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92" r:id="rId4"/>
    <p:sldId id="293" r:id="rId5"/>
    <p:sldId id="290" r:id="rId6"/>
    <p:sldId id="260" r:id="rId7"/>
    <p:sldId id="275" r:id="rId8"/>
    <p:sldId id="276" r:id="rId9"/>
    <p:sldId id="268" r:id="rId10"/>
    <p:sldId id="277" r:id="rId11"/>
    <p:sldId id="279" r:id="rId12"/>
    <p:sldId id="281" r:id="rId13"/>
    <p:sldId id="282" r:id="rId14"/>
    <p:sldId id="298" r:id="rId15"/>
    <p:sldId id="283" r:id="rId16"/>
    <p:sldId id="284" r:id="rId17"/>
    <p:sldId id="285" r:id="rId18"/>
    <p:sldId id="286" r:id="rId19"/>
    <p:sldId id="609" r:id="rId20"/>
    <p:sldId id="294" r:id="rId21"/>
    <p:sldId id="295" r:id="rId22"/>
    <p:sldId id="296" r:id="rId23"/>
    <p:sldId id="297" r:id="rId24"/>
    <p:sldId id="291" r:id="rId2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9966FF"/>
    <a:srgbClr val="FF99CC"/>
    <a:srgbClr val="FFE285"/>
    <a:srgbClr val="CAF4FE"/>
    <a:srgbClr val="9BD9A4"/>
    <a:srgbClr val="CAECCF"/>
    <a:srgbClr val="B6E4BA"/>
    <a:srgbClr val="FAA950"/>
    <a:srgbClr val="F3E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08" d="100"/>
          <a:sy n="108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7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7638-396F-4013-AD81-C03631DDEF37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25CAD-BB62-4034-AD04-EFA819F3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124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07B8B-6DC7-42E3-9AC3-0D590AAC339C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80E6B-8987-4749-BF6C-72ADF8C7A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090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14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14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投影片編號版面配置區 6"/>
          <p:cNvSpPr txBox="1">
            <a:spLocks noGrp="1"/>
          </p:cNvSpPr>
          <p:nvPr/>
        </p:nvSpPr>
        <p:spPr bwMode="auto">
          <a:xfrm>
            <a:off x="3985768" y="10552223"/>
            <a:ext cx="3049512" cy="5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1" tIns="47376" rIns="94751" bIns="47376" anchor="b"/>
          <a:lstStyle>
            <a:lvl1pPr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807379C-FB3C-4792-81A3-A058C76F584C}" type="slidenum">
              <a:rPr lang="zh-TW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110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31109" name="投影片編號版面配置區 3"/>
          <p:cNvSpPr txBox="1">
            <a:spLocks noGrp="1"/>
          </p:cNvSpPr>
          <p:nvPr/>
        </p:nvSpPr>
        <p:spPr bwMode="auto">
          <a:xfrm>
            <a:off x="3985768" y="10552223"/>
            <a:ext cx="3049512" cy="5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9" tIns="47379" rIns="94759" bIns="47379" anchor="b"/>
          <a:lstStyle>
            <a:lvl1pPr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5187F8D-4545-416F-91B1-78408D44B8F0}" type="slidenum">
              <a:rPr lang="en-US" altLang="zh-TW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10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03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62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26D9-7D84-4812-95E3-CCF143D8BF9F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46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6DC3-418C-40B2-9CF6-E5AB0FD624D1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38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DD49-8D73-4109-AA76-4E5E55962F4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90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05E5-F6B6-4CC7-8D77-F6661C36C64F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67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E2BE-28AF-47D4-9F5F-E51F2C70B703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75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0F60-BC30-4BA5-A96F-588E620D7DD3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92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5211-4706-46EE-AED1-6B5160658415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51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0A2C-BA23-4645-83BD-E26E836850CF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63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09E8-DB70-41D2-9C3E-F47662580712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15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1" cap="none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C3DB-4C0F-47F7-8845-72CF6E18FFA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63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9B1E-40AF-4515-8114-BA23040F14E4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04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FA2C-57F3-4B8C-B2AD-08A07AFAA143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04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2D72-AD75-4BDF-9783-691305F28C1F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2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74C2-5688-48BD-AE22-7E710E0BBFD9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73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6926-F08A-41D9-BDF7-CE702A5D6A36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7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C1D9-4306-4D28-91FE-8AF39B66AA95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18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C8BF6-BDF5-4275-9CAE-A505F0B8583B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54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2429507"/>
            <a:ext cx="5826719" cy="1888564"/>
          </a:xfrm>
        </p:spPr>
        <p:txBody>
          <a:bodyPr/>
          <a:lstStyle/>
          <a:p>
            <a:pPr algn="l"/>
            <a:r>
              <a:rPr lang="zh-TW" altLang="en-US" dirty="0"/>
              <a:t>免試入學超額比序</a:t>
            </a:r>
            <a:br>
              <a:rPr lang="en-US" altLang="zh-TW" dirty="0"/>
            </a:br>
            <a:r>
              <a:rPr lang="zh-TW" altLang="en-US" dirty="0"/>
              <a:t>項目積分 說明會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2918" y="5373216"/>
            <a:ext cx="5826719" cy="719331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註冊組 江東運組長 </a:t>
            </a:r>
            <a:endParaRPr lang="en-US" altLang="zh-TW" sz="2400" dirty="0"/>
          </a:p>
        </p:txBody>
      </p:sp>
      <p:sp>
        <p:nvSpPr>
          <p:cNvPr id="4" name="矩形 3"/>
          <p:cNvSpPr/>
          <p:nvPr/>
        </p:nvSpPr>
        <p:spPr>
          <a:xfrm>
            <a:off x="1691680" y="155679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112</a:t>
            </a:r>
            <a:r>
              <a:rPr lang="zh-TW" altLang="en-US" sz="3200" dirty="0"/>
              <a:t>學年度 試模擬</a:t>
            </a:r>
            <a:endParaRPr lang="en-US" altLang="zh-TW" sz="3200" dirty="0"/>
          </a:p>
          <a:p>
            <a:r>
              <a:rPr lang="zh-TW" altLang="en-US" sz="3200" dirty="0"/>
              <a:t>桃連區高級中等學校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75308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93536"/>
              </p:ext>
            </p:extLst>
          </p:nvPr>
        </p:nvGraphicFramePr>
        <p:xfrm>
          <a:off x="23619" y="2258137"/>
          <a:ext cx="9120381" cy="459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2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2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上限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2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多元學習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均衡學習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2400" u="none" strike="noStrike" dirty="0">
                          <a:effectLst/>
                        </a:rPr>
                        <a:t>0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品德表現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2400" u="none" strike="noStrike" dirty="0">
                          <a:effectLst/>
                        </a:rPr>
                      </a:br>
                      <a:r>
                        <a:rPr lang="zh-TW" altLang="en-US" sz="2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2400" u="none" strike="noStrike" dirty="0">
                          <a:effectLst/>
                        </a:rPr>
                        <a:t>4.5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2400" u="none" strike="noStrike" dirty="0">
                          <a:effectLst/>
                        </a:rPr>
                        <a:t>1.5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2400" u="none" strike="noStrike" dirty="0">
                          <a:effectLst/>
                        </a:rPr>
                        <a:t>0.5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含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服務表現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擔任幹部最高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學期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志願服務時數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(0.3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小時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才藝表現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體適能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zh-TW" altLang="en-US" dirty="0"/>
              <a:t>多元學習</a:t>
            </a:r>
          </a:p>
        </p:txBody>
      </p:sp>
      <p:sp>
        <p:nvSpPr>
          <p:cNvPr id="5" name="直線圖說文字 2 4"/>
          <p:cNvSpPr/>
          <p:nvPr/>
        </p:nvSpPr>
        <p:spPr>
          <a:xfrm>
            <a:off x="3707904" y="548680"/>
            <a:ext cx="3240360" cy="16561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2655"/>
              <a:gd name="adj6" fmla="val -522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沒擔任幹部３４小時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r>
              <a:rPr lang="zh-TW" altLang="en-US" sz="2400" b="1" dirty="0">
                <a:solidFill>
                  <a:srgbClr val="0070C0"/>
                </a:solidFill>
              </a:rPr>
              <a:t>任一學期幹部２７小時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r>
              <a:rPr lang="zh-TW" altLang="en-US" sz="2400" b="1" dirty="0">
                <a:solidFill>
                  <a:srgbClr val="0070C0"/>
                </a:solidFill>
              </a:rPr>
              <a:t>任二學期幹部２０小時</a:t>
            </a:r>
          </a:p>
        </p:txBody>
      </p:sp>
      <p:sp>
        <p:nvSpPr>
          <p:cNvPr id="6" name="矩形 5"/>
          <p:cNvSpPr/>
          <p:nvPr/>
        </p:nvSpPr>
        <p:spPr>
          <a:xfrm>
            <a:off x="1978285" y="5200969"/>
            <a:ext cx="7165715" cy="8923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960733" y="638934"/>
            <a:ext cx="1728192" cy="150810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/>
              <a:t>五專</a:t>
            </a:r>
            <a:r>
              <a:rPr lang="en-US" altLang="zh-TW" sz="3200" b="1" dirty="0"/>
              <a:t> </a:t>
            </a:r>
          </a:p>
          <a:p>
            <a:r>
              <a:rPr lang="zh-TW" altLang="en-US" b="1" dirty="0">
                <a:solidFill>
                  <a:srgbClr val="0070C0"/>
                </a:solidFill>
              </a:rPr>
              <a:t>沒擔任</a:t>
            </a:r>
            <a:r>
              <a:rPr lang="en-US" altLang="zh-TW" sz="2400" b="1" dirty="0">
                <a:solidFill>
                  <a:srgbClr val="FF0000"/>
                </a:solidFill>
              </a:rPr>
              <a:t>60</a:t>
            </a:r>
            <a:r>
              <a:rPr lang="zh-TW" altLang="en-US" b="1" dirty="0">
                <a:solidFill>
                  <a:srgbClr val="0070C0"/>
                </a:solidFill>
              </a:rPr>
              <a:t>小時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zh-TW" altLang="en-US" b="1" dirty="0">
                <a:solidFill>
                  <a:srgbClr val="0070C0"/>
                </a:solidFill>
              </a:rPr>
              <a:t>一學期</a:t>
            </a:r>
            <a:r>
              <a:rPr lang="en-US" altLang="zh-TW" b="1" dirty="0">
                <a:solidFill>
                  <a:srgbClr val="0070C0"/>
                </a:solidFill>
              </a:rPr>
              <a:t>52小時</a:t>
            </a:r>
          </a:p>
          <a:p>
            <a:r>
              <a:rPr lang="zh-TW" altLang="en-US" b="1" dirty="0">
                <a:solidFill>
                  <a:srgbClr val="0070C0"/>
                </a:solidFill>
              </a:rPr>
              <a:t>二學期</a:t>
            </a:r>
            <a:r>
              <a:rPr lang="en-US" altLang="zh-TW" b="1" dirty="0">
                <a:solidFill>
                  <a:srgbClr val="0070C0"/>
                </a:solidFill>
              </a:rPr>
              <a:t>44小時</a:t>
            </a:r>
          </a:p>
        </p:txBody>
      </p:sp>
    </p:spTree>
    <p:extLst>
      <p:ext uri="{BB962C8B-B14F-4D97-AF65-F5344CB8AC3E}">
        <p14:creationId xmlns:p14="http://schemas.microsoft.com/office/powerpoint/2010/main" val="39750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940152" y="692696"/>
            <a:ext cx="3203848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適性輔導＋多元學習上限</a:t>
            </a:r>
            <a:r>
              <a:rPr lang="zh-TW" altLang="en-US" sz="3600" b="1" u="heavy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６７</a:t>
            </a:r>
            <a:r>
              <a:rPr lang="zh-TW" altLang="en-US" sz="2400" b="1" dirty="0"/>
              <a:t>分</a:t>
            </a:r>
            <a:endParaRPr lang="en-US" altLang="zh-TW" sz="2400" b="1" dirty="0"/>
          </a:p>
          <a:p>
            <a:r>
              <a:rPr lang="en-US" altLang="zh-TW" sz="2400" b="1" dirty="0"/>
              <a:t>※</a:t>
            </a:r>
            <a:r>
              <a:rPr lang="zh-TW" altLang="en-US" sz="2400" b="1" dirty="0"/>
              <a:t>不論有無才藝表現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913238" y="2492896"/>
            <a:ext cx="3203848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若沒有拿滿分，</a:t>
            </a:r>
            <a:endParaRPr lang="en-US" altLang="zh-TW" sz="2400" b="1" dirty="0"/>
          </a:p>
          <a:p>
            <a:r>
              <a:rPr lang="zh-TW" altLang="en-US" sz="2400" b="1" dirty="0"/>
              <a:t>則等於會考少人家一個等級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7A210F2-DEC7-4BEC-9D08-F14FCC5A8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39600"/>
              </p:ext>
            </p:extLst>
          </p:nvPr>
        </p:nvGraphicFramePr>
        <p:xfrm>
          <a:off x="173338" y="0"/>
          <a:ext cx="57399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2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6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桃連區高級中等學校免試入學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超額比序</a:t>
                      </a: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項目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積分對照表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上限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適性輔導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en-US" altLang="zh-TW" sz="1400" u="none" strike="noStrike" dirty="0">
                        <a:effectLst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畢業資格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1.</a:t>
                      </a:r>
                      <a:r>
                        <a:rPr lang="zh-TW" altLang="en-US" sz="1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1400" u="none" strike="noStrike" dirty="0">
                          <a:effectLst/>
                        </a:rPr>
                        <a:t>1~3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4~6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7~9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10~12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13~15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16~30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effectLst/>
                        </a:rPr>
                        <a:t>生涯規劃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 dirty="0">
                          <a:effectLst/>
                        </a:rPr>
                        <a:t>2.</a:t>
                      </a:r>
                      <a:r>
                        <a:rPr lang="zh-TW" altLang="en-US" sz="1400" u="none" strike="noStrike" dirty="0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分；與導師意見相符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分；與輔導教師意見相符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分。</a:t>
                      </a:r>
                      <a:endParaRPr lang="zh-TW" altLang="en-US" dirty="0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dirty="0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66802"/>
                  </a:ext>
                </a:extLst>
              </a:tr>
              <a:tr h="2287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就近入學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29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多元學習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上限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35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均衡學習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1400" u="none" strike="noStrike" dirty="0">
                          <a:effectLst/>
                        </a:rPr>
                        <a:t>0</a:t>
                      </a:r>
                      <a:r>
                        <a:rPr lang="zh-TW" altLang="en-US" sz="1400" u="none" strike="noStrike" dirty="0">
                          <a:effectLst/>
                        </a:rPr>
                        <a:t>分。</a:t>
                      </a:r>
                    </a:p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9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品德表現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1400" u="none" strike="noStrike" dirty="0">
                          <a:effectLst/>
                        </a:rPr>
                        <a:t>4.5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1400" u="none" strike="noStrike" dirty="0">
                          <a:effectLst/>
                        </a:rPr>
                        <a:t>1.5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1400" u="none" strike="noStrike" dirty="0">
                          <a:effectLst/>
                        </a:rPr>
                        <a:t>0.5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含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r>
                        <a:rPr lang="zh-TW" altLang="en-US" sz="1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服務表現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擔任幹部最高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4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(2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學期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志願服務時數</a:t>
                      </a:r>
                      <a:r>
                        <a:rPr lang="en-US" altLang="zh-TW" sz="1400" u="none" strike="noStrike" dirty="0">
                          <a:effectLst/>
                        </a:rPr>
                        <a:t>(0.3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小時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才藝表現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7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體適能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單項達標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94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本土語言認證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原民語 客語 閩南語 初級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24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會考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33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6E4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國英數自社五科，</a:t>
                      </a:r>
                      <a:r>
                        <a:rPr lang="en-US" altLang="zh-TW" sz="1400" u="none" strike="noStrike" dirty="0">
                          <a:effectLst/>
                        </a:rPr>
                        <a:t>A:6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B:4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C:2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分，共</a:t>
                      </a:r>
                      <a:r>
                        <a:rPr lang="en-US" altLang="zh-TW" sz="1400" u="none" strike="noStrike" dirty="0">
                          <a:effectLst/>
                        </a:rPr>
                        <a:t>30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69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寫作：</a:t>
                      </a:r>
                      <a:r>
                        <a:rPr lang="en-US" altLang="zh-TW" sz="1400" u="none" strike="noStrike" dirty="0">
                          <a:effectLst/>
                        </a:rPr>
                        <a:t>6~4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3~2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36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總計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最高採計至</a:t>
                      </a:r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72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26064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超額比序怎麼比？</a:t>
            </a:r>
            <a:r>
              <a:rPr lang="zh-TW" altLang="en-US" sz="3600" u="sng" kern="1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總積分</a:t>
            </a:r>
            <a:endParaRPr lang="zh-TW" altLang="en-US" sz="3600" u="sng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5889" y="938769"/>
            <a:ext cx="3416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會考積分與點數換算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13255" r="7727" b="1817"/>
          <a:stretch>
            <a:fillRect/>
          </a:stretch>
        </p:blipFill>
        <p:spPr bwMode="auto">
          <a:xfrm>
            <a:off x="971600" y="1340768"/>
            <a:ext cx="6696744" cy="391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30BDC3C-5E30-498F-A5C7-BDA785193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23434"/>
              </p:ext>
            </p:extLst>
          </p:nvPr>
        </p:nvGraphicFramePr>
        <p:xfrm>
          <a:off x="1115616" y="5279151"/>
          <a:ext cx="6480720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2347492379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39261952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839566306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3942169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寫作測驗級分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r>
                        <a:rPr lang="zh-TW" altLang="en-US" sz="2400" dirty="0"/>
                        <a:t>、</a:t>
                      </a:r>
                      <a:r>
                        <a:rPr lang="en-US" altLang="zh-TW" sz="2400" dirty="0"/>
                        <a:t>5</a:t>
                      </a:r>
                      <a:r>
                        <a:rPr lang="zh-TW" altLang="en-US" sz="2400" dirty="0"/>
                        <a:t>、</a:t>
                      </a:r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r>
                        <a:rPr lang="zh-TW" altLang="en-US" sz="2400" dirty="0"/>
                        <a:t>、</a:t>
                      </a:r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免試積分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0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06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5865" y="620688"/>
            <a:ext cx="67044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先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總積分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67+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教育會考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Picture 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8"/>
          <a:stretch>
            <a:fillRect/>
          </a:stretch>
        </p:blipFill>
        <p:spPr bwMode="auto">
          <a:xfrm>
            <a:off x="315865" y="1465312"/>
            <a:ext cx="8288583" cy="45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8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總積分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超額比序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zh-TW" altLang="zh-TW" sz="2800" dirty="0"/>
              <a:t>低收入戶學生為優先</a:t>
            </a:r>
            <a:endParaRPr lang="en-US" altLang="zh-TW" sz="2800" dirty="0"/>
          </a:p>
          <a:p>
            <a:pPr>
              <a:buFont typeface="+mj-lt"/>
              <a:buAutoNum type="arabicPeriod"/>
            </a:pPr>
            <a:r>
              <a:rPr lang="zh-TW" altLang="zh-TW" sz="2800" dirty="0"/>
              <a:t>適性輔導</a:t>
            </a:r>
            <a:r>
              <a:rPr lang="zh-TW" altLang="en-US" sz="2800" dirty="0"/>
              <a:t>＞</a:t>
            </a:r>
            <a:r>
              <a:rPr lang="zh-TW" altLang="zh-TW" sz="2800" dirty="0"/>
              <a:t>多元學習表現</a:t>
            </a:r>
            <a:r>
              <a:rPr lang="zh-TW" altLang="en-US" sz="2800" dirty="0"/>
              <a:t>＞</a:t>
            </a:r>
            <a:r>
              <a:rPr lang="zh-TW" altLang="zh-TW" sz="2800" dirty="0"/>
              <a:t>教育會考</a:t>
            </a:r>
            <a:endParaRPr lang="en-US" altLang="zh-TW" sz="2800" dirty="0"/>
          </a:p>
          <a:p>
            <a:pPr>
              <a:buFont typeface="+mj-lt"/>
              <a:buAutoNum type="arabicPeriod"/>
            </a:pPr>
            <a:r>
              <a:rPr lang="zh-TW" altLang="zh-TW" sz="2800" dirty="0"/>
              <a:t>「志願序</a:t>
            </a:r>
            <a:r>
              <a:rPr lang="zh-TW" altLang="en-US" sz="2800" b="1" dirty="0">
                <a:solidFill>
                  <a:srgbClr val="FF0000"/>
                </a:solidFill>
              </a:rPr>
              <a:t>積分</a:t>
            </a:r>
            <a:r>
              <a:rPr lang="zh-TW" altLang="zh-TW" sz="2800" dirty="0"/>
              <a:t>」</a:t>
            </a:r>
            <a:endParaRPr lang="en-US" altLang="zh-TW" sz="2800" dirty="0"/>
          </a:p>
          <a:p>
            <a:pPr>
              <a:buFont typeface="+mj-lt"/>
              <a:buAutoNum type="arabicPeriod"/>
            </a:pPr>
            <a:r>
              <a:rPr lang="zh-TW" altLang="zh-TW" sz="2800" dirty="0"/>
              <a:t>會考總點數</a:t>
            </a:r>
            <a:r>
              <a:rPr lang="en-US" altLang="zh-TW" sz="2800" dirty="0"/>
              <a:t>(</a:t>
            </a:r>
            <a:r>
              <a:rPr lang="zh-TW" altLang="en-US" sz="2800" dirty="0"/>
              <a:t>積點</a:t>
            </a:r>
            <a:r>
              <a:rPr lang="en-US" altLang="zh-TW" sz="2800" dirty="0"/>
              <a:t>)</a:t>
            </a:r>
          </a:p>
          <a:p>
            <a:pPr>
              <a:buFont typeface="+mj-lt"/>
              <a:buAutoNum type="arabicPeriod"/>
            </a:pPr>
            <a:r>
              <a:rPr lang="zh-TW" altLang="zh-TW" sz="2800" dirty="0"/>
              <a:t>各單科成績</a:t>
            </a:r>
            <a:br>
              <a:rPr lang="en-US" altLang="zh-TW" sz="2800" dirty="0"/>
            </a:br>
            <a:r>
              <a:rPr lang="zh-TW" altLang="zh-TW" sz="2800" dirty="0"/>
              <a:t> </a:t>
            </a:r>
            <a:r>
              <a:rPr lang="en-US" altLang="zh-TW" sz="2800" dirty="0"/>
              <a:t>(</a:t>
            </a:r>
            <a:r>
              <a:rPr lang="zh-TW" altLang="zh-TW" sz="2800" dirty="0"/>
              <a:t>國文</a:t>
            </a:r>
            <a:r>
              <a:rPr lang="zh-TW" altLang="en-US" sz="2800" dirty="0"/>
              <a:t>＞</a:t>
            </a:r>
            <a:r>
              <a:rPr lang="zh-TW" altLang="zh-TW" sz="2800" dirty="0"/>
              <a:t>數學</a:t>
            </a:r>
            <a:r>
              <a:rPr lang="zh-TW" altLang="en-US" sz="2800" dirty="0"/>
              <a:t>＞</a:t>
            </a:r>
            <a:r>
              <a:rPr lang="zh-TW" altLang="zh-TW" sz="2800" dirty="0"/>
              <a:t>英語</a:t>
            </a:r>
            <a:r>
              <a:rPr lang="zh-TW" altLang="en-US" sz="2800" dirty="0"/>
              <a:t>＞</a:t>
            </a:r>
            <a:r>
              <a:rPr lang="zh-TW" altLang="zh-TW" sz="2800" dirty="0"/>
              <a:t>社會</a:t>
            </a:r>
            <a:r>
              <a:rPr lang="zh-TW" altLang="en-US" sz="2800" dirty="0"/>
              <a:t>＞</a:t>
            </a:r>
            <a:r>
              <a:rPr lang="zh-TW" altLang="zh-TW" sz="2800" dirty="0"/>
              <a:t>自然</a:t>
            </a:r>
            <a:r>
              <a:rPr lang="en-US" altLang="zh-TW" sz="2800" dirty="0"/>
              <a:t>)</a:t>
            </a:r>
            <a:br>
              <a:rPr lang="en-US" altLang="zh-TW" sz="2800" dirty="0"/>
            </a:br>
            <a:r>
              <a:rPr lang="zh-TW" altLang="zh-TW" sz="2800" dirty="0"/>
              <a:t> </a:t>
            </a:r>
            <a:r>
              <a:rPr lang="en-US" altLang="zh-TW" sz="2800" dirty="0"/>
              <a:t>(A</a:t>
            </a:r>
            <a:r>
              <a:rPr lang="en-US" altLang="zh-TW" sz="2800" baseline="30000" dirty="0"/>
              <a:t>++</a:t>
            </a:r>
            <a:r>
              <a:rPr lang="en-US" altLang="zh-TW" sz="2800" dirty="0"/>
              <a:t>&gt;A</a:t>
            </a:r>
            <a:r>
              <a:rPr lang="en-US" altLang="zh-TW" sz="2800" baseline="30000" dirty="0"/>
              <a:t>+</a:t>
            </a:r>
            <a:r>
              <a:rPr lang="en-US" altLang="zh-TW" sz="2800" dirty="0"/>
              <a:t>&gt;A&gt; B</a:t>
            </a:r>
            <a:r>
              <a:rPr lang="en-US" altLang="zh-TW" sz="2800" baseline="30000" dirty="0"/>
              <a:t>++</a:t>
            </a:r>
            <a:r>
              <a:rPr lang="en-US" altLang="zh-TW" sz="2800" dirty="0"/>
              <a:t>&gt;B</a:t>
            </a:r>
            <a:r>
              <a:rPr lang="en-US" altLang="zh-TW" sz="2800" baseline="30000" dirty="0"/>
              <a:t>+</a:t>
            </a:r>
            <a:r>
              <a:rPr lang="en-US" altLang="zh-TW" sz="2800" dirty="0"/>
              <a:t>&gt;B&gt;C)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623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8032" y="284455"/>
            <a:ext cx="80283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總積分相同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低收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-&gt;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大項目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同分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-&gt; 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志願序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積分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－高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者優先錄取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Picture 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"/>
          <a:stretch>
            <a:fillRect/>
          </a:stretch>
        </p:blipFill>
        <p:spPr bwMode="auto">
          <a:xfrm>
            <a:off x="395536" y="1700808"/>
            <a:ext cx="745952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24328" y="515341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/>
              <a:t>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499992" y="537321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17034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6631" y="262389"/>
            <a:ext cx="8058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志願序積分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相同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，比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積點，高者勝出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96238"/>
              </p:ext>
            </p:extLst>
          </p:nvPr>
        </p:nvGraphicFramePr>
        <p:xfrm>
          <a:off x="431540" y="948530"/>
          <a:ext cx="8208912" cy="1821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5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國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數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英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社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自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寫作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積分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積點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甲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B++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4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31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27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乙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B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4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31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25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93650"/>
              </p:ext>
            </p:extLst>
          </p:nvPr>
        </p:nvGraphicFramePr>
        <p:xfrm>
          <a:off x="431540" y="2996952"/>
          <a:ext cx="8280920" cy="3488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7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58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學生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積分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積點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  <a:endParaRPr lang="en-US" alt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2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  <a:endParaRPr lang="en-US" alt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3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  <a:endParaRPr lang="en-US" alt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4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107</a:t>
                      </a:r>
                      <a:r>
                        <a:rPr lang="zh-TW" sz="1800" kern="100" dirty="0">
                          <a:effectLst/>
                        </a:rPr>
                        <a:t>前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錄取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志願序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109</a:t>
                      </a:r>
                      <a:r>
                        <a:rPr lang="zh-TW" sz="2000" kern="100" dirty="0">
                          <a:effectLst/>
                        </a:rPr>
                        <a:t>錄取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志願序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zh-TW" sz="3200" kern="100" dirty="0">
                          <a:effectLst/>
                        </a:rPr>
                        <a:t>積分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甲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31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27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武陵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壢中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桃中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內壢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內壢</a:t>
                      </a:r>
                      <a:r>
                        <a:rPr lang="en-US" altLang="zh-TW" sz="3200" b="1" kern="100" dirty="0">
                          <a:effectLst/>
                        </a:rPr>
                        <a:t>/</a:t>
                      </a:r>
                      <a:r>
                        <a:rPr lang="zh-TW" altLang="zh-TW" sz="3200" b="1" kern="100" dirty="0">
                          <a:effectLst/>
                        </a:rPr>
                        <a:t>桃中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壢中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乙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31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25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</a:rPr>
                        <a:t>壢中</a:t>
                      </a:r>
                      <a:endParaRPr lang="zh-TW" sz="3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桃中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陽明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內壢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壢中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桃中</a:t>
                      </a:r>
                      <a:endParaRPr lang="zh-TW" alt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52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476672"/>
            <a:ext cx="48013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(5)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積點相同，比單科</a:t>
            </a:r>
            <a:endParaRPr kumimoji="0" lang="en-US" altLang="zh-TW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數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英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社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289" name="Picture 1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488832" cy="42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56273"/>
              </p:ext>
            </p:extLst>
          </p:nvPr>
        </p:nvGraphicFramePr>
        <p:xfrm>
          <a:off x="7596336" y="351304"/>
          <a:ext cx="864096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壢中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桃中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內壢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陽明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大園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永豐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壽山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6473133" y="2601052"/>
            <a:ext cx="684000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+mn-ea"/>
              </a:rPr>
              <a:t>錄取</a:t>
            </a:r>
            <a:endParaRPr lang="en-US" altLang="zh-TW" sz="2000" b="1" dirty="0">
              <a:latin typeface="+mn-ea"/>
            </a:endParaRPr>
          </a:p>
          <a:p>
            <a:r>
              <a:rPr lang="zh-TW" altLang="en-US" sz="2000" b="1" dirty="0">
                <a:latin typeface="+mn-ea"/>
              </a:rPr>
              <a:t>學校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588224" y="4358806"/>
            <a:ext cx="1569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</a:rPr>
              <a:t>╳</a:t>
            </a:r>
            <a:endParaRPr lang="en-US" altLang="zh-TW" sz="5400" dirty="0">
              <a:solidFill>
                <a:srgbClr val="FF0000"/>
              </a:solidFill>
            </a:endParaRPr>
          </a:p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落榜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54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378530"/>
            <a:ext cx="59554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(6)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積點高非致勝關鍵，</a:t>
            </a:r>
            <a:endParaRPr kumimoji="0" lang="en-US" altLang="zh-TW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關鍵是將有把握科目衝高，</a:t>
            </a:r>
            <a:endParaRPr kumimoji="0" lang="en-US" altLang="zh-TW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AAAAA&gt;AAAA&gt;AAA&gt;AA&gt;A&gt;B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++</a:t>
            </a: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&gt;C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313" name="Picture 1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3622"/>
            <a:ext cx="813469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5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D0EF078-5DCE-40D2-A096-68014BB2E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84864"/>
              </p:ext>
            </p:extLst>
          </p:nvPr>
        </p:nvGraphicFramePr>
        <p:xfrm>
          <a:off x="116631" y="183408"/>
          <a:ext cx="8910737" cy="656999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06102">
                  <a:extLst>
                    <a:ext uri="{9D8B030D-6E8A-4147-A177-3AD203B41FA5}">
                      <a16:colId xmlns:a16="http://schemas.microsoft.com/office/drawing/2014/main" val="859973061"/>
                    </a:ext>
                  </a:extLst>
                </a:gridCol>
                <a:gridCol w="517156">
                  <a:extLst>
                    <a:ext uri="{9D8B030D-6E8A-4147-A177-3AD203B41FA5}">
                      <a16:colId xmlns:a16="http://schemas.microsoft.com/office/drawing/2014/main" val="2512850902"/>
                    </a:ext>
                  </a:extLst>
                </a:gridCol>
                <a:gridCol w="802374">
                  <a:extLst>
                    <a:ext uri="{9D8B030D-6E8A-4147-A177-3AD203B41FA5}">
                      <a16:colId xmlns:a16="http://schemas.microsoft.com/office/drawing/2014/main" val="273494989"/>
                    </a:ext>
                  </a:extLst>
                </a:gridCol>
                <a:gridCol w="802374">
                  <a:extLst>
                    <a:ext uri="{9D8B030D-6E8A-4147-A177-3AD203B41FA5}">
                      <a16:colId xmlns:a16="http://schemas.microsoft.com/office/drawing/2014/main" val="2291650121"/>
                    </a:ext>
                  </a:extLst>
                </a:gridCol>
                <a:gridCol w="2457269">
                  <a:extLst>
                    <a:ext uri="{9D8B030D-6E8A-4147-A177-3AD203B41FA5}">
                      <a16:colId xmlns:a16="http://schemas.microsoft.com/office/drawing/2014/main" val="1485338533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1842039863"/>
                    </a:ext>
                  </a:extLst>
                </a:gridCol>
                <a:gridCol w="2397719">
                  <a:extLst>
                    <a:ext uri="{9D8B030D-6E8A-4147-A177-3AD203B41FA5}">
                      <a16:colId xmlns:a16="http://schemas.microsoft.com/office/drawing/2014/main" val="3366120441"/>
                    </a:ext>
                  </a:extLst>
                </a:gridCol>
              </a:tblGrid>
              <a:tr h="53685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</a:rPr>
                        <a:t>公立高中職</a:t>
                      </a:r>
                      <a:r>
                        <a:rPr lang="en-US" altLang="zh-TW" sz="3200" u="none" strike="noStrike" dirty="0">
                          <a:effectLst/>
                        </a:rPr>
                        <a:t>(8</a:t>
                      </a:r>
                      <a:r>
                        <a:rPr lang="zh-TW" altLang="en-US" sz="3200" u="none" strike="noStrike" dirty="0">
                          <a:effectLst/>
                        </a:rPr>
                        <a:t>千名</a:t>
                      </a:r>
                      <a:r>
                        <a:rPr lang="en-US" altLang="zh-TW" sz="3200" u="none" strike="noStrike" dirty="0">
                          <a:effectLst/>
                        </a:rPr>
                        <a:t>)111</a:t>
                      </a:r>
                      <a:r>
                        <a:rPr lang="zh-TW" altLang="en-US" sz="3200" u="none" strike="noStrike" dirty="0">
                          <a:effectLst/>
                        </a:rPr>
                        <a:t>錄取會考分析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10" marR="4810" marT="481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874256"/>
                  </a:ext>
                </a:extLst>
              </a:tr>
              <a:tr h="595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學校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108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109</a:t>
                      </a:r>
                      <a:b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積分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積點國數英社自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組合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條件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且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4578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武陵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33.3275776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A+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，數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A+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，英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A+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56141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壢中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33.2756565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4A1B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數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483805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桃中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31.2545655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3A2B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國數英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社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82087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內壢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29.2464455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3A2B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數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6435813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陽明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27.2254454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2A3B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數英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B+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967515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平鎮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27.2175234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?1A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7806678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永豐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25.2054344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在英文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4568423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南崁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25.1843542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91036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大園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24.2274344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在英文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525705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壽山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23.1541532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6466247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楊梅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23.1324232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每科都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852278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大溪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23.1122232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每科都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2967630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龍潭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21.1021322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4B1C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446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855801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桃農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23.1223322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881256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壢商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23.1433323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556222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壢家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23.1132222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5376930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馬祖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49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13.0511111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991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90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04095AA-1AC0-4DE0-AE72-1A3EB1B9A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6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6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32758"/>
              </p:ext>
            </p:extLst>
          </p:nvPr>
        </p:nvGraphicFramePr>
        <p:xfrm>
          <a:off x="323528" y="116632"/>
          <a:ext cx="8712968" cy="6575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6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287">
                  <a:extLst>
                    <a:ext uri="{9D8B030D-6E8A-4147-A177-3AD203B41FA5}">
                      <a16:colId xmlns:a16="http://schemas.microsoft.com/office/drawing/2014/main" val="1895894661"/>
                    </a:ext>
                  </a:extLst>
                </a:gridCol>
              </a:tblGrid>
              <a:tr h="3694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中興國中</a:t>
                      </a: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112</a:t>
                      </a: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學年度 試模擬 日程表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星期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6" panose="02020609000000000000" pitchFamily="49" charset="-120"/>
                          <a:ea typeface="華康仿宋體W6" panose="02020609000000000000" pitchFamily="49" charset="-120"/>
                        </a:rPr>
                        <a:t>辦理內容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負責單位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地點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備註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3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算積分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 fontAlgn="t"/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/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超額比序積分採計截止日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前四學期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品德表現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生教組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2-3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服務表現、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2-4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才藝表現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訓育組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2-5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體適能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體育組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1-2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生涯規劃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資料組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免試積分匯整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4265333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上傳超額比序積分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領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積分確認表，帶回家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簽名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正楷全名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)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華康仿宋體W4" panose="02020409000000000000" pitchFamily="49" charset="-120"/>
                        <a:ea typeface="華康仿宋體W4" panose="020204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導師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穿堂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18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交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積分確認表，收齊繳回註冊組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導師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教務處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試模擬測驗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(~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21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日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；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1/3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成績單寄達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教學組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27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8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: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25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召開積分審查會議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校長室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9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填志願</a:t>
                      </a:r>
                    </a:p>
                  </a:txBody>
                  <a:tcPr marL="9525" marR="9525" marT="9525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12:00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開放個別序位查詢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填志願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陽明高中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48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學生上網選填志願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(~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日輔導活動科老師協助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追蹤尚未填志願學生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教務處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導師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電腦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平板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領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報名志願表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帶回家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簽名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正楷全名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)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華康仿宋體W4" panose="02020409000000000000" pitchFamily="49" charset="-120"/>
                        <a:ea typeface="華康仿宋體W4" panose="020204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導師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,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12:00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網選填志願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 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關閉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陽明高中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4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要報名</a:t>
                      </a:r>
                    </a:p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E2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交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報名志願表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回學校核章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※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未交沒簽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無法報名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落榜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導師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集體報名送件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陽明高中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18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期末考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教務處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分發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放榜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華康仿宋體W4" panose="02020409000000000000" pitchFamily="49" charset="-120"/>
                        <a:ea typeface="華康仿宋體W4" panose="020204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陽明高中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19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第二次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學生上網選填志願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~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4/12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日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,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含特招考試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不分發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教務處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平板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5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548680"/>
            <a:ext cx="1512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4400" b="1" kern="100" dirty="0"/>
              <a:t>算</a:t>
            </a:r>
            <a:br>
              <a:rPr lang="en-US" altLang="zh-TW" sz="4400" b="1" kern="100" dirty="0"/>
            </a:br>
            <a:r>
              <a:rPr lang="zh-TW" altLang="zh-TW" sz="4400" b="1" kern="100" dirty="0">
                <a:solidFill>
                  <a:srgbClr val="FF0000"/>
                </a:solidFill>
              </a:rPr>
              <a:t>積分</a:t>
            </a:r>
            <a:endParaRPr lang="zh-TW" altLang="zh-TW" sz="4400" b="1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AE559EA-6494-43E2-8C25-095121BFA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7" t="11151" r="10800" b="11151"/>
          <a:stretch/>
        </p:blipFill>
        <p:spPr>
          <a:xfrm>
            <a:off x="2123728" y="149865"/>
            <a:ext cx="4752528" cy="6763213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0520F143-F6AA-4F3A-9490-0B0BB81704D2}"/>
              </a:ext>
            </a:extLst>
          </p:cNvPr>
          <p:cNvSpPr/>
          <p:nvPr/>
        </p:nvSpPr>
        <p:spPr>
          <a:xfrm>
            <a:off x="6416588" y="1851214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6823F0D-A279-4C22-9C0D-FE3BF7856ECF}"/>
              </a:ext>
            </a:extLst>
          </p:cNvPr>
          <p:cNvSpPr/>
          <p:nvPr/>
        </p:nvSpPr>
        <p:spPr>
          <a:xfrm>
            <a:off x="6416588" y="2244063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8277FA6-6E8D-475F-9545-854B670ADDFE}"/>
              </a:ext>
            </a:extLst>
          </p:cNvPr>
          <p:cNvSpPr/>
          <p:nvPr/>
        </p:nvSpPr>
        <p:spPr>
          <a:xfrm>
            <a:off x="6424972" y="2636912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B1C588-E8E3-4D4B-8B83-9897FFA5695D}"/>
              </a:ext>
            </a:extLst>
          </p:cNvPr>
          <p:cNvSpPr/>
          <p:nvPr/>
        </p:nvSpPr>
        <p:spPr>
          <a:xfrm>
            <a:off x="6028928" y="1812015"/>
            <a:ext cx="288032" cy="11849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B87A84D-9E9C-49EC-A178-D0C4A054380E}"/>
              </a:ext>
            </a:extLst>
          </p:cNvPr>
          <p:cNvSpPr/>
          <p:nvPr/>
        </p:nvSpPr>
        <p:spPr>
          <a:xfrm>
            <a:off x="3131840" y="54868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1720165-C8B2-4011-82EB-25130EF184A3}"/>
              </a:ext>
            </a:extLst>
          </p:cNvPr>
          <p:cNvSpPr/>
          <p:nvPr/>
        </p:nvSpPr>
        <p:spPr>
          <a:xfrm>
            <a:off x="4932040" y="692696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421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E7EF2CE-8CA8-473E-94DC-75C0CDE3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384"/>
            <a:ext cx="9144000" cy="5715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1706" y="476672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4400" b="1" kern="100" dirty="0"/>
              <a:t>填</a:t>
            </a:r>
            <a:r>
              <a:rPr lang="zh-TW" altLang="en-US" sz="4400" b="1" kern="100" dirty="0">
                <a:solidFill>
                  <a:srgbClr val="FF0000"/>
                </a:solidFill>
              </a:rPr>
              <a:t>志願</a:t>
            </a:r>
          </a:p>
        </p:txBody>
      </p:sp>
      <p:sp>
        <p:nvSpPr>
          <p:cNvPr id="3" name="矩形 2"/>
          <p:cNvSpPr/>
          <p:nvPr/>
        </p:nvSpPr>
        <p:spPr>
          <a:xfrm>
            <a:off x="7452319" y="3356992"/>
            <a:ext cx="1080121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021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548680"/>
            <a:ext cx="1512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4400" b="1" kern="100" dirty="0"/>
              <a:t>要</a:t>
            </a:r>
            <a:br>
              <a:rPr lang="zh-TW" altLang="en-US" sz="4400" b="1" kern="100" dirty="0"/>
            </a:br>
            <a:r>
              <a:rPr lang="zh-TW" altLang="en-US" sz="4400" b="1" kern="100" dirty="0">
                <a:solidFill>
                  <a:srgbClr val="FF0000"/>
                </a:solidFill>
              </a:rPr>
              <a:t>報名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940926-0203-4F5A-B821-777740CFC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4" t="17451" r="9167" b="4850"/>
          <a:stretch/>
        </p:blipFill>
        <p:spPr>
          <a:xfrm>
            <a:off x="1691680" y="-2043608"/>
            <a:ext cx="6304865" cy="8640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D06CEC22-0A2B-427D-B461-97D8BB7D9591}"/>
              </a:ext>
            </a:extLst>
          </p:cNvPr>
          <p:cNvSpPr/>
          <p:nvPr/>
        </p:nvSpPr>
        <p:spPr>
          <a:xfrm>
            <a:off x="3059832" y="5589240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117AA9D-4D92-448C-A1A8-C89E902D3E83}"/>
              </a:ext>
            </a:extLst>
          </p:cNvPr>
          <p:cNvSpPr/>
          <p:nvPr/>
        </p:nvSpPr>
        <p:spPr>
          <a:xfrm>
            <a:off x="3374492" y="5586536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EB760D5-2C7D-435C-9583-689BF33C84B6}"/>
              </a:ext>
            </a:extLst>
          </p:cNvPr>
          <p:cNvSpPr/>
          <p:nvPr/>
        </p:nvSpPr>
        <p:spPr>
          <a:xfrm>
            <a:off x="3709858" y="5586793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5F86C5DD-42EB-4E2B-8358-424100E4822E}"/>
              </a:ext>
            </a:extLst>
          </p:cNvPr>
          <p:cNvSpPr/>
          <p:nvPr/>
        </p:nvSpPr>
        <p:spPr>
          <a:xfrm>
            <a:off x="3087945" y="6007970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71C47BB-2E8E-434C-B5CF-283781A0994E}"/>
              </a:ext>
            </a:extLst>
          </p:cNvPr>
          <p:cNvSpPr/>
          <p:nvPr/>
        </p:nvSpPr>
        <p:spPr>
          <a:xfrm>
            <a:off x="3402605" y="6005266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4B870164-4FB0-4D79-AAE7-C265FF8A4C12}"/>
              </a:ext>
            </a:extLst>
          </p:cNvPr>
          <p:cNvSpPr/>
          <p:nvPr/>
        </p:nvSpPr>
        <p:spPr>
          <a:xfrm>
            <a:off x="3737971" y="6005523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97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F712BDF-535B-450A-B525-CE1CF049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03840" y="6237312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END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283968" y="1484784"/>
            <a:ext cx="1224136" cy="22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9764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0629AFF-FC13-4103-A703-4F09F28D4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12413" r="50000" b="51074"/>
          <a:stretch/>
        </p:blipFill>
        <p:spPr>
          <a:xfrm>
            <a:off x="611559" y="862408"/>
            <a:ext cx="7585819" cy="471771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028384" y="2305364"/>
            <a:ext cx="677108" cy="3076312"/>
          </a:xfrm>
          <a:prstGeom prst="rect">
            <a:avLst/>
          </a:prstGeom>
          <a:solidFill>
            <a:srgbClr val="FF99CC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200" b="1" dirty="0"/>
              <a:t>桃連區免試入學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04248" y="1700808"/>
            <a:ext cx="936104" cy="144655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╳</a:t>
            </a:r>
            <a:br>
              <a:rPr lang="en-US" altLang="zh-TW" sz="3200" b="1" dirty="0">
                <a:solidFill>
                  <a:schemeClr val="bg1"/>
                </a:solidFill>
              </a:rPr>
            </a:br>
            <a:r>
              <a:rPr lang="zh-TW" altLang="en-US" sz="2800" b="1" dirty="0">
                <a:solidFill>
                  <a:schemeClr val="bg1"/>
                </a:solidFill>
              </a:rPr>
              <a:t>五專╳</a:t>
            </a:r>
          </a:p>
        </p:txBody>
      </p:sp>
    </p:spTree>
    <p:extLst>
      <p:ext uri="{BB962C8B-B14F-4D97-AF65-F5344CB8AC3E}">
        <p14:creationId xmlns:p14="http://schemas.microsoft.com/office/powerpoint/2010/main" val="10099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0C8CB52-E4F6-4114-A785-BEF3105BE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47851" r="50000" b="10922"/>
          <a:stretch/>
        </p:blipFill>
        <p:spPr>
          <a:xfrm>
            <a:off x="611560" y="901519"/>
            <a:ext cx="7128792" cy="497575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372200" y="764704"/>
            <a:ext cx="2392572" cy="1077218"/>
          </a:xfrm>
          <a:prstGeom prst="rect">
            <a:avLst/>
          </a:prstGeom>
          <a:solidFill>
            <a:srgbClr val="FF99CC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3200" b="1" dirty="0"/>
              <a:t>大園、</a:t>
            </a:r>
            <a:r>
              <a:rPr lang="zh-TW" altLang="en-US" sz="3200" b="1" strike="dblStrike" dirty="0">
                <a:highlight>
                  <a:srgbClr val="FFFF00"/>
                </a:highlight>
              </a:rPr>
              <a:t>內壢</a:t>
            </a:r>
            <a:r>
              <a:rPr lang="zh-TW" altLang="en-US" sz="3200" b="1" dirty="0"/>
              <a:t> 考試分發</a:t>
            </a:r>
            <a:endParaRPr lang="en-US" altLang="zh-TW" sz="32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C4F566-2690-4E70-A60B-91CF72A2A046}"/>
              </a:ext>
            </a:extLst>
          </p:cNvPr>
          <p:cNvSpPr txBox="1"/>
          <p:nvPr/>
        </p:nvSpPr>
        <p:spPr>
          <a:xfrm>
            <a:off x="6804248" y="4797153"/>
            <a:ext cx="1584177" cy="646331"/>
          </a:xfrm>
          <a:prstGeom prst="rect">
            <a:avLst/>
          </a:prstGeom>
          <a:solidFill>
            <a:srgbClr val="FF99CC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b="1" dirty="0"/>
              <a:t>北、中、南區</a:t>
            </a:r>
            <a:endParaRPr lang="en-US" altLang="zh-TW" b="1" dirty="0"/>
          </a:p>
          <a:p>
            <a:pPr algn="ctr"/>
            <a:r>
              <a:rPr lang="zh-TW" altLang="en-US" b="1" dirty="0"/>
              <a:t>聯合免試入學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61925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八角星形 14"/>
          <p:cNvSpPr/>
          <p:nvPr/>
        </p:nvSpPr>
        <p:spPr bwMode="auto">
          <a:xfrm>
            <a:off x="6269832" y="2096692"/>
            <a:ext cx="1379935" cy="953690"/>
          </a:xfrm>
          <a:prstGeom prst="star8">
            <a:avLst/>
          </a:prstGeom>
          <a:solidFill>
            <a:srgbClr val="FFFFCC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全額</a:t>
            </a:r>
            <a:endParaRPr kumimoji="1" lang="en-US" altLang="zh-TW" sz="21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錄取</a:t>
            </a:r>
            <a:endParaRPr kumimoji="1" lang="zh-TW" altLang="en-US" sz="21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向右箭號 15"/>
          <p:cNvSpPr>
            <a:spLocks noChangeArrowheads="1"/>
          </p:cNvSpPr>
          <p:nvPr/>
        </p:nvSpPr>
        <p:spPr bwMode="auto">
          <a:xfrm>
            <a:off x="1143001" y="3161813"/>
            <a:ext cx="5351860" cy="699385"/>
          </a:xfrm>
          <a:prstGeom prst="rightArrow">
            <a:avLst>
              <a:gd name="adj1" fmla="val 75148"/>
              <a:gd name="adj2" fmla="val 76318"/>
            </a:avLst>
          </a:prstGeom>
          <a:solidFill>
            <a:srgbClr val="FFCC99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報名人數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學校招生名額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八角星形 16"/>
          <p:cNvSpPr/>
          <p:nvPr/>
        </p:nvSpPr>
        <p:spPr bwMode="auto">
          <a:xfrm>
            <a:off x="6446045" y="2976563"/>
            <a:ext cx="1507331" cy="1000125"/>
          </a:xfrm>
          <a:prstGeom prst="star8">
            <a:avLst/>
          </a:prstGeom>
          <a:solidFill>
            <a:srgbClr val="CCFF99"/>
          </a:solidFill>
          <a:ln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超額</a:t>
            </a:r>
            <a:endParaRPr kumimoji="1" lang="en-US" altLang="zh-TW" sz="21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比序</a:t>
            </a:r>
          </a:p>
        </p:txBody>
      </p:sp>
      <p:sp>
        <p:nvSpPr>
          <p:cNvPr id="430086" name="矩形 31"/>
          <p:cNvSpPr>
            <a:spLocks noChangeArrowheads="1"/>
          </p:cNvSpPr>
          <p:nvPr/>
        </p:nvSpPr>
        <p:spPr bwMode="auto">
          <a:xfrm>
            <a:off x="1143001" y="306190"/>
            <a:ext cx="6858000" cy="378619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>
            <a:lvl1pPr marL="165100" indent="-1651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</a:t>
            </a:r>
            <a:r>
              <a:rPr lang="zh-TW" altLang="en-US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適性入學方式</a:t>
            </a:r>
            <a:r>
              <a:rPr lang="en-US" altLang="zh-TW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</a:t>
            </a:r>
            <a:r>
              <a:rPr lang="zh-TW" altLang="en-US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免試入學</a:t>
            </a:r>
            <a:endParaRPr lang="zh-TW" altLang="zh-TW" sz="21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20379" y="4293096"/>
            <a:ext cx="6619973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全國約有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19.7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萬名國中畢業生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桃園市約有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2.1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(1/10)</a:t>
            </a:r>
            <a:endParaRPr lang="zh-TW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高中、高職及五專總招生名額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高中職五專招生名額 ＞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國中畢業生人數</a:t>
            </a:r>
            <a:endParaRPr lang="zh-TW" altLang="en-US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處理程序 10"/>
          <p:cNvSpPr>
            <a:spLocks noChangeArrowheads="1"/>
          </p:cNvSpPr>
          <p:nvPr/>
        </p:nvSpPr>
        <p:spPr bwMode="auto">
          <a:xfrm>
            <a:off x="1143001" y="864989"/>
            <a:ext cx="5264944" cy="1300452"/>
          </a:xfrm>
          <a:prstGeom prst="flowChartAlternateProcess">
            <a:avLst/>
          </a:prstGeom>
          <a:solidFill>
            <a:srgbClr val="FFFF99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b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r>
              <a:rPr lang="en-US" altLang="zh-TW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無入學門檻或條件</a:t>
            </a:r>
            <a:endParaRPr lang="en-US" altLang="zh-TW" sz="27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0089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87" y="5103824"/>
            <a:ext cx="783431" cy="13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向右箭號 13"/>
          <p:cNvSpPr>
            <a:spLocks noChangeArrowheads="1"/>
          </p:cNvSpPr>
          <p:nvPr/>
        </p:nvSpPr>
        <p:spPr bwMode="auto">
          <a:xfrm>
            <a:off x="1143001" y="2276872"/>
            <a:ext cx="5264944" cy="769451"/>
          </a:xfrm>
          <a:prstGeom prst="rightArrow">
            <a:avLst>
              <a:gd name="adj1" fmla="val 75148"/>
              <a:gd name="adj2" fmla="val 82111"/>
            </a:avLst>
          </a:prstGeom>
          <a:solidFill>
            <a:srgbClr val="CCFFCC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報名人數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未超過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學校招生名額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24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476672"/>
            <a:ext cx="3582144" cy="100811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升學事項宣導</a:t>
            </a:r>
            <a:br>
              <a:rPr lang="en-US" altLang="zh-TW" dirty="0"/>
            </a:b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640" y="1934433"/>
            <a:ext cx="2406700" cy="830997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適用於</a:t>
            </a:r>
            <a:br>
              <a:rPr lang="en-US" altLang="zh-TW" sz="2400" b="1" dirty="0">
                <a:solidFill>
                  <a:srgbClr val="0070C0"/>
                </a:solidFill>
              </a:rPr>
            </a:br>
            <a:r>
              <a:rPr lang="en-US" altLang="zh-TW" sz="2400" b="1" dirty="0">
                <a:solidFill>
                  <a:srgbClr val="0070C0"/>
                </a:solidFill>
              </a:rPr>
              <a:t>--</a:t>
            </a:r>
            <a:r>
              <a:rPr lang="zh-TW" altLang="en-US" sz="2400" b="1" dirty="0">
                <a:solidFill>
                  <a:srgbClr val="0070C0"/>
                </a:solidFill>
              </a:rPr>
              <a:t> 高中職</a:t>
            </a:r>
          </a:p>
        </p:txBody>
      </p:sp>
      <p:sp>
        <p:nvSpPr>
          <p:cNvPr id="6" name="矩形 5"/>
          <p:cNvSpPr/>
          <p:nvPr/>
        </p:nvSpPr>
        <p:spPr>
          <a:xfrm>
            <a:off x="-18256" y="1167353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超額比序積分表</a:t>
            </a:r>
            <a:br>
              <a:rPr lang="en-US" altLang="zh-TW" sz="2800" dirty="0"/>
            </a:b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640" y="4221088"/>
            <a:ext cx="316835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私立高職</a:t>
            </a:r>
            <a:br>
              <a:rPr lang="en-US" altLang="zh-TW" sz="2400" dirty="0">
                <a:solidFill>
                  <a:srgbClr val="0070C0"/>
                </a:solidFill>
              </a:rPr>
            </a:br>
            <a:r>
              <a:rPr lang="zh-TW" altLang="en-US" sz="2400" dirty="0">
                <a:solidFill>
                  <a:srgbClr val="0070C0"/>
                </a:solidFill>
              </a:rPr>
              <a:t>請現在就跟想讀的學校做好聯繫，並且密切注意</a:t>
            </a:r>
            <a:r>
              <a:rPr lang="zh-TW" altLang="en-US" sz="2400" b="1" u="sng" dirty="0">
                <a:solidFill>
                  <a:srgbClr val="0070C0"/>
                </a:solidFill>
              </a:rPr>
              <a:t>下學期的特色招生</a:t>
            </a:r>
            <a:r>
              <a:rPr lang="zh-TW" altLang="en-US" sz="2400" dirty="0">
                <a:solidFill>
                  <a:srgbClr val="0070C0"/>
                </a:solidFill>
              </a:rPr>
              <a:t>。利用寒假準備考試的專業科目。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22951"/>
              </p:ext>
            </p:extLst>
          </p:nvPr>
        </p:nvGraphicFramePr>
        <p:xfrm>
          <a:off x="3419872" y="111013"/>
          <a:ext cx="5616624" cy="6630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2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桃連區高級中等學校免試入學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超額比序</a:t>
                      </a: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項目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積分對照表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上限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6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適性輔導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en-US" altLang="zh-TW" sz="1400" u="none" strike="noStrike" dirty="0">
                        <a:effectLst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畢業資格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1.</a:t>
                      </a:r>
                      <a:r>
                        <a:rPr lang="zh-TW" altLang="en-US" sz="1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1400" u="none" strike="noStrike" dirty="0">
                          <a:effectLst/>
                        </a:rPr>
                        <a:t>1~3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4~6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7~9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10~12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13~15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16~30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effectLst/>
                        </a:rPr>
                        <a:t>生涯規劃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>
                          <a:effectLst/>
                        </a:rPr>
                        <a:t>2.</a:t>
                      </a:r>
                      <a:r>
                        <a:rPr lang="zh-TW" altLang="en-US" sz="1400" u="none" strike="noStrike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1400" u="none" strike="noStrike">
                          <a:effectLst/>
                        </a:rPr>
                        <a:t>2</a:t>
                      </a:r>
                      <a:r>
                        <a:rPr lang="zh-TW" altLang="en-US" sz="1400" u="none" strike="noStrike">
                          <a:effectLst/>
                        </a:rPr>
                        <a:t>分；與導師意見相符</a:t>
                      </a:r>
                      <a:r>
                        <a:rPr lang="en-US" altLang="zh-TW" sz="1400" u="none" strike="noStrike">
                          <a:effectLst/>
                        </a:rPr>
                        <a:t>2</a:t>
                      </a:r>
                      <a:r>
                        <a:rPr lang="zh-TW" altLang="en-US" sz="1400" u="none" strike="noStrike">
                          <a:effectLst/>
                        </a:rPr>
                        <a:t>分；與輔導教師意見相符</a:t>
                      </a:r>
                      <a:r>
                        <a:rPr lang="en-US" altLang="zh-TW" sz="1400" u="none" strike="noStrike">
                          <a:effectLst/>
                        </a:rPr>
                        <a:t>2</a:t>
                      </a:r>
                      <a:r>
                        <a:rPr lang="zh-TW" altLang="en-US" sz="1400" u="none" strike="noStrike">
                          <a:effectLst/>
                        </a:rPr>
                        <a:t>分。</a:t>
                      </a:r>
                      <a:endParaRPr lang="zh-TW" altLang="en-US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dirty="0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66802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就近入學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96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多元學習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上限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35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均衡學習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1400" u="none" strike="noStrike" dirty="0">
                          <a:effectLst/>
                        </a:rPr>
                        <a:t>0</a:t>
                      </a:r>
                      <a:r>
                        <a:rPr lang="zh-TW" altLang="en-US" sz="1400" u="none" strike="noStrike" dirty="0">
                          <a:effectLst/>
                        </a:rPr>
                        <a:t>分。</a:t>
                      </a:r>
                    </a:p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品德表現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1400" u="none" strike="noStrike" dirty="0">
                          <a:effectLst/>
                        </a:rPr>
                        <a:t>4.5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1400" u="none" strike="noStrike" dirty="0">
                          <a:effectLst/>
                        </a:rPr>
                        <a:t>1.5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1400" u="none" strike="noStrike" dirty="0">
                          <a:effectLst/>
                        </a:rPr>
                        <a:t>0.5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4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含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r>
                        <a:rPr lang="zh-TW" altLang="en-US" sz="1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服務表現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擔任幹部最高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4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(2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學期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志願服務時數</a:t>
                      </a:r>
                      <a:r>
                        <a:rPr lang="en-US" altLang="zh-TW" sz="1400" u="none" strike="noStrike" dirty="0">
                          <a:effectLst/>
                        </a:rPr>
                        <a:t>(0.3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小時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才藝表現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體適能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單項達標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本土語言認證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原民語 客語 閩南語 初級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4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會考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33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6E4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國英數自社五科，</a:t>
                      </a:r>
                      <a:r>
                        <a:rPr lang="en-US" altLang="zh-TW" sz="1400" u="none" strike="noStrike" dirty="0">
                          <a:effectLst/>
                        </a:rPr>
                        <a:t>A:6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B:4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C:2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分，共</a:t>
                      </a:r>
                      <a:r>
                        <a:rPr lang="en-US" altLang="zh-TW" sz="1400" u="none" strike="noStrike" dirty="0">
                          <a:effectLst/>
                        </a:rPr>
                        <a:t>30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30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寫作：</a:t>
                      </a:r>
                      <a:r>
                        <a:rPr lang="en-US" altLang="zh-TW" sz="1400" u="none" strike="noStrike" dirty="0">
                          <a:effectLst/>
                        </a:rPr>
                        <a:t>6~4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3~2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82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總計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最高採計至</a:t>
                      </a:r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755576" y="2996952"/>
            <a:ext cx="1219818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/>
              <a:t>五專</a:t>
            </a:r>
            <a:endParaRPr lang="en-US" altLang="zh-TW" sz="2400" dirty="0"/>
          </a:p>
          <a:p>
            <a:r>
              <a:rPr lang="zh-TW" altLang="en-US" b="1" dirty="0"/>
              <a:t>積分另計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89242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86975"/>
              </p:ext>
            </p:extLst>
          </p:nvPr>
        </p:nvGraphicFramePr>
        <p:xfrm>
          <a:off x="7854" y="1376635"/>
          <a:ext cx="9136146" cy="5481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3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上限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適性輔導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畢業資格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6</a:t>
                      </a:r>
                      <a:r>
                        <a:rPr lang="zh-TW" altLang="en-US" sz="2400" u="none" strike="noStrike">
                          <a:effectLst/>
                        </a:rPr>
                        <a:t>分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1.</a:t>
                      </a:r>
                      <a:r>
                        <a:rPr lang="zh-TW" altLang="en-US" sz="2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2400" u="none" strike="noStrike" dirty="0">
                          <a:effectLst/>
                        </a:rPr>
                        <a:t>1~3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4~6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7~9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10~12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13~15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16~30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>
                          <a:effectLst/>
                        </a:rPr>
                        <a:t>生涯規劃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2.</a:t>
                      </a:r>
                      <a:r>
                        <a:rPr lang="zh-TW" altLang="en-US" sz="2400" u="none" strike="noStrike" dirty="0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分；與導師意見相符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分；與輔導教師意見相符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就近入學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適性輔導</a:t>
            </a:r>
          </a:p>
        </p:txBody>
      </p:sp>
      <p:sp>
        <p:nvSpPr>
          <p:cNvPr id="7" name="矩形 6"/>
          <p:cNvSpPr/>
          <p:nvPr/>
        </p:nvSpPr>
        <p:spPr>
          <a:xfrm>
            <a:off x="1967135" y="2276872"/>
            <a:ext cx="7176865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線圖說文字 2 2"/>
          <p:cNvSpPr/>
          <p:nvPr/>
        </p:nvSpPr>
        <p:spPr>
          <a:xfrm>
            <a:off x="4067944" y="119898"/>
            <a:ext cx="4608512" cy="12567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934"/>
              <a:gd name="adj6" fmla="val -361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</a:rPr>
              <a:t>八大領域要有</a:t>
            </a:r>
            <a:r>
              <a:rPr lang="en-US" altLang="zh-TW" sz="2400" b="1" dirty="0">
                <a:solidFill>
                  <a:srgbClr val="0070C0"/>
                </a:solidFill>
              </a:rPr>
              <a:t>4</a:t>
            </a:r>
            <a:r>
              <a:rPr lang="zh-TW" altLang="en-US" sz="2400" b="1" dirty="0">
                <a:solidFill>
                  <a:srgbClr val="0070C0"/>
                </a:solidFill>
              </a:rPr>
              <a:t>大領域及格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algn="ctr"/>
            <a:r>
              <a:rPr lang="zh-TW" altLang="en-US" sz="2400" b="1" dirty="0">
                <a:solidFill>
                  <a:srgbClr val="0070C0"/>
                </a:solidFill>
              </a:rPr>
              <a:t>～一定要補考！</a:t>
            </a:r>
          </a:p>
        </p:txBody>
      </p:sp>
    </p:spTree>
    <p:extLst>
      <p:ext uri="{BB962C8B-B14F-4D97-AF65-F5344CB8AC3E}">
        <p14:creationId xmlns:p14="http://schemas.microsoft.com/office/powerpoint/2010/main" val="136877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41039"/>
              </p:ext>
            </p:extLst>
          </p:nvPr>
        </p:nvGraphicFramePr>
        <p:xfrm>
          <a:off x="7854" y="1376635"/>
          <a:ext cx="9136146" cy="5481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3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上限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適性輔導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畢業資格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6</a:t>
                      </a:r>
                      <a:r>
                        <a:rPr lang="zh-TW" altLang="en-US" sz="2400" u="none" strike="noStrike">
                          <a:effectLst/>
                        </a:rPr>
                        <a:t>分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1.</a:t>
                      </a:r>
                      <a:r>
                        <a:rPr lang="zh-TW" altLang="en-US" sz="2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2400" u="none" strike="noStrike" dirty="0">
                          <a:effectLst/>
                        </a:rPr>
                        <a:t>1~3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4~6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7~9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10~12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13~15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16~30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>
                          <a:effectLst/>
                        </a:rPr>
                        <a:t>生涯規劃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2.</a:t>
                      </a:r>
                      <a:r>
                        <a:rPr lang="zh-TW" altLang="en-US" sz="2400" u="none" strike="noStrike" dirty="0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分；與導師意見相符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分；與輔導教師意見相符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就近入學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適性輔導</a:t>
            </a:r>
          </a:p>
        </p:txBody>
      </p:sp>
      <p:sp>
        <p:nvSpPr>
          <p:cNvPr id="7" name="矩形 6"/>
          <p:cNvSpPr/>
          <p:nvPr/>
        </p:nvSpPr>
        <p:spPr>
          <a:xfrm>
            <a:off x="1967135" y="2883168"/>
            <a:ext cx="7176865" cy="15539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線圖說文字 2 2"/>
          <p:cNvSpPr/>
          <p:nvPr/>
        </p:nvSpPr>
        <p:spPr>
          <a:xfrm>
            <a:off x="4067944" y="119898"/>
            <a:ext cx="4608512" cy="12567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5095"/>
              <a:gd name="adj6" fmla="val -324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</a:rPr>
              <a:t>利用模擬考了解孩子的落點</a:t>
            </a:r>
            <a:br>
              <a:rPr lang="en-US" altLang="zh-TW" sz="2400" b="1" dirty="0">
                <a:solidFill>
                  <a:srgbClr val="0070C0"/>
                </a:solidFill>
              </a:rPr>
            </a:br>
            <a:r>
              <a:rPr lang="zh-TW" altLang="en-US" sz="2400" b="1" dirty="0">
                <a:solidFill>
                  <a:srgbClr val="0070C0"/>
                </a:solidFill>
              </a:rPr>
              <a:t>找到自己的志願</a:t>
            </a:r>
            <a:endParaRPr lang="en-US" altLang="zh-TW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3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81104"/>
              </p:ext>
            </p:extLst>
          </p:nvPr>
        </p:nvGraphicFramePr>
        <p:xfrm>
          <a:off x="23619" y="2258137"/>
          <a:ext cx="9120381" cy="459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2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2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上限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2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多元學習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均衡學習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2400" u="none" strike="noStrike" dirty="0">
                          <a:effectLst/>
                        </a:rPr>
                        <a:t>0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品德表現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2400" u="none" strike="noStrike" dirty="0">
                          <a:effectLst/>
                        </a:rPr>
                      </a:br>
                      <a:r>
                        <a:rPr lang="zh-TW" altLang="en-US" sz="2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2400" u="none" strike="noStrike" dirty="0">
                          <a:effectLst/>
                        </a:rPr>
                        <a:t>4.5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2400" u="none" strike="noStrike" dirty="0">
                          <a:effectLst/>
                        </a:rPr>
                        <a:t>1.5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2400" u="none" strike="noStrike" dirty="0">
                          <a:effectLst/>
                        </a:rPr>
                        <a:t>0.5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含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服務表現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擔任幹部最高</a:t>
                      </a:r>
                      <a:r>
                        <a:rPr lang="en-US" altLang="zh-TW" sz="2400" u="none" strike="noStrike" dirty="0">
                          <a:effectLst/>
                        </a:rPr>
                        <a:t>4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(2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學期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志願服務時數</a:t>
                      </a:r>
                      <a:r>
                        <a:rPr lang="en-US" altLang="zh-TW" sz="2400" u="none" strike="noStrike" dirty="0">
                          <a:effectLst/>
                        </a:rPr>
                        <a:t>(0.3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小時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才藝表現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體適能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zh-TW" altLang="en-US" dirty="0"/>
              <a:t>多元學習</a:t>
            </a:r>
          </a:p>
        </p:txBody>
      </p:sp>
      <p:sp>
        <p:nvSpPr>
          <p:cNvPr id="5" name="直線圖說文字 2 4"/>
          <p:cNvSpPr/>
          <p:nvPr/>
        </p:nvSpPr>
        <p:spPr>
          <a:xfrm>
            <a:off x="4355976" y="476672"/>
            <a:ext cx="4536504" cy="16561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1925"/>
              <a:gd name="adj6" fmla="val -376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一定要「銷過」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r>
              <a:rPr lang="zh-TW" altLang="en-US" sz="2400" b="1" dirty="0">
                <a:solidFill>
                  <a:srgbClr val="0070C0"/>
                </a:solidFill>
              </a:rPr>
              <a:t>記「嘉獎」</a:t>
            </a:r>
            <a:r>
              <a:rPr lang="en-US" altLang="zh-TW" sz="2400" b="1" dirty="0">
                <a:solidFill>
                  <a:srgbClr val="0070C0"/>
                </a:solidFill>
              </a:rPr>
              <a:t>8</a:t>
            </a:r>
            <a:r>
              <a:rPr lang="zh-TW" altLang="en-US" sz="2400" b="1" dirty="0">
                <a:solidFill>
                  <a:srgbClr val="0070C0"/>
                </a:solidFill>
              </a:rPr>
              <a:t>支</a:t>
            </a:r>
          </a:p>
        </p:txBody>
      </p:sp>
      <p:sp>
        <p:nvSpPr>
          <p:cNvPr id="6" name="矩形 5"/>
          <p:cNvSpPr/>
          <p:nvPr/>
        </p:nvSpPr>
        <p:spPr>
          <a:xfrm>
            <a:off x="1978284" y="3861048"/>
            <a:ext cx="7165715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68862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4810</TotalTime>
  <Words>2281</Words>
  <Application>Microsoft Office PowerPoint</Application>
  <PresentationFormat>如螢幕大小 (4:3)</PresentationFormat>
  <Paragraphs>580</Paragraphs>
  <Slides>24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9" baseType="lpstr">
      <vt:lpstr>華康中圓體</vt:lpstr>
      <vt:lpstr>華康仿宋體W4</vt:lpstr>
      <vt:lpstr>華康仿宋體W6</vt:lpstr>
      <vt:lpstr>華康細圓體</vt:lpstr>
      <vt:lpstr>華康標宋體</vt:lpstr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Wingdings</vt:lpstr>
      <vt:lpstr>Wingdings 3</vt:lpstr>
      <vt:lpstr>多面向</vt:lpstr>
      <vt:lpstr>免試入學超額比序 項目積分 說明會</vt:lpstr>
      <vt:lpstr>PowerPoint 簡報</vt:lpstr>
      <vt:lpstr>PowerPoint 簡報</vt:lpstr>
      <vt:lpstr>PowerPoint 簡報</vt:lpstr>
      <vt:lpstr>PowerPoint 簡報</vt:lpstr>
      <vt:lpstr>升學事項宣導 </vt:lpstr>
      <vt:lpstr> 適性輔導</vt:lpstr>
      <vt:lpstr> 適性輔導</vt:lpstr>
      <vt:lpstr>多元學習</vt:lpstr>
      <vt:lpstr>多元學習</vt:lpstr>
      <vt:lpstr>PowerPoint 簡報</vt:lpstr>
      <vt:lpstr>PowerPoint 簡報</vt:lpstr>
      <vt:lpstr>PowerPoint 簡報</vt:lpstr>
      <vt:lpstr>總積分相同－超額比序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315班親會</dc:title>
  <dc:creator>chjhs6659</dc:creator>
  <cp:lastModifiedBy>Joe Chiang</cp:lastModifiedBy>
  <cp:revision>220</cp:revision>
  <cp:lastPrinted>2019-11-21T03:26:56Z</cp:lastPrinted>
  <dcterms:created xsi:type="dcterms:W3CDTF">2017-09-07T08:10:05Z</dcterms:created>
  <dcterms:modified xsi:type="dcterms:W3CDTF">2023-11-21T03:29:04Z</dcterms:modified>
</cp:coreProperties>
</file>