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48"/>
  </p:notesMasterIdLst>
  <p:handoutMasterIdLst>
    <p:handoutMasterId r:id="rId49"/>
  </p:handoutMasterIdLst>
  <p:sldIdLst>
    <p:sldId id="804" r:id="rId3"/>
    <p:sldId id="782" r:id="rId4"/>
    <p:sldId id="783" r:id="rId5"/>
    <p:sldId id="784" r:id="rId6"/>
    <p:sldId id="786" r:id="rId7"/>
    <p:sldId id="785" r:id="rId8"/>
    <p:sldId id="632" r:id="rId9"/>
    <p:sldId id="608" r:id="rId10"/>
    <p:sldId id="657" r:id="rId11"/>
    <p:sldId id="813" r:id="rId12"/>
    <p:sldId id="814" r:id="rId13"/>
    <p:sldId id="815" r:id="rId14"/>
    <p:sldId id="816" r:id="rId15"/>
    <p:sldId id="808" r:id="rId16"/>
    <p:sldId id="821" r:id="rId17"/>
    <p:sldId id="817" r:id="rId18"/>
    <p:sldId id="618" r:id="rId19"/>
    <p:sldId id="706" r:id="rId20"/>
    <p:sldId id="810" r:id="rId21"/>
    <p:sldId id="707" r:id="rId22"/>
    <p:sldId id="682" r:id="rId23"/>
    <p:sldId id="685" r:id="rId24"/>
    <p:sldId id="687" r:id="rId25"/>
    <p:sldId id="818" r:id="rId26"/>
    <p:sldId id="684" r:id="rId27"/>
    <p:sldId id="807" r:id="rId28"/>
    <p:sldId id="690" r:id="rId29"/>
    <p:sldId id="689" r:id="rId30"/>
    <p:sldId id="718" r:id="rId31"/>
    <p:sldId id="714" r:id="rId32"/>
    <p:sldId id="720" r:id="rId33"/>
    <p:sldId id="710" r:id="rId34"/>
    <p:sldId id="711" r:id="rId35"/>
    <p:sldId id="715" r:id="rId36"/>
    <p:sldId id="692" r:id="rId37"/>
    <p:sldId id="693" r:id="rId38"/>
    <p:sldId id="694" r:id="rId39"/>
    <p:sldId id="696" r:id="rId40"/>
    <p:sldId id="697" r:id="rId41"/>
    <p:sldId id="712" r:id="rId42"/>
    <p:sldId id="823" r:id="rId43"/>
    <p:sldId id="806" r:id="rId44"/>
    <p:sldId id="822" r:id="rId45"/>
    <p:sldId id="630" r:id="rId46"/>
    <p:sldId id="757" r:id="rId47"/>
  </p:sldIdLst>
  <p:sldSz cx="12192000" cy="6858000"/>
  <p:notesSz cx="6797675" cy="9929813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F3F9FA"/>
          </a:solidFill>
        </a:fill>
      </a:tcStyle>
    </a:wholeTbl>
    <a:band1H>
      <a:tcStyle>
        <a:tcBdr/>
        <a:fill>
          <a:solidFill>
            <a:srgbClr val="E7F3F4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E7F3F4"/>
          </a:solidFill>
        </a:fill>
      </a:tcStyle>
    </a:band1V>
    <a:band2V>
      <a:tcStyle>
        <a:tcBdr/>
      </a:tcStyle>
    </a:band2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BBE0E3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BBE0E3"/>
          </a:solidFill>
        </a:fill>
      </a:tcStyle>
    </a:firstCol>
    <a:la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top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BBE0E3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BBE0E3"/>
          </a:solidFill>
        </a:fill>
      </a:tcStyle>
    </a:firstRow>
  </a:tblStyle>
  <a:tblStyle styleId="{21E4AEA4-8DFA-4A89-87EB-49C32662AFE0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E8E8EF"/>
          </a:solidFill>
        </a:fill>
      </a:tcStyle>
    </a:wholeTbl>
    <a:band1H>
      <a:tcStyle>
        <a:tcBdr/>
        <a:fill>
          <a:solidFill>
            <a:srgbClr val="CDCDDE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CDCDDE"/>
          </a:solidFill>
        </a:fill>
      </a:tcStyle>
    </a:band1V>
    <a:band2V>
      <a:tcStyle>
        <a:tcBdr/>
      </a:tcStyle>
    </a:band2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333399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333399"/>
          </a:solidFill>
        </a:fill>
      </a:tcStyle>
    </a:firstCol>
    <a:la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top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333399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333399"/>
          </a:solidFill>
        </a:fill>
      </a:tcStyle>
    </a:firstRow>
  </a:tblStyle>
  <a:tblStyle styleId="{93296810-A885-4BE3-A3E7-6D5BEEA58F35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E8E8ED"/>
          </a:solidFill>
        </a:fill>
      </a:tcStyle>
    </a:wholeTbl>
    <a:band1H>
      <a:tcStyle>
        <a:tcBdr/>
        <a:fill>
          <a:solidFill>
            <a:srgbClr val="CDCDDA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CDCDDA"/>
          </a:solidFill>
        </a:fill>
      </a:tcStyle>
    </a:band1V>
    <a:band2V>
      <a:tcStyle>
        <a:tcBdr/>
      </a:tcStyle>
    </a:band2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2D2D8A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2D2D8A"/>
          </a:solidFill>
        </a:fill>
      </a:tcStyle>
    </a:firstCol>
    <a:la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top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2D2D8A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2D2D8A"/>
          </a:solidFill>
        </a:fill>
      </a:tcStyle>
    </a:firstRow>
  </a:tblStyle>
  <a:tblStyle styleId="{073A0DAA-6AF3-43AB-8588-CEC1D06C72B9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E7E7E7"/>
          </a:solidFill>
        </a:fill>
      </a:tcStyle>
    </a:wholeTbl>
    <a:band1H>
      <a:tcStyle>
        <a:tcBdr/>
        <a:fill>
          <a:solidFill>
            <a:srgbClr val="CBCBCB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CBCBCB"/>
          </a:solidFill>
        </a:fill>
      </a:tcStyle>
    </a:band1V>
    <a:band2V>
      <a:tcStyle>
        <a:tcBdr/>
      </a:tcStyle>
    </a:band2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000000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000000"/>
          </a:solidFill>
        </a:fill>
      </a:tcStyle>
    </a:firstCol>
    <a:la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top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000000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000000"/>
          </a:solidFill>
        </a:fill>
      </a:tcStyle>
    </a:firstRow>
  </a:tblStyle>
  <a:tblStyle styleId="{2D5ABB26-0587-4C30-8999-92F81FD0307C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/>
      </a:tcStyle>
    </a:wholeTbl>
  </a:tblStyle>
  <a:tblStyle styleId="{7DF18680-E054-41AD-8BC1-D1AEF772440D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F8FCFC"/>
          </a:solidFill>
        </a:fill>
      </a:tcStyle>
    </a:wholeTbl>
    <a:band1H>
      <a:tcStyle>
        <a:tcBdr/>
        <a:fill>
          <a:solidFill>
            <a:srgbClr val="F1F8F9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F1F8F9"/>
          </a:solidFill>
        </a:fill>
      </a:tcStyle>
    </a:band1V>
    <a:band2V>
      <a:tcStyle>
        <a:tcBdr/>
      </a:tcStyle>
    </a:band2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DAEDEF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DAEDEF"/>
          </a:solidFill>
        </a:fill>
      </a:tcStyle>
    </a:firstCol>
    <a:la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top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DAEDEF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DAEDEF"/>
          </a:solidFill>
        </a:fill>
      </a:tcStyle>
    </a:firstRow>
  </a:tblStyle>
  <a:tblStyle styleId="{37CE84F3-28C3-443E-9E96-99CF82512B78}" styleName="">
    <a:wholeTbl>
      <a:tcTxStyle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C0504D"/>
          </a:solidFill>
        </a:fill>
      </a:tcStyle>
    </a:wholeTbl>
    <a:band1H>
      <a:tcStyle>
        <a:tcBdr/>
        <a:fill>
          <a:solidFill>
            <a:srgbClr val="993E3C"/>
          </a:solidFill>
        </a:fill>
      </a:tcStyle>
    </a:band1H>
    <a:band1V>
      <a:tcStyle>
        <a:tcBdr/>
        <a:fill>
          <a:solidFill>
            <a:srgbClr val="993E3C"/>
          </a:solidFill>
        </a:fill>
      </a:tcStyle>
    </a:band1V>
    <a:lastCol>
      <a:tcTxStyle b="on">
        <a:font>
          <a:latin typeface=""/>
          <a:ea typeface=""/>
          <a:cs typeface=""/>
        </a:font>
      </a:tcTxStyle>
      <a:tcStyle>
        <a:tcBdr>
          <a:left>
            <a:ln w="25402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</a:tcBdr>
        <a:fill>
          <a:solidFill>
            <a:srgbClr val="993E3C"/>
          </a:solidFill>
        </a:fill>
      </a:tcStyle>
    </a:lastCol>
    <a:firstCol>
      <a:tcTxStyle b="on">
        <a:font>
          <a:latin typeface=""/>
          <a:ea typeface=""/>
          <a:cs typeface=""/>
        </a:font>
      </a:tcTxStyle>
      <a:tcStyle>
        <a:tcBdr>
          <a:right>
            <a:ln w="25402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</a:tcBdr>
        <a:fill>
          <a:solidFill>
            <a:srgbClr val="993E3C"/>
          </a:solidFill>
        </a:fill>
      </a:tcStyle>
    </a:firstCol>
    <a:lastRow>
      <a:tcTxStyle b="on">
        <a:font>
          <a:latin typeface=""/>
          <a:ea typeface=""/>
          <a:cs typeface=""/>
        </a:font>
      </a:tcTxStyle>
      <a:tcStyle>
        <a:tcBdr>
          <a:top>
            <a:ln w="25402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7F3230"/>
          </a:solidFill>
        </a:fill>
      </a:tcStyle>
    </a:lastRow>
    <a:firstRow>
      <a:tcTxStyle b="on">
        <a:font>
          <a:latin typeface=""/>
          <a:ea typeface=""/>
          <a:cs typeface=""/>
        </a:font>
      </a:tcTxStyle>
      <a:tcStyle>
        <a:tcBdr>
          <a:bottom>
            <a:ln w="25402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000000"/>
          </a:solidFill>
        </a:fill>
      </a:tcStyle>
    </a:firstRow>
  </a:tblStyle>
  <a:tblStyle styleId="{9D7B26C5-4107-4FEC-AEDC-1716B250A1EF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top>
            <a:ln w="12701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</a:tcBdr>
      </a:tcStyle>
    </a:wholeTbl>
    <a:band1H>
      <a:tcStyle>
        <a:tcBdr/>
        <a:fill>
          <a:solidFill>
            <a:srgbClr val="000000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000000"/>
          </a:solidFill>
        </a:fill>
      </a:tcStyle>
    </a:band1V>
    <a:lastCol>
      <a:tcTxStyle b="on">
        <a:font>
          <a:latin typeface=""/>
          <a:ea typeface=""/>
          <a:cs typeface=""/>
        </a:font>
      </a:tcTxStyle>
      <a:tcStyle>
        <a:tcBdr/>
      </a:tcStyle>
    </a:lastCol>
    <a:firstCol>
      <a:tcTxStyle b="on">
        <a:font>
          <a:latin typeface=""/>
          <a:ea typeface=""/>
          <a:cs typeface=""/>
        </a:font>
      </a:tcTxStyle>
      <a:tcStyle>
        <a:tcBdr/>
      </a:tcStyle>
    </a:firstCol>
    <a:lastRow>
      <a:tcTxStyle b="on">
        <a:font>
          <a:latin typeface=""/>
          <a:ea typeface=""/>
          <a:cs typeface=""/>
        </a:font>
      </a:tcTxStyle>
      <a:tcStyle>
        <a:tcBdr>
          <a:top>
            <a:ln w="12701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</a:tcBdr>
      </a:tcStyle>
    </a:lastRow>
    <a:firstRow>
      <a:tcTxStyle b="on">
        <a:font>
          <a:latin typeface=""/>
          <a:ea typeface=""/>
          <a:cs typeface=""/>
        </a:font>
      </a:tcTxStyle>
      <a:tcStyle>
        <a:tcBdr>
          <a:bottom>
            <a:ln w="12701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</a:tcBdr>
      </a:tcStyle>
    </a:firstRow>
  </a:tblStyle>
  <a:tblStyle styleId="{6E25E649-3F16-4E02-A733-19D2CDBF48F0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top>
            <a:ln w="25402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25402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FFFFFF"/>
          </a:solidFill>
        </a:fill>
      </a:tcStyle>
    </a:wholeTbl>
    <a:band1H>
      <a:tcStyle>
        <a:tcBdr/>
        <a:fill>
          <a:solidFill>
            <a:srgbClr val="E7E7E7"/>
          </a:solidFill>
        </a:fill>
      </a:tcStyle>
    </a:band1H>
    <a:band1V>
      <a:tcStyle>
        <a:tcBdr/>
        <a:fill>
          <a:solidFill>
            <a:srgbClr val="E7E7E7"/>
          </a:solidFill>
        </a:fill>
      </a:tcStyle>
    </a:band1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BBE0E3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BBE0E3"/>
          </a:solidFill>
        </a:fill>
      </a:tcStyle>
    </a:firstCol>
    <a:lastRow>
      <a:tcTxStyle b="on">
        <a:font>
          <a:latin typeface=""/>
          <a:ea typeface=""/>
          <a:cs typeface=""/>
        </a:font>
      </a:tcTxStyle>
      <a:tcStyle>
        <a:tcBdr>
          <a:top>
            <a:ln w="50804" cap="flat" cmpd="dbl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FFFFFF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25402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BBE0E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102" y="6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v>數列1</c:v>
          </c:tx>
          <c:dPt>
            <c:idx val="0"/>
            <c:bubble3D val="0"/>
            <c:spPr>
              <a:solidFill>
                <a:srgbClr val="4472C4"/>
              </a:solidFill>
              <a:ln w="19046">
                <a:solidFill>
                  <a:srgbClr val="FFFFFF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84EB-48E3-B075-A3B4E3ED587B}"/>
              </c:ext>
            </c:extLst>
          </c:dPt>
          <c:dPt>
            <c:idx val="1"/>
            <c:bubble3D val="0"/>
            <c:spPr>
              <a:solidFill>
                <a:srgbClr val="ED7D31"/>
              </a:solidFill>
              <a:ln w="19046">
                <a:solidFill>
                  <a:srgbClr val="FFFFFF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3-84EB-48E3-B075-A3B4E3ED587B}"/>
              </c:ext>
            </c:extLst>
          </c:dPt>
          <c:dLbls>
            <c:dLbl>
              <c:idx val="0"/>
              <c:layout>
                <c:manualLayout>
                  <c:x val="-0.12364851268591415"/>
                  <c:y val="0.25856554389034703"/>
                </c:manualLayout>
              </c:layout>
              <c:tx>
                <c:rich>
                  <a:bodyPr lIns="0" tIns="0" rIns="0" bIns="0"/>
                  <a:lstStyle/>
                  <a:p>
                    <a:pPr marL="0" marR="0" indent="0" algn="ctr" defTabSz="914400" fontAlgn="auto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tabLst/>
                      <a:defRPr sz="2400" b="0" i="0" u="none" strike="noStrike" kern="1200" baseline="0">
                        <a:solidFill>
                          <a:srgbClr val="FFFFFF"/>
                        </a:solidFill>
                        <a:latin typeface="Times New Roman" pitchFamily="18"/>
                        <a:cs typeface="Times New Roman" pitchFamily="18"/>
                      </a:defRPr>
                    </a:pPr>
                    <a:r>
                      <a:rPr lang="en-US" altLang="zh-TW" sz="2400" b="0" i="0" u="none" strike="noStrike" kern="1200" cap="none" spc="0" baseline="0">
                        <a:solidFill>
                          <a:srgbClr val="FFFFFF"/>
                        </a:solidFill>
                        <a:uFillTx/>
                        <a:latin typeface="Times New Roman" pitchFamily="18"/>
                        <a:cs typeface="Times New Roman" pitchFamily="18"/>
                      </a:rPr>
                      <a:t>20%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84EB-48E3-B075-A3B4E3ED587B}"/>
                </c:ext>
              </c:extLst>
            </c:dLbl>
            <c:dLbl>
              <c:idx val="1"/>
              <c:layout>
                <c:manualLayout>
                  <c:x val="0.16358355205599301"/>
                  <c:y val="-6.712962962962965E-2"/>
                </c:manualLayout>
              </c:layout>
              <c:tx>
                <c:rich>
                  <a:bodyPr vert="horz" lIns="0" tIns="0" rIns="0" bIns="0"/>
                  <a:lstStyle/>
                  <a:p>
                    <a:pPr marL="0" marR="0" indent="0" algn="ctr" defTabSz="914400" rtl="0" fontAlgn="auto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tabLst/>
                      <a:defRPr sz="2400" b="0" i="0" u="none" strike="noStrike" kern="1200" baseline="0">
                        <a:solidFill>
                          <a:srgbClr val="000000"/>
                        </a:solidFill>
                        <a:latin typeface="Times New Roman" pitchFamily="18"/>
                        <a:cs typeface="Times New Roman" pitchFamily="18"/>
                      </a:defRPr>
                    </a:pPr>
                    <a:r>
                      <a:rPr lang="en-US" altLang="zh-TW" sz="2400" b="0" i="0" u="none" strike="noStrike" kern="1200" cap="none" spc="0" baseline="0">
                        <a:solidFill>
                          <a:srgbClr val="000000"/>
                        </a:solidFill>
                        <a:uFillTx/>
                        <a:latin typeface="Times New Roman" pitchFamily="18"/>
                        <a:cs typeface="Times New Roman" pitchFamily="18"/>
                      </a:rPr>
                      <a:t>80%</a:t>
                    </a:r>
                    <a:r>
                      <a:rPr lang="zh-TW" altLang="en-US" sz="2400" b="0" i="0" u="none" strike="noStrike" kern="1200" cap="none" spc="0" baseline="0">
                        <a:solidFill>
                          <a:srgbClr val="000000"/>
                        </a:solidFill>
                        <a:uFillTx/>
                        <a:latin typeface="Times New Roman" pitchFamily="18"/>
                        <a:cs typeface="Times New Roman" pitchFamily="18"/>
                      </a:rPr>
                      <a:t>閱讀</a:t>
                    </a:r>
                    <a:br>
                      <a:rPr lang="zh-TW" altLang="en-US" sz="2400" b="0" i="0" u="none" strike="noStrike" kern="1200" cap="none" spc="0" baseline="0">
                        <a:solidFill>
                          <a:srgbClr val="000000"/>
                        </a:solidFill>
                        <a:uFillTx/>
                        <a:latin typeface="Times New Roman" pitchFamily="18"/>
                        <a:cs typeface="Times New Roman" pitchFamily="18"/>
                      </a:rPr>
                    </a:br>
                    <a:endParaRPr lang="zh-TW" altLang="en-US" sz="2400" b="0" i="0" u="none" strike="noStrike" kern="1200" cap="none" spc="0" baseline="0">
                      <a:solidFill>
                        <a:srgbClr val="000000"/>
                      </a:solidFill>
                      <a:uFillTx/>
                      <a:latin typeface="Times New Roman" pitchFamily="18"/>
                      <a:cs typeface="Times New Roman" pitchFamily="18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84EB-48E3-B075-A3B4E3ED587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lIns="0" tIns="0" rIns="0" bIns="0"/>
              <a:lstStyle/>
              <a:p>
                <a:pPr marL="0" marR="0" indent="0" algn="ctr" defTabSz="91440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tabLst/>
                  <a:defRPr sz="2400" b="0" i="0" u="none" strike="noStrike" kern="1200" baseline="0">
                    <a:solidFill>
                      <a:srgbClr val="FFFFFF"/>
                    </a:solidFill>
                    <a:latin typeface="Calibri"/>
                  </a:defRPr>
                </a:pPr>
                <a:endParaRPr lang="zh-TW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eparator>, 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Lit>
              <c:ptCount val="2"/>
              <c:pt idx="0">
                <c:v>聽力</c:v>
              </c:pt>
              <c:pt idx="1">
                <c:v>閱讀</c:v>
              </c:pt>
            </c:strLit>
          </c:cat>
          <c:val>
            <c:numLit>
              <c:formatCode>General</c:formatCode>
              <c:ptCount val="2"/>
              <c:pt idx="0">
                <c:v>0.2</c:v>
              </c:pt>
              <c:pt idx="1">
                <c:v>0.8</c:v>
              </c:pt>
            </c:numLit>
          </c:val>
          <c:extLst>
            <c:ext xmlns:c16="http://schemas.microsoft.com/office/drawing/2014/chart" uri="{C3380CC4-5D6E-409C-BE32-E72D297353CC}">
              <c16:uniqueId val="{00000004-84EB-48E3-B075-A3B4E3ED58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 lIns="0" tIns="0" rIns="0" bIns="0"/>
    <a:lstStyle/>
    <a:p>
      <a:pPr marL="0" marR="0" indent="0" defTabSz="914400" fontAlgn="auto" hangingPunct="1">
        <a:lnSpc>
          <a:spcPct val="100000"/>
        </a:lnSpc>
        <a:spcBef>
          <a:spcPts val="0"/>
        </a:spcBef>
        <a:spcAft>
          <a:spcPts val="0"/>
        </a:spcAft>
        <a:tabLst/>
        <a:defRPr sz="900" b="0" i="0" u="none" strike="noStrike" kern="1200" baseline="0">
          <a:solidFill>
            <a:srgbClr val="000000"/>
          </a:solidFill>
          <a:latin typeface="Calibri"/>
        </a:defRPr>
      </a:pPr>
      <a:endParaRPr lang="zh-TW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v>數列1</c:v>
          </c:tx>
          <c:dPt>
            <c:idx val="0"/>
            <c:bubble3D val="0"/>
            <c:spPr>
              <a:solidFill>
                <a:srgbClr val="70AD47"/>
              </a:solidFill>
              <a:ln w="19046">
                <a:solidFill>
                  <a:srgbClr val="FFFFFF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DDC8-4A4F-9247-9A4194BB2AD0}"/>
              </c:ext>
            </c:extLst>
          </c:dPt>
          <c:dPt>
            <c:idx val="1"/>
            <c:bubble3D val="0"/>
            <c:spPr>
              <a:solidFill>
                <a:srgbClr val="5B9BD5"/>
              </a:solidFill>
              <a:ln w="19046">
                <a:solidFill>
                  <a:srgbClr val="FFFFFF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3-DDC8-4A4F-9247-9A4194BB2AD0}"/>
              </c:ext>
            </c:extLst>
          </c:dPt>
          <c:dLbls>
            <c:dLbl>
              <c:idx val="0"/>
              <c:tx>
                <c:rich>
                  <a:bodyPr lIns="0" tIns="0" rIns="0" bIns="0"/>
                  <a:lstStyle/>
                  <a:p>
                    <a:pPr marL="0" marR="0" indent="0" algn="ctr" defTabSz="914400" fontAlgn="auto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tabLst/>
                      <a:defRPr sz="2400" b="0" i="0" u="none" strike="noStrike" kern="1200" baseline="0">
                        <a:solidFill>
                          <a:srgbClr val="404040"/>
                        </a:solidFill>
                        <a:latin typeface="Times New Roman" pitchFamily="18"/>
                        <a:cs typeface="Times New Roman" pitchFamily="18"/>
                      </a:defRPr>
                    </a:pPr>
                    <a:r>
                      <a:rPr lang="en-US" altLang="zh-TW" sz="2400" b="0" i="0" u="none" strike="noStrike" kern="1200" cap="none" spc="0" baseline="0">
                        <a:solidFill>
                          <a:srgbClr val="404040"/>
                        </a:solidFill>
                        <a:uFillTx/>
                        <a:latin typeface="Times New Roman" pitchFamily="18"/>
                        <a:cs typeface="Times New Roman" pitchFamily="18"/>
                      </a:rPr>
                      <a:t>15%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DDC8-4A4F-9247-9A4194BB2AD0}"/>
                </c:ext>
              </c:extLst>
            </c:dLbl>
            <c:dLbl>
              <c:idx val="1"/>
              <c:layout>
                <c:manualLayout>
                  <c:x val="0.13199978127734036"/>
                  <c:y val="-3.703703703703709E-2"/>
                </c:manualLayout>
              </c:layout>
              <c:tx>
                <c:rich>
                  <a:bodyPr vert="horz" lIns="0" tIns="0" rIns="0" bIns="0"/>
                  <a:lstStyle/>
                  <a:p>
                    <a:pPr marL="0" marR="0" indent="0" algn="ctr" defTabSz="914400" rtl="0" fontAlgn="auto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tabLst/>
                      <a:defRPr sz="2400" b="0" i="0" u="none" strike="noStrike" kern="1200" baseline="0">
                        <a:solidFill>
                          <a:srgbClr val="404040"/>
                        </a:solidFill>
                        <a:latin typeface="Times New Roman" pitchFamily="18"/>
                        <a:cs typeface="Times New Roman" pitchFamily="18"/>
                      </a:defRPr>
                    </a:pPr>
                    <a:r>
                      <a:rPr lang="en-US" altLang="zh-TW" sz="2400" b="0" i="0" u="none" strike="noStrike" kern="1200" cap="none" spc="0" baseline="0">
                        <a:solidFill>
                          <a:srgbClr val="404040"/>
                        </a:solidFill>
                        <a:uFillTx/>
                        <a:latin typeface="Times New Roman" pitchFamily="18"/>
                        <a:cs typeface="Times New Roman" pitchFamily="18"/>
                      </a:rPr>
                      <a:t>85%</a:t>
                    </a:r>
                    <a:r>
                      <a:rPr lang="zh-TW" altLang="en-US" sz="2400" b="0" i="0" u="none" strike="noStrike" kern="1200" cap="none" spc="0" baseline="0">
                        <a:solidFill>
                          <a:srgbClr val="404040"/>
                        </a:solidFill>
                        <a:uFillTx/>
                        <a:latin typeface="Times New Roman" pitchFamily="18"/>
                        <a:cs typeface="Times New Roman" pitchFamily="18"/>
                      </a:rPr>
                      <a:t>選擇題</a:t>
                    </a:r>
                    <a:br>
                      <a:rPr lang="zh-TW" altLang="en-US" sz="2400" b="0" i="0" u="none" strike="noStrike" kern="1200" cap="none" spc="0" baseline="0">
                        <a:solidFill>
                          <a:srgbClr val="404040"/>
                        </a:solidFill>
                        <a:uFillTx/>
                        <a:latin typeface="Times New Roman" pitchFamily="18"/>
                        <a:cs typeface="Times New Roman" pitchFamily="18"/>
                      </a:rPr>
                    </a:br>
                    <a:endParaRPr lang="zh-TW" altLang="en-US" sz="2400" b="0" i="0" u="none" strike="noStrike" kern="1200" cap="none" spc="0" baseline="0">
                      <a:solidFill>
                        <a:srgbClr val="404040"/>
                      </a:solidFill>
                      <a:uFillTx/>
                      <a:latin typeface="Times New Roman" pitchFamily="18"/>
                      <a:cs typeface="Times New Roman" pitchFamily="18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DDC8-4A4F-9247-9A4194BB2AD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lIns="0" tIns="0" rIns="0" bIns="0"/>
              <a:lstStyle/>
              <a:p>
                <a:pPr marL="0" marR="0" indent="0" algn="ctr" defTabSz="91440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tabLst/>
                  <a:defRPr sz="2400" b="0" i="0" u="none" strike="noStrike" kern="1200" baseline="0">
                    <a:solidFill>
                      <a:srgbClr val="404040"/>
                    </a:solidFill>
                    <a:latin typeface="Calibri"/>
                  </a:defRPr>
                </a:pPr>
                <a:endParaRPr lang="zh-TW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eparator>, 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Lit>
              <c:ptCount val="2"/>
              <c:pt idx="0">
                <c:v>聽力</c:v>
              </c:pt>
              <c:pt idx="1">
                <c:v>閱讀</c:v>
              </c:pt>
            </c:strLit>
          </c:cat>
          <c:val>
            <c:numLit>
              <c:formatCode>General</c:formatCode>
              <c:ptCount val="2"/>
              <c:pt idx="0">
                <c:v>0.15</c:v>
              </c:pt>
              <c:pt idx="1">
                <c:v>0.85</c:v>
              </c:pt>
            </c:numLit>
          </c:val>
          <c:extLst>
            <c:ext xmlns:c16="http://schemas.microsoft.com/office/drawing/2014/chart" uri="{C3380CC4-5D6E-409C-BE32-E72D297353CC}">
              <c16:uniqueId val="{00000004-DDC8-4A4F-9247-9A4194BB2A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 lIns="0" tIns="0" rIns="0" bIns="0"/>
    <a:lstStyle/>
    <a:p>
      <a:pPr marL="0" marR="0" indent="0" defTabSz="914400" fontAlgn="auto" hangingPunct="1">
        <a:lnSpc>
          <a:spcPct val="100000"/>
        </a:lnSpc>
        <a:spcBef>
          <a:spcPts val="0"/>
        </a:spcBef>
        <a:spcAft>
          <a:spcPts val="0"/>
        </a:spcAft>
        <a:tabLst/>
        <a:defRPr sz="900" b="0" i="0" u="none" strike="noStrike" kern="1200" baseline="0">
          <a:solidFill>
            <a:srgbClr val="000000"/>
          </a:solidFill>
          <a:latin typeface="Calibri"/>
        </a:defRPr>
      </a:pPr>
      <a:endParaRPr lang="zh-TW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028331EC-B81E-4220-BEB7-11ECCF095446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46397" cy="4953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979" tIns="45985" rIns="91979" bIns="45985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新細明體" pitchFamily="18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F8A64164-4F7C-41BF-AFE9-BF26EEAB6A88}"/>
              </a:ext>
            </a:extLst>
          </p:cNvPr>
          <p:cNvSpPr txBox="1">
            <a:spLocks noGrp="1"/>
          </p:cNvSpPr>
          <p:nvPr>
            <p:ph type="dt" sz="quarter" idx="1"/>
          </p:nvPr>
        </p:nvSpPr>
        <p:spPr>
          <a:xfrm>
            <a:off x="3849688" y="0"/>
            <a:ext cx="2946397" cy="4953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979" tIns="45985" rIns="91979" bIns="45985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新細明體" pitchFamily="18"/>
            </a:endParaRP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9CFEDB6-3785-4DE9-9A99-009D72C0EBD8}"/>
              </a:ext>
            </a:extLst>
          </p:cNvPr>
          <p:cNvSpPr txBox="1">
            <a:spLocks noGrp="1"/>
          </p:cNvSpPr>
          <p:nvPr>
            <p:ph type="ftr" sz="quarter" idx="2"/>
          </p:nvPr>
        </p:nvSpPr>
        <p:spPr>
          <a:xfrm>
            <a:off x="0" y="9432922"/>
            <a:ext cx="2946397" cy="4953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979" tIns="45985" rIns="91979" bIns="45985" anchor="b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新細明體" pitchFamily="18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CE76252-78B7-4CC7-99EC-F1793AF3615F}"/>
              </a:ext>
            </a:extLst>
          </p:cNvPr>
          <p:cNvSpPr txBox="1">
            <a:spLocks noGrp="1"/>
          </p:cNvSpPr>
          <p:nvPr>
            <p:ph type="sldNum" sz="quarter" idx="3"/>
          </p:nvPr>
        </p:nvSpPr>
        <p:spPr>
          <a:xfrm>
            <a:off x="3849688" y="9432922"/>
            <a:ext cx="2946397" cy="4953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979" tIns="45985" rIns="91979" bIns="45985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851F290-3BE4-4A19-B25E-35A4D5995404}" type="slidenum">
              <a:t>‹#›</a:t>
            </a:fld>
            <a:endParaRPr lang="zh-TW" altLang="en-US" sz="12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新細明體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3515279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9EC08244-C176-47EB-83C4-46C04DD9E609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46397" cy="4953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979" tIns="45985" rIns="91979" bIns="45985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新細明體" pitchFamily="18"/>
              </a:defRPr>
            </a:lvl1pPr>
          </a:lstStyle>
          <a:p>
            <a:pPr lvl="0"/>
            <a:endParaRPr lang="en-US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CFEA0739-B113-43A3-9632-9E2EC0EFB89E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3849688" y="0"/>
            <a:ext cx="2946397" cy="4953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979" tIns="45985" rIns="91979" bIns="45985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新細明體" pitchFamily="18"/>
              </a:defRPr>
            </a:lvl1pPr>
          </a:lstStyle>
          <a:p>
            <a:pPr lvl="0"/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3BDF5FE-574D-4C07-A391-DEED8EEC279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2070" y="746122"/>
            <a:ext cx="6616698" cy="3722686"/>
          </a:xfrm>
          <a:prstGeom prst="rect">
            <a:avLst/>
          </a:prstGeom>
          <a:noFill/>
          <a:ln w="9528">
            <a:solidFill>
              <a:srgbClr val="000000"/>
            </a:solidFill>
            <a:prstDash val="solid"/>
            <a:miter/>
          </a:ln>
        </p:spPr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571F6F1-3318-4A3D-AC05-9CCEFDD72360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679454" y="4716466"/>
            <a:ext cx="5438778" cy="4468809"/>
          </a:xfrm>
          <a:prstGeom prst="rect">
            <a:avLst/>
          </a:prstGeom>
          <a:noFill/>
          <a:ln>
            <a:noFill/>
          </a:ln>
        </p:spPr>
        <p:txBody>
          <a:bodyPr vert="horz" wrap="square" lIns="91979" tIns="45985" rIns="91979" bIns="45985" anchor="t" anchorCtr="0" compatLnSpc="1">
            <a:noAutofit/>
          </a:bodyPr>
          <a:lstStyle/>
          <a:p>
            <a:pPr lvl="0"/>
            <a:r>
              <a:rPr lang="zh-TW"/>
              <a:t>按一下以編輯母片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F6BB3F4-C70F-4713-811E-73D5CDD0032F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9432922"/>
            <a:ext cx="2946397" cy="4953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979" tIns="45985" rIns="91979" bIns="45985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新細明體" pitchFamily="18"/>
              </a:defRPr>
            </a:lvl1pPr>
          </a:lstStyle>
          <a:p>
            <a:pPr lvl="0"/>
            <a:endParaRPr lang="en-US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E300E6BF-CF79-4EB3-AE4A-1FE9CD70DDD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3849688" y="9432922"/>
            <a:ext cx="2946397" cy="4953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979" tIns="45985" rIns="91979" bIns="45985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新細明體" pitchFamily="18"/>
              </a:defRPr>
            </a:lvl1pPr>
          </a:lstStyle>
          <a:p>
            <a:pPr lvl="0"/>
            <a:fld id="{62D0DE2F-052B-4378-BBE7-75498791FB30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1338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0">
      <a:lnSpc>
        <a:spcPct val="100000"/>
      </a:lnSpc>
      <a:spcBef>
        <a:spcPts val="300"/>
      </a:spcBef>
      <a:spcAft>
        <a:spcPts val="0"/>
      </a:spcAft>
      <a:buNone/>
      <a:tabLst/>
      <a:defRPr lang="zh-TW" sz="900" b="0" i="0" u="none" strike="noStrike" kern="1200" cap="none" spc="0" baseline="0">
        <a:solidFill>
          <a:srgbClr val="000000"/>
        </a:solidFill>
        <a:uFillTx/>
        <a:latin typeface="Arial" pitchFamily="34"/>
        <a:ea typeface="新細明體" pitchFamily="18"/>
      </a:defRPr>
    </a:lvl1pPr>
    <a:lvl2pPr marL="347664" marR="0" lvl="1" indent="0" algn="l" defTabSz="914400" rtl="0" fontAlgn="auto" hangingPunct="0">
      <a:lnSpc>
        <a:spcPct val="100000"/>
      </a:lnSpc>
      <a:spcBef>
        <a:spcPts val="300"/>
      </a:spcBef>
      <a:spcAft>
        <a:spcPts val="0"/>
      </a:spcAft>
      <a:buNone/>
      <a:tabLst/>
      <a:defRPr lang="zh-TW" sz="900" b="0" i="0" u="none" strike="noStrike" kern="1200" cap="none" spc="0" baseline="0">
        <a:solidFill>
          <a:srgbClr val="000000"/>
        </a:solidFill>
        <a:uFillTx/>
        <a:latin typeface="Arial" pitchFamily="34"/>
        <a:ea typeface="新細明體" pitchFamily="18"/>
      </a:defRPr>
    </a:lvl2pPr>
    <a:lvl3pPr marL="696909" marR="0" lvl="2" indent="0" algn="l" defTabSz="914400" rtl="0" fontAlgn="auto" hangingPunct="0">
      <a:lnSpc>
        <a:spcPct val="100000"/>
      </a:lnSpc>
      <a:spcBef>
        <a:spcPts val="300"/>
      </a:spcBef>
      <a:spcAft>
        <a:spcPts val="0"/>
      </a:spcAft>
      <a:buNone/>
      <a:tabLst/>
      <a:defRPr lang="zh-TW" sz="900" b="0" i="0" u="none" strike="noStrike" kern="1200" cap="none" spc="0" baseline="0">
        <a:solidFill>
          <a:srgbClr val="000000"/>
        </a:solidFill>
        <a:uFillTx/>
        <a:latin typeface="Arial" pitchFamily="34"/>
        <a:ea typeface="新細明體" pitchFamily="18"/>
      </a:defRPr>
    </a:lvl3pPr>
    <a:lvl4pPr marL="1046165" marR="0" lvl="3" indent="0" algn="l" defTabSz="914400" rtl="0" fontAlgn="auto" hangingPunct="0">
      <a:lnSpc>
        <a:spcPct val="100000"/>
      </a:lnSpc>
      <a:spcBef>
        <a:spcPts val="300"/>
      </a:spcBef>
      <a:spcAft>
        <a:spcPts val="0"/>
      </a:spcAft>
      <a:buNone/>
      <a:tabLst/>
      <a:defRPr lang="zh-TW" sz="900" b="0" i="0" u="none" strike="noStrike" kern="1200" cap="none" spc="0" baseline="0">
        <a:solidFill>
          <a:srgbClr val="000000"/>
        </a:solidFill>
        <a:uFillTx/>
        <a:latin typeface="Arial" pitchFamily="34"/>
        <a:ea typeface="新細明體" pitchFamily="18"/>
      </a:defRPr>
    </a:lvl4pPr>
    <a:lvl5pPr marL="1395410" marR="0" lvl="4" indent="0" algn="l" defTabSz="914400" rtl="0" fontAlgn="auto" hangingPunct="0">
      <a:lnSpc>
        <a:spcPct val="100000"/>
      </a:lnSpc>
      <a:spcBef>
        <a:spcPts val="300"/>
      </a:spcBef>
      <a:spcAft>
        <a:spcPts val="0"/>
      </a:spcAft>
      <a:buNone/>
      <a:tabLst/>
      <a:defRPr lang="zh-TW" sz="900" b="0" i="0" u="none" strike="noStrike" kern="1200" cap="none" spc="0" baseline="0">
        <a:solidFill>
          <a:srgbClr val="000000"/>
        </a:solidFill>
        <a:uFillTx/>
        <a:latin typeface="Arial" pitchFamily="34"/>
        <a:ea typeface="新細明體" pitchFamily="18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6700" cy="3722688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B0F921-9064-4BB7-AB19-53E1EA34A0F3}" type="slidenum">
              <a:rPr lang="en-US" altLang="zh-TW" smtClean="0"/>
              <a:pPr/>
              <a:t>7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772009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8F527893-AE21-4E31-B5A8-1C2824CDA6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6700" cy="3722688"/>
          </a:xfrm>
        </p:spPr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5E50C6FE-E3E7-4B03-8120-A61ACF92848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3CC7BB8F-8FE0-49B5-B436-CF9AEDC7A3D2}"/>
              </a:ext>
            </a:extLst>
          </p:cNvPr>
          <p:cNvSpPr txBox="1"/>
          <p:nvPr/>
        </p:nvSpPr>
        <p:spPr>
          <a:xfrm>
            <a:off x="3849688" y="9432922"/>
            <a:ext cx="2946397" cy="49530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979" tIns="45985" rIns="91979" bIns="45985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19E8672-36BE-49A0-93C8-E76E896DA7A8}" type="slidenum">
              <a:t>39</a:t>
            </a:fld>
            <a:endParaRPr lang="zh-TW" altLang="en-US" sz="12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新細明體" pitchFamily="1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標題 2">
            <a:extLst>
              <a:ext uri="{FF2B5EF4-FFF2-40B4-BE49-F238E27FC236}">
                <a16:creationId xmlns:a16="http://schemas.microsoft.com/office/drawing/2014/main" id="{3169B998-30B3-418F-8D79-CB41149A8D93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zh-TW"/>
              <a:t>按一下以編輯母片子標題樣式</a:t>
            </a:r>
            <a:endParaRPr lang="en-US"/>
          </a:p>
        </p:txBody>
      </p:sp>
      <p:sp>
        <p:nvSpPr>
          <p:cNvPr id="3" name="日期版面配置區 3">
            <a:extLst>
              <a:ext uri="{FF2B5EF4-FFF2-40B4-BE49-F238E27FC236}">
                <a16:creationId xmlns:a16="http://schemas.microsoft.com/office/drawing/2014/main" id="{4707FD64-AD7E-4637-9188-C7817BAEC36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3A11109-B546-4251-A191-71CE983BEC85}" type="datetime1">
              <a:rPr lang="en-US"/>
              <a:pPr lvl="0"/>
              <a:t>11/7/2024</a:t>
            </a:fld>
            <a:endParaRPr lang="en-US"/>
          </a:p>
        </p:txBody>
      </p:sp>
      <p:sp>
        <p:nvSpPr>
          <p:cNvPr id="4" name="頁尾版面配置區 4">
            <a:extLst>
              <a:ext uri="{FF2B5EF4-FFF2-40B4-BE49-F238E27FC236}">
                <a16:creationId xmlns:a16="http://schemas.microsoft.com/office/drawing/2014/main" id="{EB1D5D62-9908-4AC1-8D82-A0CA904909A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投影片編號版面配置區 5">
            <a:extLst>
              <a:ext uri="{FF2B5EF4-FFF2-40B4-BE49-F238E27FC236}">
                <a16:creationId xmlns:a16="http://schemas.microsoft.com/office/drawing/2014/main" id="{A3D667DA-6386-407F-9148-72C2161C08F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63A3ED7-755A-4FCC-9CEC-DD0A09395FA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903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文字版面配置區 2">
            <a:extLst>
              <a:ext uri="{FF2B5EF4-FFF2-40B4-BE49-F238E27FC236}">
                <a16:creationId xmlns:a16="http://schemas.microsoft.com/office/drawing/2014/main" id="{1BFD4508-83B3-4D0B-857B-D140D4963D95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3" name="日期版面配置區 3">
            <a:extLst>
              <a:ext uri="{FF2B5EF4-FFF2-40B4-BE49-F238E27FC236}">
                <a16:creationId xmlns:a16="http://schemas.microsoft.com/office/drawing/2014/main" id="{B58CC4AD-C6B6-4E8B-ABF3-C23D42B6856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74E1FE2-DC49-461F-9D75-E5C989133D78}" type="datetime1">
              <a:rPr lang="en-US"/>
              <a:pPr lvl="0"/>
              <a:t>11/7/2024</a:t>
            </a:fld>
            <a:endParaRPr lang="en-US"/>
          </a:p>
        </p:txBody>
      </p:sp>
      <p:sp>
        <p:nvSpPr>
          <p:cNvPr id="4" name="頁尾版面配置區 4">
            <a:extLst>
              <a:ext uri="{FF2B5EF4-FFF2-40B4-BE49-F238E27FC236}">
                <a16:creationId xmlns:a16="http://schemas.microsoft.com/office/drawing/2014/main" id="{8718F320-9D31-4995-8C47-C3A4F5D3446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投影片編號版面配置區 5">
            <a:extLst>
              <a:ext uri="{FF2B5EF4-FFF2-40B4-BE49-F238E27FC236}">
                <a16:creationId xmlns:a16="http://schemas.microsoft.com/office/drawing/2014/main" id="{8590D800-8795-4D26-89F2-92FDA2A1263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EDA6E28-E07B-4C37-8C5E-06D738ABB82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2038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文字版面配置區 2">
            <a:extLst>
              <a:ext uri="{FF2B5EF4-FFF2-40B4-BE49-F238E27FC236}">
                <a16:creationId xmlns:a16="http://schemas.microsoft.com/office/drawing/2014/main" id="{87FCC7E6-1FF9-4A9D-B9D2-B2B0CFDE5E83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3" name="日期版面配置區 3">
            <a:extLst>
              <a:ext uri="{FF2B5EF4-FFF2-40B4-BE49-F238E27FC236}">
                <a16:creationId xmlns:a16="http://schemas.microsoft.com/office/drawing/2014/main" id="{00DAE270-CCE1-4DB7-A757-4B370A54DB2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9431286-4BBF-4402-9A0F-B3F70C66BCF0}" type="datetime1">
              <a:rPr lang="en-US"/>
              <a:pPr lvl="0"/>
              <a:t>11/7/2024</a:t>
            </a:fld>
            <a:endParaRPr lang="en-US"/>
          </a:p>
        </p:txBody>
      </p:sp>
      <p:sp>
        <p:nvSpPr>
          <p:cNvPr id="4" name="頁尾版面配置區 4">
            <a:extLst>
              <a:ext uri="{FF2B5EF4-FFF2-40B4-BE49-F238E27FC236}">
                <a16:creationId xmlns:a16="http://schemas.microsoft.com/office/drawing/2014/main" id="{0FC13447-8AD2-4779-9F92-5D611865ED8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投影片編號版面配置區 5">
            <a:extLst>
              <a:ext uri="{FF2B5EF4-FFF2-40B4-BE49-F238E27FC236}">
                <a16:creationId xmlns:a16="http://schemas.microsoft.com/office/drawing/2014/main" id="{A97D0743-AE93-413F-8894-AD1D777C91A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DD1EAEC-9666-478D-8C26-AC13F760F4A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0154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>
            <a:extLst>
              <a:ext uri="{FF2B5EF4-FFF2-40B4-BE49-F238E27FC236}">
                <a16:creationId xmlns:a16="http://schemas.microsoft.com/office/drawing/2014/main" id="{B24FBA42-7162-480F-9902-449762EB614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CC29AEB-5166-4BE2-AA21-7108A5F8364F}" type="datetime1">
              <a:rPr lang="en-US"/>
              <a:pPr lvl="0"/>
              <a:t>11/7/2024</a:t>
            </a:fld>
            <a:endParaRPr lang="en-US"/>
          </a:p>
        </p:txBody>
      </p:sp>
      <p:sp>
        <p:nvSpPr>
          <p:cNvPr id="3" name="頁尾版面配置區 4">
            <a:extLst>
              <a:ext uri="{FF2B5EF4-FFF2-40B4-BE49-F238E27FC236}">
                <a16:creationId xmlns:a16="http://schemas.microsoft.com/office/drawing/2014/main" id="{C6DEBFF3-5E8D-44C9-B2B3-92037B44079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投影片編號版面配置區 5">
            <a:extLst>
              <a:ext uri="{FF2B5EF4-FFF2-40B4-BE49-F238E27FC236}">
                <a16:creationId xmlns:a16="http://schemas.microsoft.com/office/drawing/2014/main" id="{9C1810B7-1675-4494-B721-6D047177B33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2A5CDFD-5302-4A68-A14E-15D723C39D9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2830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4">
            <a:extLst>
              <a:ext uri="{FF2B5EF4-FFF2-40B4-BE49-F238E27FC236}">
                <a16:creationId xmlns:a16="http://schemas.microsoft.com/office/drawing/2014/main" id="{02375314-2FCB-48C3-B2D0-FC191E8B221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3" name="投影片編號版面配置區 5">
            <a:extLst>
              <a:ext uri="{FF2B5EF4-FFF2-40B4-BE49-F238E27FC236}">
                <a16:creationId xmlns:a16="http://schemas.microsoft.com/office/drawing/2014/main" id="{020A3D0F-B70C-4451-B0A9-C9896251689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525A2C6-23E7-494F-AE83-C0E966AE766E}" type="slidenum">
              <a:t>‹#›</a:t>
            </a:fld>
            <a:endParaRPr lang="en-US"/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94D57428-FE51-4A02-A335-5F8F3C815B8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14034" y="2294156"/>
            <a:ext cx="6159727" cy="1470026"/>
          </a:xfrm>
        </p:spPr>
        <p:txBody>
          <a:bodyPr anchorCtr="1">
            <a:noAutofit/>
          </a:bodyPr>
          <a:lstStyle>
            <a:lvl1pPr algn="ctr" hangingPunct="0">
              <a:lnSpc>
                <a:spcPct val="100000"/>
              </a:lnSpc>
              <a:defRPr sz="6000" b="1">
                <a:latin typeface="標楷體" pitchFamily="65"/>
                <a:ea typeface="標楷體" pitchFamily="65"/>
              </a:defRPr>
            </a:lvl1pPr>
          </a:lstStyle>
          <a:p>
            <a:pPr lvl="0"/>
            <a:r>
              <a:rPr lang="zh-TW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057580486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51DD60C-69D2-4A38-844B-191398DEEF8E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D498054-D2EF-4573-9927-59DFA16DA20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F3C0E859-130C-4822-B6FB-EF9E72A401E6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72200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724D8366-A33E-4403-98C4-C3E66FAACF5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4F83E52-60E4-4862-B81A-C04D7FF04D4E}" type="datetime1">
              <a:rPr lang="en-US"/>
              <a:pPr lvl="0"/>
              <a:t>11/7/2024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F43B10AE-6189-46BD-AECC-51418923070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00E4C536-2A12-47B9-8952-CC6EA4D5E6D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957A1FB-1E7C-4D47-A690-AECA84CD21F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1970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4">
            <a:extLst>
              <a:ext uri="{FF2B5EF4-FFF2-40B4-BE49-F238E27FC236}">
                <a16:creationId xmlns:a16="http://schemas.microsoft.com/office/drawing/2014/main" id="{E85EE8ED-465F-4A3C-997E-D7360842870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3" name="投影片編號版面配置區 5">
            <a:extLst>
              <a:ext uri="{FF2B5EF4-FFF2-40B4-BE49-F238E27FC236}">
                <a16:creationId xmlns:a16="http://schemas.microsoft.com/office/drawing/2014/main" id="{2DB44E2B-0B7A-4AB0-A808-6E5F61B746E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E2A06FB-DB8A-4287-BCDE-3003C4034CF1}" type="slidenum">
              <a:t>‹#›</a:t>
            </a:fld>
            <a:endParaRPr lang="en-US"/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12CB50BC-D709-4211-B866-1B13AAB4F9D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2344192"/>
            <a:ext cx="10515600" cy="2144679"/>
          </a:xfrm>
        </p:spPr>
        <p:txBody>
          <a:bodyPr anchorCtr="1"/>
          <a:lstStyle>
            <a:lvl1pPr algn="ctr">
              <a:defRPr sz="6000" b="1">
                <a:latin typeface="標楷體" pitchFamily="65"/>
                <a:ea typeface="標楷體" pitchFamily="65"/>
              </a:defRPr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665563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A2F8B7F-4136-4F08-87E6-BBCA3874E7A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13441"/>
            <a:ext cx="105156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E9F5B45A-790B-4B46-A6AA-AF1299408DF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7BD2CF1-6669-48D2-A90E-ADB705E83426}" type="datetime1">
              <a:rPr lang="en-US"/>
              <a:pPr lvl="0"/>
              <a:t>11/7/2024</a:t>
            </a:fld>
            <a:endParaRPr 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A22A0F72-E564-4DCE-8E47-339A553EFEB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9DFA029C-BF3A-40E0-96D2-42FA59698F7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BA92B05-400D-4426-BBD2-23E58F8D9D2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325445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5595246-BDFD-420B-A827-CFE033DFEC8E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E23DC30-B64B-46EC-9251-37B78AB97BFD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1409F5A-00FF-404C-A2E1-7AC5E24505D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781F00D-89DE-407D-BAD9-3245E00D5E0B}" type="datetime1">
              <a:rPr lang="en-US"/>
              <a:pPr lvl="0"/>
              <a:t>11/7/2024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B6D59D0-0B09-4F3C-B67D-3B548DE24F5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41ACB4E-A831-4A21-B822-55B5C7D9B94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91339BD-CBB2-4CB0-9E23-5C291B25E71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62561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7468915-7FF6-446D-961F-AABDF6506165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zh-TW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9AE992DB-A914-4B92-9709-2C2E2E608238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zh-TW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D18BA2E-7AEF-40D6-8E4C-E01530E2A53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3E834AE-49DC-42B2-85F4-6179D552C028}" type="datetime1">
              <a:rPr lang="en-US"/>
              <a:pPr lvl="0"/>
              <a:t>2024/11/7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EF667C0-B6F8-4E75-A059-61710018A7A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6D57577-B24C-434C-9F74-A0BB4623AF0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E3B6649-E0F9-4943-9652-FBE4D12CE94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8433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0F246D9-5556-4FBC-8364-2EB2ECF2E6E9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696034D-BE5B-4CF1-9DA4-AE358E4509A1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4125BB7-6897-46E6-9E59-5CCE406EE91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B97B7AD-13DE-4451-A128-313C6A6F0A73}" type="datetime1">
              <a:rPr lang="en-US"/>
              <a:pPr lvl="0"/>
              <a:t>2024/11/7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262D745-2EB8-44F3-8F87-DADA8D2D94D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93A1768-D8CD-4B2F-8D09-8BBD3499662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9BAA0E6-8F78-4EBE-9742-FD07C07FF7F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560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2">
            <a:extLst>
              <a:ext uri="{FF2B5EF4-FFF2-40B4-BE49-F238E27FC236}">
                <a16:creationId xmlns:a16="http://schemas.microsoft.com/office/drawing/2014/main" id="{AB16F728-89EC-4F94-84A5-A8D85197A275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3" name="日期版面配置區 3">
            <a:extLst>
              <a:ext uri="{FF2B5EF4-FFF2-40B4-BE49-F238E27FC236}">
                <a16:creationId xmlns:a16="http://schemas.microsoft.com/office/drawing/2014/main" id="{4CC97EF3-B84A-45BA-AA84-99BA4F6B204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A20E0AC-5DF3-440F-8731-ABCA63E2C71F}" type="datetime1">
              <a:rPr lang="en-US"/>
              <a:pPr lvl="0"/>
              <a:t>11/7/2024</a:t>
            </a:fld>
            <a:endParaRPr lang="en-US"/>
          </a:p>
        </p:txBody>
      </p:sp>
      <p:sp>
        <p:nvSpPr>
          <p:cNvPr id="4" name="頁尾版面配置區 4">
            <a:extLst>
              <a:ext uri="{FF2B5EF4-FFF2-40B4-BE49-F238E27FC236}">
                <a16:creationId xmlns:a16="http://schemas.microsoft.com/office/drawing/2014/main" id="{7A4ACC6C-41C2-4C70-9ADC-5A2B4F69E7C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投影片編號版面配置區 5">
            <a:extLst>
              <a:ext uri="{FF2B5EF4-FFF2-40B4-BE49-F238E27FC236}">
                <a16:creationId xmlns:a16="http://schemas.microsoft.com/office/drawing/2014/main" id="{8614474A-60D2-4A68-97FD-CACB14DA0A7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0A5A800-E8CC-4AAA-B007-41933673F9B0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460857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BB63D3A-6B98-4975-99C5-134A9015377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847" y="1709735"/>
            <a:ext cx="105156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zh-TW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1C2270C-B60F-47BC-97EC-B519AD0862A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5600" cy="1500182"/>
          </a:xfrm>
        </p:spPr>
        <p:txBody>
          <a:bodyPr/>
          <a:lstStyle>
            <a:lvl1pPr marL="0" indent="0">
              <a:buNone/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zh-TW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B0AEE15-1E3E-471B-BC23-B0D5161390E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9D9F8BA-2AFC-4A39-95EB-FEA73BE54BF6}" type="datetime1">
              <a:rPr lang="en-US"/>
              <a:pPr lvl="0"/>
              <a:t>2024/11/7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F4650F0-753A-4DC4-833B-0612F26CBDF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725AE8A-3105-43DF-A2E1-23D2B6B1CF6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BA492C8-0EC5-4A90-80CB-D443811E7D5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9358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6D3B1D4-ECDC-40C1-8118-C0C8041E173D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6D0CCD8-5EFE-449C-88F0-C5059990659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902ABC90-77DD-4312-8577-805CED7AA117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72200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3E4BEF85-A9E4-47E7-B47F-78551DCB321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6F8CB84-3394-40FC-9BDE-E551F6DF7825}" type="datetime1">
              <a:rPr lang="en-US"/>
              <a:pPr lvl="0"/>
              <a:t>2024/11/7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F70D9280-E88C-49E1-9F44-80B340E6746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A2038C7A-1556-4964-BA0A-E7510A9DEE1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FF4BDA2-399D-4BBC-9A05-B762A973269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1018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C6F309B-068F-4882-B62E-69EA2DBE5E2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1182AEC6-9DC5-4754-BFE4-58605185452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zh-TW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3316795A-5135-47EC-948F-EB7EE01DA13D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839784" y="2505071"/>
            <a:ext cx="5157782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C1AA8F25-5BF3-48BA-967F-B9ABA32F30C3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zh-TW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56D598D4-A2E6-4D8F-A262-0BDB2FEE7677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18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0CC108CD-B54D-4365-B8EF-22425D233AE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8A88C3A-8CC3-487E-B37B-EB4FBE4D28E9}" type="datetime1">
              <a:rPr lang="en-US"/>
              <a:pPr lvl="0"/>
              <a:t>2024/11/7</a:t>
            </a:fld>
            <a:endParaRPr 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2B39B869-1F71-485E-AF44-6B660E8EC4B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3E0D2CB5-2937-49F5-B803-672209CFC57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28517FA-47E2-4863-9C1B-A8F1CB00C02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459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2ADC700-F4A2-46C4-AA67-34680EC0B1A4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94171CA6-7197-4D47-9FF3-1446A4A3A91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FDAD63B-3226-4D2C-8823-0D2F1669B9B0}" type="datetime1">
              <a:rPr lang="en-US"/>
              <a:pPr lvl="0"/>
              <a:t>2024/11/7</a:t>
            </a:fld>
            <a:endParaRPr 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866940E3-76D4-4F66-B4DB-C4EAFC6ACA3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C3E415F5-9AA4-4E7C-93ED-5B90CB8D891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33E6169-8BE6-45FB-B5ED-C7944F57E18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4056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E8F7C920-7275-4D1A-A56D-78D03BBD608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779F3D9-7211-4EEF-B9CA-B08270F8F41F}" type="datetime1">
              <a:rPr lang="en-US"/>
              <a:pPr lvl="0"/>
              <a:t>2024/11/7</a:t>
            </a:fld>
            <a:endParaRPr 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50018C65-DD2D-4D00-BCDC-01D882D1A40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E98F5DB0-ABE0-4E69-912F-B5F9CC7875E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00E12C7-DD3C-4DBD-9BF6-B9CD2436A600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475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046084C-EEB7-4C6D-ADB1-503829AA375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zh-TW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5EB69B6-938E-4AD7-BACD-B0BE4E373D0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1703FAEC-885A-4F26-9E48-83DBC653E96A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zh-TW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5C254857-1A82-4699-BE13-446A7C456CD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D8CC881-F353-4338-B678-A29729DA58F3}" type="datetime1">
              <a:rPr lang="en-US"/>
              <a:pPr lvl="0"/>
              <a:t>2024/11/7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C91C0F49-27B2-4E73-9527-5A64838A1D2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C650D3E4-A7C2-4832-9A67-F952F431F4F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65F68A1-0A2F-4ACF-A105-A551B0A76CA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4193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B54D01E-7E3D-43C4-BD34-D2507B0C9B9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zh-TW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257CB6F3-6FDB-4F58-9C4A-3FB216A243E8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 marL="0" indent="0">
              <a:buNone/>
              <a:defRPr lang="en-US" sz="3200"/>
            </a:lvl1pPr>
          </a:lstStyle>
          <a:p>
            <a:pPr lvl="0"/>
            <a:endParaRPr 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AB61B090-CD73-4D1D-B361-3DFBD1D02C5C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zh-TW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FC38A2AB-2CFE-4A4E-ABC6-C8055E17525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686FA3C-6C87-4C77-A103-2108A86A6702}" type="datetime1">
              <a:rPr lang="en-US"/>
              <a:pPr lvl="0"/>
              <a:t>2024/11/7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35659B1-0A44-42A2-940D-95846CAB052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68535C1B-49A1-4EAC-91B6-A649DE5BF28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924B97A-6788-4191-A85F-AF5BA63ED1B0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5615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9E4DD83-4E75-4903-A099-EFCA2479A8AB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C84656D0-80FB-4B16-8B70-239405EA0745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42BB7D1-AB47-4E11-8BAA-6640939CBBD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B79C998-9363-4852-A988-23F16264A4FE}" type="datetime1">
              <a:rPr lang="en-US"/>
              <a:pPr lvl="0"/>
              <a:t>2024/11/7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6A704BC-5E1E-4118-B3D6-45FBBE498F4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9428D20-A304-4CF2-A2BE-1F9715EA532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D3F2912-F21F-43D8-9FD4-17B798D89FB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0247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64211808-64E0-4FE1-A6A8-A1E0C52C723C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899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9E53514B-92D6-4A86-9158-B41A82BB041D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C3302AE-D985-42F7-A867-D239FBDD1CE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91A0D0A-B53E-4323-BF84-3259F816C8DD}" type="datetime1">
              <a:rPr lang="en-US"/>
              <a:pPr lvl="0"/>
              <a:t>2024/11/7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3A3281A-36CD-4A1F-B24D-D675A6FC896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EF2AD1F-5095-4CFB-A9B6-BE54C1FB28B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5E1282E-C9BD-4A66-88F7-A93DC9B4BD1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716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2">
            <a:extLst>
              <a:ext uri="{FF2B5EF4-FFF2-40B4-BE49-F238E27FC236}">
                <a16:creationId xmlns:a16="http://schemas.microsoft.com/office/drawing/2014/main" id="{5FA23B6D-8E19-438F-A54C-D20AFEBF2D3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5600" cy="1500182"/>
          </a:xfrm>
        </p:spPr>
        <p:txBody>
          <a:bodyPr/>
          <a:lstStyle>
            <a:lvl1pPr marL="0" indent="0">
              <a:buNone/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zh-TW"/>
              <a:t>按一下以編輯母片文字樣式</a:t>
            </a:r>
          </a:p>
        </p:txBody>
      </p:sp>
      <p:sp>
        <p:nvSpPr>
          <p:cNvPr id="3" name="日期版面配置區 3">
            <a:extLst>
              <a:ext uri="{FF2B5EF4-FFF2-40B4-BE49-F238E27FC236}">
                <a16:creationId xmlns:a16="http://schemas.microsoft.com/office/drawing/2014/main" id="{4ADDF370-AF5C-44FA-BD4E-00B2BB62B5C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5C61FB0-6AA2-4DC8-9437-7876562E9320}" type="datetime1">
              <a:rPr lang="en-US"/>
              <a:pPr lvl="0"/>
              <a:t>11/7/2024</a:t>
            </a:fld>
            <a:endParaRPr lang="en-US"/>
          </a:p>
        </p:txBody>
      </p:sp>
      <p:sp>
        <p:nvSpPr>
          <p:cNvPr id="4" name="頁尾版面配置區 4">
            <a:extLst>
              <a:ext uri="{FF2B5EF4-FFF2-40B4-BE49-F238E27FC236}">
                <a16:creationId xmlns:a16="http://schemas.microsoft.com/office/drawing/2014/main" id="{ED4745E6-ED6D-4894-9AC2-8F64EF67DF2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投影片編號版面配置區 5">
            <a:extLst>
              <a:ext uri="{FF2B5EF4-FFF2-40B4-BE49-F238E27FC236}">
                <a16:creationId xmlns:a16="http://schemas.microsoft.com/office/drawing/2014/main" id="{FDDE395A-4123-4558-B260-F154E15E36B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AD58B8A-5564-412C-932D-3CB60364F6F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569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2">
            <a:extLst>
              <a:ext uri="{FF2B5EF4-FFF2-40B4-BE49-F238E27FC236}">
                <a16:creationId xmlns:a16="http://schemas.microsoft.com/office/drawing/2014/main" id="{F97F6468-E8DC-4452-B609-D84D7AEE1CD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3" name="內容版面配置區 3">
            <a:extLst>
              <a:ext uri="{FF2B5EF4-FFF2-40B4-BE49-F238E27FC236}">
                <a16:creationId xmlns:a16="http://schemas.microsoft.com/office/drawing/2014/main" id="{6E14D04B-5283-4CFB-AC82-547E753324FA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72200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4" name="日期版面配置區 4">
            <a:extLst>
              <a:ext uri="{FF2B5EF4-FFF2-40B4-BE49-F238E27FC236}">
                <a16:creationId xmlns:a16="http://schemas.microsoft.com/office/drawing/2014/main" id="{38423474-F510-4C59-AE39-11D5F2F94C2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34E99BD-6B36-4F76-B712-23AA58D22FAE}" type="datetime1">
              <a:rPr lang="en-US"/>
              <a:pPr lvl="0"/>
              <a:t>11/7/2024</a:t>
            </a:fld>
            <a:endParaRPr lang="en-US"/>
          </a:p>
        </p:txBody>
      </p:sp>
      <p:sp>
        <p:nvSpPr>
          <p:cNvPr id="5" name="頁尾版面配置區 5">
            <a:extLst>
              <a:ext uri="{FF2B5EF4-FFF2-40B4-BE49-F238E27FC236}">
                <a16:creationId xmlns:a16="http://schemas.microsoft.com/office/drawing/2014/main" id="{63A7C5BB-8AE5-4C8B-9F59-C6914241016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投影片編號版面配置區 6">
            <a:extLst>
              <a:ext uri="{FF2B5EF4-FFF2-40B4-BE49-F238E27FC236}">
                <a16:creationId xmlns:a16="http://schemas.microsoft.com/office/drawing/2014/main" id="{6AE8A0F8-0294-4D65-B4CA-0EDD45189C7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5371BF3-7B5F-4BB4-93EB-B1D61DBC808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456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2">
            <a:extLst>
              <a:ext uri="{FF2B5EF4-FFF2-40B4-BE49-F238E27FC236}">
                <a16:creationId xmlns:a16="http://schemas.microsoft.com/office/drawing/2014/main" id="{57E639F9-09EB-4D27-8609-C08F7F3720E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zh-TW"/>
              <a:t>按一下以編輯母片文字樣式</a:t>
            </a:r>
          </a:p>
        </p:txBody>
      </p:sp>
      <p:sp>
        <p:nvSpPr>
          <p:cNvPr id="3" name="內容版面配置區 3">
            <a:extLst>
              <a:ext uri="{FF2B5EF4-FFF2-40B4-BE49-F238E27FC236}">
                <a16:creationId xmlns:a16="http://schemas.microsoft.com/office/drawing/2014/main" id="{349F4999-2C6C-48F3-8BDA-B49B069CD3B6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839784" y="2505071"/>
            <a:ext cx="5157782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4" name="文字版面配置區 4">
            <a:extLst>
              <a:ext uri="{FF2B5EF4-FFF2-40B4-BE49-F238E27FC236}">
                <a16:creationId xmlns:a16="http://schemas.microsoft.com/office/drawing/2014/main" id="{A9E274C2-D35E-4DA4-920B-0AA7C2FE23E4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zh-TW"/>
              <a:t>按一下以編輯母片文字樣式</a:t>
            </a:r>
          </a:p>
        </p:txBody>
      </p:sp>
      <p:sp>
        <p:nvSpPr>
          <p:cNvPr id="5" name="內容版面配置區 5">
            <a:extLst>
              <a:ext uri="{FF2B5EF4-FFF2-40B4-BE49-F238E27FC236}">
                <a16:creationId xmlns:a16="http://schemas.microsoft.com/office/drawing/2014/main" id="{3EADE48D-A410-40B4-A610-A91B3D59970D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18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6" name="日期版面配置區 6">
            <a:extLst>
              <a:ext uri="{FF2B5EF4-FFF2-40B4-BE49-F238E27FC236}">
                <a16:creationId xmlns:a16="http://schemas.microsoft.com/office/drawing/2014/main" id="{5865D393-5C67-44A6-AD68-0DB0EB8D8FC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B727B03-6173-472C-9676-E62DF70BDB86}" type="datetime1">
              <a:rPr lang="en-US"/>
              <a:pPr lvl="0"/>
              <a:t>11/7/2024</a:t>
            </a:fld>
            <a:endParaRPr lang="en-US"/>
          </a:p>
        </p:txBody>
      </p:sp>
      <p:sp>
        <p:nvSpPr>
          <p:cNvPr id="7" name="頁尾版面配置區 7">
            <a:extLst>
              <a:ext uri="{FF2B5EF4-FFF2-40B4-BE49-F238E27FC236}">
                <a16:creationId xmlns:a16="http://schemas.microsoft.com/office/drawing/2014/main" id="{82F06C3D-8FA1-46D1-9E6E-C2291709B0F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8" name="投影片編號版面配置區 8">
            <a:extLst>
              <a:ext uri="{FF2B5EF4-FFF2-40B4-BE49-F238E27FC236}">
                <a16:creationId xmlns:a16="http://schemas.microsoft.com/office/drawing/2014/main" id="{3F2A3E8E-B010-40B7-932C-68FBD124D78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4037F81-9CB3-4BE7-AA4E-606A5566CDD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6424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2">
            <a:extLst>
              <a:ext uri="{FF2B5EF4-FFF2-40B4-BE49-F238E27FC236}">
                <a16:creationId xmlns:a16="http://schemas.microsoft.com/office/drawing/2014/main" id="{E9D05A64-B24D-4E47-86F3-0E66BC3CC7C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2CB2EBE-9A3E-4A90-9795-8D5D16CFD52C}" type="datetime1">
              <a:rPr lang="en-US"/>
              <a:pPr lvl="0"/>
              <a:t>11/7/2024</a:t>
            </a:fld>
            <a:endParaRPr lang="en-US"/>
          </a:p>
        </p:txBody>
      </p:sp>
      <p:sp>
        <p:nvSpPr>
          <p:cNvPr id="3" name="頁尾版面配置區 3">
            <a:extLst>
              <a:ext uri="{FF2B5EF4-FFF2-40B4-BE49-F238E27FC236}">
                <a16:creationId xmlns:a16="http://schemas.microsoft.com/office/drawing/2014/main" id="{B5E8C562-1AD5-48F4-9D83-961790B7711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投影片編號版面配置區 4">
            <a:extLst>
              <a:ext uri="{FF2B5EF4-FFF2-40B4-BE49-F238E27FC236}">
                <a16:creationId xmlns:a16="http://schemas.microsoft.com/office/drawing/2014/main" id="{2357B8CC-B886-433B-93CE-70FBEFFBB7C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E27786A-1EBC-4785-B1B6-55073076A55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749636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5249298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2">
            <a:extLst>
              <a:ext uri="{FF2B5EF4-FFF2-40B4-BE49-F238E27FC236}">
                <a16:creationId xmlns:a16="http://schemas.microsoft.com/office/drawing/2014/main" id="{69A31218-63FF-4B13-85EE-46787D23EC3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3" name="文字版面配置區 3">
            <a:extLst>
              <a:ext uri="{FF2B5EF4-FFF2-40B4-BE49-F238E27FC236}">
                <a16:creationId xmlns:a16="http://schemas.microsoft.com/office/drawing/2014/main" id="{C8DEF663-9D85-472F-88E0-158F4506D732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zh-TW"/>
              <a:t>按一下以編輯母片文字樣式</a:t>
            </a:r>
          </a:p>
        </p:txBody>
      </p:sp>
      <p:sp>
        <p:nvSpPr>
          <p:cNvPr id="4" name="日期版面配置區 4">
            <a:extLst>
              <a:ext uri="{FF2B5EF4-FFF2-40B4-BE49-F238E27FC236}">
                <a16:creationId xmlns:a16="http://schemas.microsoft.com/office/drawing/2014/main" id="{F6584A8F-0F24-4D5F-B864-11D94859991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C25A496-423A-43DE-A8DF-031EC2B1835B}" type="datetime1">
              <a:rPr lang="en-US"/>
              <a:pPr lvl="0"/>
              <a:t>11/7/2024</a:t>
            </a:fld>
            <a:endParaRPr lang="en-US"/>
          </a:p>
        </p:txBody>
      </p:sp>
      <p:sp>
        <p:nvSpPr>
          <p:cNvPr id="5" name="頁尾版面配置區 5">
            <a:extLst>
              <a:ext uri="{FF2B5EF4-FFF2-40B4-BE49-F238E27FC236}">
                <a16:creationId xmlns:a16="http://schemas.microsoft.com/office/drawing/2014/main" id="{74DBAEDF-59B3-4815-8416-CFA6FC82EE4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投影片編號版面配置區 6">
            <a:extLst>
              <a:ext uri="{FF2B5EF4-FFF2-40B4-BE49-F238E27FC236}">
                <a16:creationId xmlns:a16="http://schemas.microsoft.com/office/drawing/2014/main" id="{6F695EBA-9DAF-4DA5-99F3-72D2CA3BE35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8521800-E7E9-4F19-9D43-2853D22089E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657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圖片版面配置區 2">
            <a:extLst>
              <a:ext uri="{FF2B5EF4-FFF2-40B4-BE49-F238E27FC236}">
                <a16:creationId xmlns:a16="http://schemas.microsoft.com/office/drawing/2014/main" id="{A288E3E8-9B3F-4463-BF38-C87567508DA4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 marL="0" indent="0">
              <a:buNone/>
              <a:defRPr lang="en-US" sz="3200"/>
            </a:lvl1pPr>
          </a:lstStyle>
          <a:p>
            <a:pPr lvl="0"/>
            <a:endParaRPr lang="en-US"/>
          </a:p>
        </p:txBody>
      </p:sp>
      <p:sp>
        <p:nvSpPr>
          <p:cNvPr id="3" name="文字版面配置區 3">
            <a:extLst>
              <a:ext uri="{FF2B5EF4-FFF2-40B4-BE49-F238E27FC236}">
                <a16:creationId xmlns:a16="http://schemas.microsoft.com/office/drawing/2014/main" id="{62C83559-151D-4DA5-B11F-257036E721CF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zh-TW"/>
              <a:t>按一下以編輯母片文字樣式</a:t>
            </a:r>
          </a:p>
        </p:txBody>
      </p:sp>
      <p:sp>
        <p:nvSpPr>
          <p:cNvPr id="4" name="日期版面配置區 4">
            <a:extLst>
              <a:ext uri="{FF2B5EF4-FFF2-40B4-BE49-F238E27FC236}">
                <a16:creationId xmlns:a16="http://schemas.microsoft.com/office/drawing/2014/main" id="{315704B9-B254-48A0-8F53-7281A3EEDF8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5EEDB70-EE90-4073-A0F9-A48E0A8BB68B}" type="datetime1">
              <a:rPr lang="en-US"/>
              <a:pPr lvl="0"/>
              <a:t>11/7/2024</a:t>
            </a:fld>
            <a:endParaRPr lang="en-US"/>
          </a:p>
        </p:txBody>
      </p:sp>
      <p:sp>
        <p:nvSpPr>
          <p:cNvPr id="5" name="頁尾版面配置區 5">
            <a:extLst>
              <a:ext uri="{FF2B5EF4-FFF2-40B4-BE49-F238E27FC236}">
                <a16:creationId xmlns:a16="http://schemas.microsoft.com/office/drawing/2014/main" id="{89F62A0B-80C9-4722-8D0D-B3ABE1FF117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投影片編號版面配置區 6">
            <a:extLst>
              <a:ext uri="{FF2B5EF4-FFF2-40B4-BE49-F238E27FC236}">
                <a16:creationId xmlns:a16="http://schemas.microsoft.com/office/drawing/2014/main" id="{2F0AD08A-3861-413D-B682-6147FC31501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22B0AE1-2ED2-4303-8544-444FE74F22A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1407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47CC9879-755F-463D-931E-68B5B37FDE8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F5AEC89-5A1C-46BB-A73F-8247E65E305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25B563A-0DE3-4424-9A15-650451C73BB3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D95358B4-216C-45BD-A2EB-A41F12D51EAD}" type="datetime1">
              <a:rPr lang="en-US"/>
              <a:pPr lvl="0"/>
              <a:t>11/7/2024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C6E72AD-8C2F-4390-A59F-43587BD8AAA9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2BC0DDA-4CA4-433B-A321-F150E29B21F5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C34F1E37-17E7-4649-9853-A57128148FFE}" type="slidenum">
              <a:t>‹#›</a:t>
            </a:fld>
            <a:endParaRPr lang="en-US"/>
          </a:p>
        </p:txBody>
      </p:sp>
      <p:pic>
        <p:nvPicPr>
          <p:cNvPr id="7" name="Picture 2" descr="LOGO回首頁">
            <a:extLst>
              <a:ext uri="{FF2B5EF4-FFF2-40B4-BE49-F238E27FC236}">
                <a16:creationId xmlns:a16="http://schemas.microsoft.com/office/drawing/2014/main" id="{12084FC6-DCA0-41B9-A5F7-0674FD0DCD73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10464905" y="6356351"/>
            <a:ext cx="1266992" cy="372645"/>
          </a:xfrm>
          <a:prstGeom prst="rect">
            <a:avLst/>
          </a:prstGeom>
          <a:noFill/>
          <a:ln cap="flat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zh-TW" sz="4400" b="0" i="0" u="none" strike="noStrike" kern="1200" cap="none" spc="0" baseline="0">
          <a:solidFill>
            <a:srgbClr val="000000"/>
          </a:solidFill>
          <a:uFillTx/>
          <a:latin typeface="Calibri Light"/>
          <a:ea typeface="新細明體" pitchFamily="18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zh-TW" sz="2800" b="0" i="0" u="none" strike="noStrike" kern="1200" cap="none" spc="0" baseline="0">
          <a:solidFill>
            <a:srgbClr val="000000"/>
          </a:solidFill>
          <a:uFillTx/>
          <a:latin typeface="Calibri"/>
          <a:ea typeface="新細明體" pitchFamily="18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zh-TW" sz="2400" b="0" i="0" u="none" strike="noStrike" kern="1200" cap="none" spc="0" baseline="0">
          <a:solidFill>
            <a:srgbClr val="000000"/>
          </a:solidFill>
          <a:uFillTx/>
          <a:latin typeface="Calibri"/>
          <a:ea typeface="新細明體" pitchFamily="18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zh-TW" sz="2000" b="0" i="0" u="none" strike="noStrike" kern="1200" cap="none" spc="0" baseline="0">
          <a:solidFill>
            <a:srgbClr val="000000"/>
          </a:solidFill>
          <a:uFillTx/>
          <a:latin typeface="Calibri"/>
          <a:ea typeface="新細明體" pitchFamily="18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zh-TW" sz="1800" b="0" i="0" u="none" strike="noStrike" kern="1200" cap="none" spc="0" baseline="0">
          <a:solidFill>
            <a:srgbClr val="000000"/>
          </a:solidFill>
          <a:uFillTx/>
          <a:latin typeface="Calibri"/>
          <a:ea typeface="新細明體" pitchFamily="18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zh-TW" sz="1800" b="0" i="0" u="none" strike="noStrike" kern="1200" cap="none" spc="0" baseline="0">
          <a:solidFill>
            <a:srgbClr val="000000"/>
          </a:solidFill>
          <a:uFillTx/>
          <a:latin typeface="Calibri"/>
          <a:ea typeface="新細明體" pitchFamily="18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675921E1-98D6-477F-B898-44BCA33890E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zh-TW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3BEF9516-E2D1-49FF-81D2-57BFB5C419D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CFC46D3-8AF3-46C4-BD42-70E996ABF79A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  <a:ea typeface="新細明體" pitchFamily="18"/>
              </a:defRPr>
            </a:lvl1pPr>
          </a:lstStyle>
          <a:p>
            <a:pPr lvl="0"/>
            <a:fld id="{3C5BB977-75F9-4174-85B8-B1B9CD03891A}" type="datetime1">
              <a:rPr lang="en-US"/>
              <a:pPr lvl="0"/>
              <a:t>2024/11/7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5E23770-ECD0-4591-BB42-C9BDCE069E53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  <a:ea typeface="新細明體" pitchFamily="18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C90C593-6647-4E2C-B46B-CEF3F31F1AFD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  <a:ea typeface="新細明體" pitchFamily="18"/>
              </a:defRPr>
            </a:lvl1pPr>
          </a:lstStyle>
          <a:p>
            <a:pPr lvl="0"/>
            <a:fld id="{AAA7ECD4-EA1D-4A59-81AD-DA019C74696A}" type="slidenum"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zh-TW" sz="4400" b="0" i="0" u="none" strike="noStrike" kern="1200" cap="none" spc="0" baseline="0">
          <a:solidFill>
            <a:srgbClr val="000000"/>
          </a:solidFill>
          <a:uFillTx/>
          <a:latin typeface="Calibri Light"/>
          <a:ea typeface="新細明體" pitchFamily="18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zh-TW" sz="2800" b="0" i="0" u="none" strike="noStrike" kern="1200" cap="none" spc="0" baseline="0">
          <a:solidFill>
            <a:srgbClr val="000000"/>
          </a:solidFill>
          <a:uFillTx/>
          <a:latin typeface="Calibri"/>
          <a:ea typeface="新細明體" pitchFamily="18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zh-TW" sz="2400" b="0" i="0" u="none" strike="noStrike" kern="1200" cap="none" spc="0" baseline="0">
          <a:solidFill>
            <a:srgbClr val="000000"/>
          </a:solidFill>
          <a:uFillTx/>
          <a:latin typeface="Calibri"/>
          <a:ea typeface="新細明體" pitchFamily="18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zh-TW" sz="2000" b="0" i="0" u="none" strike="noStrike" kern="1200" cap="none" spc="0" baseline="0">
          <a:solidFill>
            <a:srgbClr val="000000"/>
          </a:solidFill>
          <a:uFillTx/>
          <a:latin typeface="Calibri"/>
          <a:ea typeface="新細明體" pitchFamily="18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zh-TW" sz="1800" b="0" i="0" u="none" strike="noStrike" kern="1200" cap="none" spc="0" baseline="0">
          <a:solidFill>
            <a:srgbClr val="000000"/>
          </a:solidFill>
          <a:uFillTx/>
          <a:latin typeface="Calibri"/>
          <a:ea typeface="新細明體" pitchFamily="18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zh-TW" sz="1800" b="0" i="0" u="none" strike="noStrike" kern="1200" cap="none" spc="0" baseline="0">
          <a:solidFill>
            <a:srgbClr val="000000"/>
          </a:solidFill>
          <a:uFillTx/>
          <a:latin typeface="Calibri"/>
          <a:ea typeface="新細明體" pitchFamily="18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3">
            <a:extLst>
              <a:ext uri="{FF2B5EF4-FFF2-40B4-BE49-F238E27FC236}">
                <a16:creationId xmlns:a16="http://schemas.microsoft.com/office/drawing/2014/main" id="{5F2652F1-9237-4854-BEAA-547BF28B89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68"/>
            <a:ext cx="12191996" cy="6846862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7C81BF2-3A20-444C-ACC3-A1D171D5218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13441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rmAutofit/>
          </a:bodyPr>
          <a:lstStyle/>
          <a:p>
            <a:pPr lvl="0" algn="ctr"/>
            <a:r>
              <a:rPr lang="zh-TW" sz="4800" b="1">
                <a:ea typeface="標楷體"/>
              </a:rPr>
              <a:t>英語科三等級四標示</a:t>
            </a:r>
            <a:br>
              <a:rPr lang="en-US" b="1"/>
            </a:br>
            <a:r>
              <a:rPr lang="zh-TW" sz="2400" b="1">
                <a:ea typeface="標楷體"/>
              </a:rPr>
              <a:t>（以</a:t>
            </a:r>
            <a:r>
              <a:rPr lang="en-US" sz="2400" b="1">
                <a:latin typeface="Times New Roman"/>
                <a:ea typeface="標楷體"/>
                <a:cs typeface="Times New Roman"/>
              </a:rPr>
              <a:t>113</a:t>
            </a:r>
            <a:r>
              <a:rPr lang="zh-TW" sz="2400" b="1">
                <a:ea typeface="標楷體"/>
              </a:rPr>
              <a:t>年國中教育會考為例）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EF4CC1E-AC2C-483E-AC4A-3CAC21B7333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1557342"/>
            <a:ext cx="10972800" cy="4525959"/>
          </a:xfrm>
        </p:spPr>
        <p:txBody>
          <a:bodyPr/>
          <a:lstStyle/>
          <a:p>
            <a:pPr lvl="0">
              <a:buNone/>
            </a:pPr>
            <a:endParaRPr lang="en-US">
              <a:latin typeface="Times New Roman" pitchFamily="18"/>
              <a:cs typeface="Times New Roman" pitchFamily="18"/>
            </a:endParaRPr>
          </a:p>
          <a:p>
            <a:pPr lvl="0">
              <a:spcBef>
                <a:spcPts val="200"/>
              </a:spcBef>
              <a:buNone/>
            </a:pPr>
            <a:endParaRPr lang="en-US" sz="800">
              <a:latin typeface="Times New Roman" pitchFamily="18"/>
              <a:cs typeface="Times New Roman" pitchFamily="18"/>
            </a:endParaRPr>
          </a:p>
          <a:p>
            <a:pPr lvl="0">
              <a:buNone/>
            </a:pPr>
            <a:endParaRPr lang="en-US">
              <a:latin typeface="Times New Roman" pitchFamily="18"/>
              <a:cs typeface="Times New Roman" pitchFamily="18"/>
            </a:endParaRPr>
          </a:p>
        </p:txBody>
      </p:sp>
      <p:graphicFrame>
        <p:nvGraphicFramePr>
          <p:cNvPr id="4" name="表格 2">
            <a:extLst>
              <a:ext uri="{FF2B5EF4-FFF2-40B4-BE49-F238E27FC236}">
                <a16:creationId xmlns:a16="http://schemas.microsoft.com/office/drawing/2014/main" id="{D2649A0E-8B96-46F6-8FD7-A9286D1E2206}"/>
              </a:ext>
            </a:extLst>
          </p:cNvPr>
          <p:cNvGraphicFramePr>
            <a:graphicFrameLocks noGrp="1"/>
          </p:cNvGraphicFramePr>
          <p:nvPr/>
        </p:nvGraphicFramePr>
        <p:xfrm>
          <a:off x="2091278" y="1610605"/>
          <a:ext cx="7871692" cy="4194168"/>
        </p:xfrm>
        <a:graphic>
          <a:graphicData uri="http://schemas.openxmlformats.org/drawingml/2006/table">
            <a:tbl>
              <a:tblPr firstRow="1" bandRow="1">
                <a:effectLst/>
                <a:tableStyleId>{93296810-A885-4BE3-A3E7-6D5BEEA58F35}</a:tableStyleId>
              </a:tblPr>
              <a:tblGrid>
                <a:gridCol w="1487052">
                  <a:extLst>
                    <a:ext uri="{9D8B030D-6E8A-4147-A177-3AD203B41FA5}">
                      <a16:colId xmlns:a16="http://schemas.microsoft.com/office/drawing/2014/main" val="150002286"/>
                    </a:ext>
                  </a:extLst>
                </a:gridCol>
                <a:gridCol w="1355405">
                  <a:extLst>
                    <a:ext uri="{9D8B030D-6E8A-4147-A177-3AD203B41FA5}">
                      <a16:colId xmlns:a16="http://schemas.microsoft.com/office/drawing/2014/main" val="213630669"/>
                    </a:ext>
                  </a:extLst>
                </a:gridCol>
                <a:gridCol w="2349541">
                  <a:extLst>
                    <a:ext uri="{9D8B030D-6E8A-4147-A177-3AD203B41FA5}">
                      <a16:colId xmlns:a16="http://schemas.microsoft.com/office/drawing/2014/main" val="2988313724"/>
                    </a:ext>
                  </a:extLst>
                </a:gridCol>
                <a:gridCol w="2679694">
                  <a:extLst>
                    <a:ext uri="{9D8B030D-6E8A-4147-A177-3AD203B41FA5}">
                      <a16:colId xmlns:a16="http://schemas.microsoft.com/office/drawing/2014/main" val="1081071678"/>
                    </a:ext>
                  </a:extLst>
                </a:gridCol>
              </a:tblGrid>
              <a:tr h="524271">
                <a:tc>
                  <a:txBody>
                    <a:bodyPr/>
                    <a:lstStyle/>
                    <a:p>
                      <a:pPr lvl="0" algn="ctr">
                        <a:spcAft>
                          <a:spcPts val="0"/>
                        </a:spcAft>
                      </a:pPr>
                      <a:r>
                        <a:rPr lang="zh-TW" sz="3200" kern="0" baseline="0">
                          <a:solidFill>
                            <a:srgbClr val="FFFFFF"/>
                          </a:solidFill>
                          <a:effectLst>
                            <a:outerShdw dist="38096" dir="2700000">
                              <a:srgbClr val="000000"/>
                            </a:outerShdw>
                          </a:effectLst>
                          <a:latin typeface="Times New Roman" pitchFamily="18"/>
                          <a:ea typeface="標楷體" pitchFamily="65"/>
                        </a:rPr>
                        <a:t>等級</a:t>
                      </a:r>
                    </a:p>
                  </a:txBody>
                  <a:tcPr marL="17785" marR="17785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467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spcAft>
                          <a:spcPts val="0"/>
                        </a:spcAft>
                      </a:pPr>
                      <a:r>
                        <a:rPr lang="zh-TW" sz="3200" kern="0" baseline="0">
                          <a:solidFill>
                            <a:srgbClr val="FFFFFF"/>
                          </a:solidFill>
                          <a:effectLst>
                            <a:outerShdw dist="38096" dir="2700000">
                              <a:srgbClr val="000000"/>
                            </a:outerShdw>
                          </a:effectLst>
                          <a:latin typeface="Times New Roman" pitchFamily="18"/>
                          <a:ea typeface="標楷體" pitchFamily="65"/>
                        </a:rPr>
                        <a:t>標示</a:t>
                      </a:r>
                    </a:p>
                  </a:txBody>
                  <a:tcPr marL="17785" marR="17785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467D"/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 algn="ctr">
                        <a:spcAft>
                          <a:spcPts val="0"/>
                        </a:spcAft>
                      </a:pPr>
                      <a:r>
                        <a:rPr lang="zh-TW" sz="3200" kern="0" baseline="0">
                          <a:solidFill>
                            <a:srgbClr val="FFFFFF"/>
                          </a:solidFill>
                          <a:effectLst>
                            <a:outerShdw dist="38096" dir="2700000">
                              <a:srgbClr val="000000"/>
                            </a:outerShdw>
                          </a:effectLst>
                          <a:latin typeface="Times New Roman" pitchFamily="18"/>
                          <a:ea typeface="標楷體" pitchFamily="65"/>
                        </a:rPr>
                        <a:t>英語科加權分數</a:t>
                      </a:r>
                    </a:p>
                  </a:txBody>
                  <a:tcPr marL="17785" marR="17785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467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6229630"/>
                  </a:ext>
                </a:extLst>
              </a:tr>
              <a:tr h="524271">
                <a:tc rowSpan="3">
                  <a:txBody>
                    <a:bodyPr/>
                    <a:lstStyle/>
                    <a:p>
                      <a:pPr lvl="0" algn="ctr">
                        <a:spcAft>
                          <a:spcPts val="0"/>
                        </a:spcAft>
                      </a:pPr>
                      <a:r>
                        <a:rPr lang="zh-TW" sz="3200" b="1" kern="0" baseline="0">
                          <a:solidFill>
                            <a:srgbClr val="FFFFFF"/>
                          </a:solidFill>
                          <a:effectLst>
                            <a:outerShdw dist="38096" dir="2700000">
                              <a:srgbClr val="000000"/>
                            </a:outerShdw>
                          </a:effectLst>
                          <a:latin typeface="Times New Roman" pitchFamily="18"/>
                          <a:ea typeface="標楷體" pitchFamily="65"/>
                        </a:rPr>
                        <a:t>精熟</a:t>
                      </a:r>
                    </a:p>
                  </a:txBody>
                  <a:tcPr marL="17785" marR="17785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spcAft>
                          <a:spcPts val="0"/>
                        </a:spcAft>
                      </a:pPr>
                      <a:r>
                        <a:rPr lang="en-US" sz="2800" kern="0" baseline="0">
                          <a:latin typeface="Times New Roman"/>
                          <a:ea typeface="標楷體"/>
                          <a:cs typeface="Times New Roman"/>
                        </a:rPr>
                        <a:t>    A++</a:t>
                      </a:r>
                      <a:endParaRPr lang="zh-TW" sz="2800" kern="0" baseline="0">
                        <a:solidFill>
                          <a:srgbClr val="000000"/>
                        </a:solidFill>
                        <a:latin typeface="Times New Roman"/>
                        <a:ea typeface="標楷體"/>
                        <a:cs typeface="Times New Roman"/>
                      </a:endParaRPr>
                    </a:p>
                  </a:txBody>
                  <a:tcPr marL="17785" marR="17785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rowSpan="3">
                  <a:txBody>
                    <a:bodyPr/>
                    <a:lstStyle/>
                    <a:p>
                      <a:pPr lvl="0" algn="ctr">
                        <a:spcAft>
                          <a:spcPts val="0"/>
                        </a:spcAft>
                      </a:pPr>
                      <a:r>
                        <a:rPr lang="en-US" sz="2800" kern="0" baseline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 90.70-100.00</a:t>
                      </a:r>
                      <a:endParaRPr lang="zh-TW" sz="2800" kern="0" baseline="0">
                        <a:solidFill>
                          <a:srgbClr val="000000"/>
                        </a:solidFill>
                        <a:latin typeface="Times New Roman" pitchFamily="18"/>
                        <a:ea typeface="標楷體" pitchFamily="65"/>
                        <a:cs typeface="Times New Roman"/>
                      </a:endParaRPr>
                    </a:p>
                  </a:txBody>
                  <a:tcPr marL="17785" marR="17785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hangingPunct="1">
                        <a:spcAft>
                          <a:spcPts val="0"/>
                        </a:spcAft>
                      </a:pPr>
                      <a:r>
                        <a:rPr lang="en-US" sz="2800" kern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98.14-100.00</a:t>
                      </a:r>
                      <a:endParaRPr lang="zh-TW" sz="2800" kern="0">
                        <a:solidFill>
                          <a:srgbClr val="000000"/>
                        </a:solidFill>
                        <a:latin typeface="Times New Roman"/>
                        <a:ea typeface="標楷體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0272202"/>
                  </a:ext>
                </a:extLst>
              </a:tr>
              <a:tr h="52427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spcAft>
                          <a:spcPts val="0"/>
                        </a:spcAft>
                      </a:pPr>
                      <a:r>
                        <a:rPr lang="en-US" sz="2800" kern="0" baseline="0">
                          <a:latin typeface="Times New Roman"/>
                          <a:ea typeface="標楷體"/>
                          <a:cs typeface="Times New Roman"/>
                        </a:rPr>
                        <a:t>    A+</a:t>
                      </a:r>
                      <a:endParaRPr lang="zh-TW" sz="2800" kern="0" baseline="0">
                        <a:solidFill>
                          <a:srgbClr val="000000"/>
                        </a:solidFill>
                        <a:latin typeface="Times New Roman"/>
                        <a:ea typeface="標楷體"/>
                        <a:cs typeface="Times New Roman"/>
                      </a:endParaRPr>
                    </a:p>
                  </a:txBody>
                  <a:tcPr marL="17785" marR="17785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914400" rtl="0" hangingPunct="1">
                        <a:spcAft>
                          <a:spcPts val="0"/>
                        </a:spcAft>
                      </a:pPr>
                      <a:r>
                        <a:rPr lang="en-US" sz="2800" kern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96.23-98.13</a:t>
                      </a:r>
                      <a:endParaRPr lang="zh-TW" sz="2800" kern="0">
                        <a:solidFill>
                          <a:srgbClr val="000000"/>
                        </a:solidFill>
                        <a:latin typeface="Times New Roman"/>
                        <a:ea typeface="標楷體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776348"/>
                  </a:ext>
                </a:extLst>
              </a:tr>
              <a:tr h="52427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spcAft>
                          <a:spcPts val="0"/>
                        </a:spcAft>
                      </a:pPr>
                      <a:r>
                        <a:rPr lang="en-US" sz="2800" kern="0" baseline="0">
                          <a:latin typeface="Times New Roman"/>
                          <a:ea typeface="標楷體"/>
                          <a:cs typeface="Times New Roman"/>
                        </a:rPr>
                        <a:t>    A</a:t>
                      </a:r>
                      <a:endParaRPr lang="zh-TW" sz="2800" kern="0" baseline="0">
                        <a:solidFill>
                          <a:srgbClr val="000000"/>
                        </a:solidFill>
                        <a:latin typeface="Times New Roman"/>
                        <a:ea typeface="標楷體"/>
                        <a:cs typeface="Times New Roman"/>
                      </a:endParaRPr>
                    </a:p>
                  </a:txBody>
                  <a:tcPr marL="17785" marR="17785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914400" rtl="0" hangingPunct="1">
                        <a:spcAft>
                          <a:spcPts val="0"/>
                        </a:spcAft>
                      </a:pPr>
                      <a:r>
                        <a:rPr lang="en-US" sz="2800" kern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90.70-96.22</a:t>
                      </a:r>
                      <a:endParaRPr lang="zh-TW" sz="2800" kern="0">
                        <a:solidFill>
                          <a:srgbClr val="000000"/>
                        </a:solidFill>
                        <a:latin typeface="Times New Roman"/>
                        <a:ea typeface="標楷體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0235531"/>
                  </a:ext>
                </a:extLst>
              </a:tr>
              <a:tr h="524271">
                <a:tc rowSpan="3">
                  <a:txBody>
                    <a:bodyPr/>
                    <a:lstStyle/>
                    <a:p>
                      <a:pPr lvl="0" algn="ctr">
                        <a:spcAft>
                          <a:spcPts val="0"/>
                        </a:spcAft>
                      </a:pPr>
                      <a:r>
                        <a:rPr lang="zh-TW" sz="3200" b="1" kern="0" baseline="0">
                          <a:solidFill>
                            <a:srgbClr val="FFFFFF"/>
                          </a:solidFill>
                          <a:effectLst>
                            <a:outerShdw dist="38096" dir="2700000">
                              <a:srgbClr val="000000"/>
                            </a:outerShdw>
                          </a:effectLst>
                          <a:latin typeface="Times New Roman" pitchFamily="18"/>
                          <a:ea typeface="標楷體" pitchFamily="65"/>
                        </a:rPr>
                        <a:t>基礎</a:t>
                      </a:r>
                    </a:p>
                  </a:txBody>
                  <a:tcPr marL="17785" marR="17785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spcAft>
                          <a:spcPts val="0"/>
                        </a:spcAft>
                      </a:pPr>
                      <a:r>
                        <a:rPr lang="en-US" sz="2800" kern="0" baseline="0">
                          <a:latin typeface="Times New Roman"/>
                          <a:ea typeface="標楷體"/>
                          <a:cs typeface="Times New Roman"/>
                        </a:rPr>
                        <a:t>    B++</a:t>
                      </a:r>
                      <a:endParaRPr lang="zh-TW" sz="2800" kern="0" baseline="0">
                        <a:solidFill>
                          <a:srgbClr val="000000"/>
                        </a:solidFill>
                        <a:latin typeface="Times New Roman"/>
                        <a:ea typeface="標楷體"/>
                        <a:cs typeface="Times New Roman"/>
                      </a:endParaRPr>
                    </a:p>
                  </a:txBody>
                  <a:tcPr marL="17785" marR="17785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3">
                  <a:txBody>
                    <a:bodyPr/>
                    <a:lstStyle/>
                    <a:p>
                      <a:pPr lvl="0" algn="ctr">
                        <a:spcAft>
                          <a:spcPts val="0"/>
                        </a:spcAft>
                        <a:buNone/>
                      </a:pPr>
                      <a:r>
                        <a:rPr lang="en-US" sz="2800" kern="0" baseline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/>
                        </a:rPr>
                        <a:t>38.43-90.69</a:t>
                      </a:r>
                    </a:p>
                  </a:txBody>
                  <a:tcPr marL="17785" marR="17785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hangingPunct="1">
                        <a:spcAft>
                          <a:spcPts val="0"/>
                        </a:spcAft>
                      </a:pPr>
                      <a:r>
                        <a:rPr lang="en-US" sz="2800" kern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82.30-90.69</a:t>
                      </a:r>
                      <a:endParaRPr lang="zh-TW" sz="2800" kern="0">
                        <a:solidFill>
                          <a:srgbClr val="000000"/>
                        </a:solidFill>
                        <a:latin typeface="Times New Roman"/>
                        <a:ea typeface="標楷體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4553128"/>
                  </a:ext>
                </a:extLst>
              </a:tr>
              <a:tr h="52427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spcAft>
                          <a:spcPts val="0"/>
                        </a:spcAft>
                      </a:pPr>
                      <a:r>
                        <a:rPr lang="en-US" sz="2800" kern="0" baseline="0">
                          <a:latin typeface="Times New Roman"/>
                          <a:ea typeface="標楷體"/>
                          <a:cs typeface="Times New Roman"/>
                        </a:rPr>
                        <a:t>    B+</a:t>
                      </a:r>
                      <a:endParaRPr lang="zh-TW" sz="2800" kern="0" baseline="0">
                        <a:solidFill>
                          <a:srgbClr val="000000"/>
                        </a:solidFill>
                        <a:latin typeface="Times New Roman"/>
                        <a:ea typeface="標楷體"/>
                        <a:cs typeface="Times New Roman"/>
                      </a:endParaRPr>
                    </a:p>
                  </a:txBody>
                  <a:tcPr marL="17785" marR="17785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914400" rtl="0" hangingPunct="1">
                        <a:spcAft>
                          <a:spcPts val="0"/>
                        </a:spcAft>
                      </a:pPr>
                      <a:r>
                        <a:rPr lang="en-US" sz="2800" kern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70.01-82.29</a:t>
                      </a:r>
                      <a:endParaRPr lang="zh-TW" sz="2800" kern="0">
                        <a:solidFill>
                          <a:srgbClr val="000000"/>
                        </a:solidFill>
                        <a:latin typeface="Times New Roman"/>
                        <a:ea typeface="標楷體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8913082"/>
                  </a:ext>
                </a:extLst>
              </a:tr>
              <a:tr h="52427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spcAft>
                          <a:spcPts val="0"/>
                        </a:spcAft>
                      </a:pPr>
                      <a:r>
                        <a:rPr lang="en-US" sz="2800" kern="0" baseline="0">
                          <a:latin typeface="Times New Roman"/>
                          <a:ea typeface="標楷體"/>
                          <a:cs typeface="Times New Roman"/>
                        </a:rPr>
                        <a:t>    B</a:t>
                      </a:r>
                      <a:endParaRPr lang="zh-TW" sz="2800" kern="0" baseline="0">
                        <a:solidFill>
                          <a:srgbClr val="000000"/>
                        </a:solidFill>
                        <a:latin typeface="Times New Roman"/>
                        <a:ea typeface="標楷體"/>
                        <a:cs typeface="Times New Roman"/>
                      </a:endParaRPr>
                    </a:p>
                  </a:txBody>
                  <a:tcPr marL="17785" marR="17785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914400" rtl="0" hangingPunct="1">
                        <a:spcAft>
                          <a:spcPts val="0"/>
                        </a:spcAft>
                      </a:pPr>
                      <a:r>
                        <a:rPr lang="en-US" sz="2800" kern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38.43-70.00</a:t>
                      </a:r>
                      <a:endParaRPr lang="zh-TW" sz="2800" kern="0">
                        <a:solidFill>
                          <a:srgbClr val="000000"/>
                        </a:solidFill>
                        <a:latin typeface="Times New Roman"/>
                        <a:ea typeface="標楷體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7804235"/>
                  </a:ext>
                </a:extLst>
              </a:tr>
              <a:tr h="524271">
                <a:tc>
                  <a:txBody>
                    <a:bodyPr/>
                    <a:lstStyle/>
                    <a:p>
                      <a:pPr lvl="0" algn="ctr">
                        <a:spcAft>
                          <a:spcPts val="0"/>
                        </a:spcAft>
                      </a:pPr>
                      <a:r>
                        <a:rPr lang="zh-TW" sz="3200" b="1" kern="0" baseline="0">
                          <a:solidFill>
                            <a:srgbClr val="FFFFFF"/>
                          </a:solidFill>
                          <a:effectLst>
                            <a:outerShdw dist="38096" dir="2700000">
                              <a:srgbClr val="000000"/>
                            </a:outerShdw>
                          </a:effectLst>
                          <a:latin typeface="Times New Roman" pitchFamily="18"/>
                          <a:ea typeface="標楷體" pitchFamily="65"/>
                        </a:rPr>
                        <a:t>待加強</a:t>
                      </a:r>
                    </a:p>
                  </a:txBody>
                  <a:tcPr marL="17785" marR="17785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spcAft>
                          <a:spcPts val="0"/>
                        </a:spcAft>
                      </a:pPr>
                      <a:r>
                        <a:rPr lang="en-US" sz="2800" kern="0" baseline="0">
                          <a:latin typeface="Times New Roman"/>
                          <a:ea typeface="標楷體"/>
                          <a:cs typeface="Times New Roman"/>
                        </a:rPr>
                        <a:t>    C</a:t>
                      </a:r>
                      <a:endParaRPr lang="zh-TW" sz="2800" kern="0" baseline="0">
                        <a:solidFill>
                          <a:srgbClr val="000000"/>
                        </a:solidFill>
                        <a:latin typeface="Times New Roman"/>
                        <a:ea typeface="標楷體"/>
                        <a:cs typeface="Times New Roman"/>
                      </a:endParaRPr>
                    </a:p>
                  </a:txBody>
                  <a:tcPr marL="17785" marR="17785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 algn="ctr">
                        <a:spcAft>
                          <a:spcPts val="0"/>
                        </a:spcAft>
                      </a:pPr>
                      <a:r>
                        <a:rPr lang="en-US" sz="2800" kern="0" baseline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/>
                        </a:rPr>
                        <a:t>0.00-38.42</a:t>
                      </a:r>
                    </a:p>
                  </a:txBody>
                  <a:tcPr marL="17785" marR="17785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4199033"/>
                  </a:ext>
                </a:extLst>
              </a:tr>
            </a:tbl>
          </a:graphicData>
        </a:graphic>
      </p:graphicFrame>
      <p:sp>
        <p:nvSpPr>
          <p:cNvPr id="5" name="文字方塊 1">
            <a:extLst>
              <a:ext uri="{FF2B5EF4-FFF2-40B4-BE49-F238E27FC236}">
                <a16:creationId xmlns:a16="http://schemas.microsoft.com/office/drawing/2014/main" id="{5E07C459-213E-43DC-869F-46DE5D79FF64}"/>
              </a:ext>
            </a:extLst>
          </p:cNvPr>
          <p:cNvSpPr txBox="1"/>
          <p:nvPr/>
        </p:nvSpPr>
        <p:spPr>
          <a:xfrm>
            <a:off x="2478600" y="5883158"/>
            <a:ext cx="7590900" cy="46166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2400" b="1" i="0" u="none" strike="noStrike" kern="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/>
                <a:cs typeface="Times New Roman" pitchFamily="18"/>
              </a:rPr>
              <a:t>註：加權分數之呈現方式為四捨五入至小數點後</a:t>
            </a:r>
            <a:r>
              <a:rPr lang="en-US" sz="2400" b="1" i="0" u="none" strike="noStrike" kern="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/>
                <a:cs typeface="Times New Roman" pitchFamily="18"/>
              </a:rPr>
              <a:t>2</a:t>
            </a:r>
            <a:r>
              <a:rPr lang="zh-TW" sz="2400" b="1" i="0" u="none" strike="noStrike" kern="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/>
                <a:cs typeface="Times New Roman" pitchFamily="18"/>
              </a:rPr>
              <a:t>位</a:t>
            </a:r>
            <a:endParaRPr lang="en-US" sz="2400" b="1" i="0" u="none" strike="noStrike" kern="0" cap="none" spc="0" baseline="0">
              <a:solidFill>
                <a:srgbClr val="000000"/>
              </a:solidFill>
              <a:uFillTx/>
              <a:latin typeface="Times New Roman" pitchFamily="18"/>
              <a:ea typeface="標楷體"/>
              <a:cs typeface="Times New Roman" pitchFamily="18"/>
            </a:endParaRPr>
          </a:p>
        </p:txBody>
      </p:sp>
      <p:sp>
        <p:nvSpPr>
          <p:cNvPr id="6" name="投影片編號版面配置區 1">
            <a:extLst>
              <a:ext uri="{FF2B5EF4-FFF2-40B4-BE49-F238E27FC236}">
                <a16:creationId xmlns:a16="http://schemas.microsoft.com/office/drawing/2014/main" id="{30915D8C-9EAB-4AAA-8CFC-587419D5E953}"/>
              </a:ext>
            </a:extLst>
          </p:cNvPr>
          <p:cNvSpPr txBox="1"/>
          <p:nvPr/>
        </p:nvSpPr>
        <p:spPr>
          <a:xfrm>
            <a:off x="11728121" y="6383783"/>
            <a:ext cx="525523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AC6F2D5-A087-45D6-9D26-811432752AF7}" type="slidenum">
              <a:t>10</a:t>
            </a:fld>
            <a:endParaRPr lang="en-US" sz="16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標楷體" pitchFamily="65"/>
              <a:cs typeface="Arial" pitchFamily="34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F2F96274-C0B2-4AD2-9985-5B2B987D67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607" y="3640070"/>
            <a:ext cx="11900074" cy="199250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圖片 10">
            <a:extLst>
              <a:ext uri="{FF2B5EF4-FFF2-40B4-BE49-F238E27FC236}">
                <a16:creationId xmlns:a16="http://schemas.microsoft.com/office/drawing/2014/main" id="{1F4B7549-4EFB-4B6B-8A5B-10C49A1D9EF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986" t="37037" r="7064" b="32869"/>
          <a:stretch>
            <a:fillRect/>
          </a:stretch>
        </p:blipFill>
        <p:spPr>
          <a:xfrm>
            <a:off x="115607" y="1160766"/>
            <a:ext cx="11888855" cy="206382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標題 1">
            <a:extLst>
              <a:ext uri="{FF2B5EF4-FFF2-40B4-BE49-F238E27FC236}">
                <a16:creationId xmlns:a16="http://schemas.microsoft.com/office/drawing/2014/main" id="{20D5970B-A6DD-4B1E-AE44-13ECBBA3C00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53977"/>
            <a:ext cx="12160248" cy="1143000"/>
          </a:xfrm>
        </p:spPr>
        <p:txBody>
          <a:bodyPr anchorCtr="1"/>
          <a:lstStyle/>
          <a:p>
            <a:pPr lvl="0" algn="ctr"/>
            <a:r>
              <a:rPr lang="zh-TW" sz="3200" b="1">
                <a:ea typeface="標楷體"/>
              </a:rPr>
              <a:t>英語科閱讀與聽力答對題數對應整體能力等級加標示對照表</a:t>
            </a:r>
            <a:br>
              <a:rPr lang="en-US" sz="2700"/>
            </a:br>
            <a:r>
              <a:rPr lang="zh-TW" sz="2000" b="1">
                <a:ea typeface="標楷體"/>
              </a:rPr>
              <a:t>（以</a:t>
            </a:r>
            <a:r>
              <a:rPr lang="en-US" sz="2000" b="1">
                <a:latin typeface="Times New Roman"/>
                <a:ea typeface="標楷體"/>
                <a:cs typeface="Times New Roman"/>
              </a:rPr>
              <a:t>113</a:t>
            </a:r>
            <a:r>
              <a:rPr lang="zh-TW" sz="2000" b="1">
                <a:ea typeface="標楷體"/>
              </a:rPr>
              <a:t>年國中教育會考為例）</a:t>
            </a:r>
          </a:p>
        </p:txBody>
      </p:sp>
      <p:cxnSp>
        <p:nvCxnSpPr>
          <p:cNvPr id="5" name="直線單箭頭接點 4">
            <a:extLst>
              <a:ext uri="{FF2B5EF4-FFF2-40B4-BE49-F238E27FC236}">
                <a16:creationId xmlns:a16="http://schemas.microsoft.com/office/drawing/2014/main" id="{EB7C3DF3-6294-4811-8665-0371BD5AA9A0}"/>
              </a:ext>
            </a:extLst>
          </p:cNvPr>
          <p:cNvCxnSpPr/>
          <p:nvPr/>
        </p:nvCxnSpPr>
        <p:spPr>
          <a:xfrm>
            <a:off x="11208267" y="1593360"/>
            <a:ext cx="0" cy="2482843"/>
          </a:xfrm>
          <a:prstGeom prst="straightConnector1">
            <a:avLst/>
          </a:prstGeom>
          <a:noFill/>
          <a:ln w="38103" cap="flat">
            <a:solidFill>
              <a:srgbClr val="0000FF"/>
            </a:solidFill>
            <a:prstDash val="solid"/>
            <a:miter/>
            <a:tailEnd type="arrow"/>
          </a:ln>
        </p:spPr>
      </p:cxnSp>
      <p:sp>
        <p:nvSpPr>
          <p:cNvPr id="6" name="橢圓 3">
            <a:extLst>
              <a:ext uri="{FF2B5EF4-FFF2-40B4-BE49-F238E27FC236}">
                <a16:creationId xmlns:a16="http://schemas.microsoft.com/office/drawing/2014/main" id="{F95E1A4C-A259-4374-8D6E-E6DBB9B567FF}"/>
              </a:ext>
            </a:extLst>
          </p:cNvPr>
          <p:cNvSpPr/>
          <p:nvPr/>
        </p:nvSpPr>
        <p:spPr>
          <a:xfrm>
            <a:off x="10954347" y="4092698"/>
            <a:ext cx="507830" cy="454978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noFill/>
          <a:ln w="25402" cap="flat">
            <a:solidFill>
              <a:srgbClr val="0000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FF"/>
              </a:solidFill>
              <a:uFillTx/>
              <a:latin typeface="微軟正黑體" pitchFamily="34"/>
              <a:ea typeface="微軟正黑體" pitchFamily="34"/>
            </a:endParaRPr>
          </a:p>
        </p:txBody>
      </p:sp>
      <p:cxnSp>
        <p:nvCxnSpPr>
          <p:cNvPr id="7" name="直線單箭頭接點 5">
            <a:extLst>
              <a:ext uri="{FF2B5EF4-FFF2-40B4-BE49-F238E27FC236}">
                <a16:creationId xmlns:a16="http://schemas.microsoft.com/office/drawing/2014/main" id="{3AA9F81A-889A-4354-94C8-28A5D6685104}"/>
              </a:ext>
            </a:extLst>
          </p:cNvPr>
          <p:cNvCxnSpPr/>
          <p:nvPr/>
        </p:nvCxnSpPr>
        <p:spPr>
          <a:xfrm>
            <a:off x="861291" y="4320183"/>
            <a:ext cx="10093056" cy="0"/>
          </a:xfrm>
          <a:prstGeom prst="straightConnector1">
            <a:avLst/>
          </a:prstGeom>
          <a:noFill/>
          <a:ln w="38103" cap="flat">
            <a:solidFill>
              <a:srgbClr val="0000FF"/>
            </a:solidFill>
            <a:prstDash val="solid"/>
            <a:miter/>
            <a:tailEnd type="arrow"/>
          </a:ln>
        </p:spPr>
      </p:cxnSp>
      <p:sp>
        <p:nvSpPr>
          <p:cNvPr id="8" name="文字方塊 1">
            <a:extLst>
              <a:ext uri="{FF2B5EF4-FFF2-40B4-BE49-F238E27FC236}">
                <a16:creationId xmlns:a16="http://schemas.microsoft.com/office/drawing/2014/main" id="{44EA4742-0885-44FF-9A2D-CB5593B2E16E}"/>
              </a:ext>
            </a:extLst>
          </p:cNvPr>
          <p:cNvSpPr txBox="1"/>
          <p:nvPr/>
        </p:nvSpPr>
        <p:spPr>
          <a:xfrm>
            <a:off x="5324487" y="3195224"/>
            <a:ext cx="420688" cy="83184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1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標楷體" pitchFamily="65"/>
              </a:rPr>
              <a:t>.</a:t>
            </a:r>
          </a:p>
          <a:p>
            <a:pPr marL="0" marR="0" lvl="0" indent="0" algn="l" defTabSz="914400" rtl="0" fontAlgn="auto" hangingPunc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1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標楷體" pitchFamily="65"/>
              </a:rPr>
              <a:t>.</a:t>
            </a:r>
          </a:p>
          <a:p>
            <a:pPr marL="0" marR="0" lvl="0" indent="0" algn="l" defTabSz="914400" rtl="0" fontAlgn="auto" hangingPunc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1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標楷體" pitchFamily="65"/>
              </a:rPr>
              <a:t>.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標楷體" pitchFamily="65"/>
            </a:endParaRPr>
          </a:p>
        </p:txBody>
      </p:sp>
      <p:sp>
        <p:nvSpPr>
          <p:cNvPr id="9" name="文字方塊 12">
            <a:extLst>
              <a:ext uri="{FF2B5EF4-FFF2-40B4-BE49-F238E27FC236}">
                <a16:creationId xmlns:a16="http://schemas.microsoft.com/office/drawing/2014/main" id="{5DD9B3B9-DDBD-42BE-968D-712098B8D9A0}"/>
              </a:ext>
            </a:extLst>
          </p:cNvPr>
          <p:cNvSpPr txBox="1"/>
          <p:nvPr/>
        </p:nvSpPr>
        <p:spPr>
          <a:xfrm>
            <a:off x="5320143" y="5608015"/>
            <a:ext cx="422279" cy="57394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1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標楷體" pitchFamily="65"/>
              </a:rPr>
              <a:t>.</a:t>
            </a:r>
          </a:p>
          <a:p>
            <a:pPr marL="0" marR="0" lvl="0" indent="0" algn="l" defTabSz="914400" rtl="0" fontAlgn="auto" hangingPunc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1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標楷體" pitchFamily="65"/>
              </a:rPr>
              <a:t>.</a:t>
            </a:r>
          </a:p>
          <a:p>
            <a:pPr marL="0" marR="0" lvl="0" indent="0" algn="l" defTabSz="914400" rtl="0" fontAlgn="auto" hangingPunc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1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標楷體" pitchFamily="65"/>
              </a:rPr>
              <a:t>.</a:t>
            </a:r>
          </a:p>
        </p:txBody>
      </p:sp>
      <p:sp>
        <p:nvSpPr>
          <p:cNvPr id="10" name="文字方塊 10">
            <a:extLst>
              <a:ext uri="{FF2B5EF4-FFF2-40B4-BE49-F238E27FC236}">
                <a16:creationId xmlns:a16="http://schemas.microsoft.com/office/drawing/2014/main" id="{A9E002CA-D070-459A-AC3C-0AA43598EBF1}"/>
              </a:ext>
            </a:extLst>
          </p:cNvPr>
          <p:cNvSpPr txBox="1"/>
          <p:nvPr/>
        </p:nvSpPr>
        <p:spPr>
          <a:xfrm>
            <a:off x="7435269" y="5654347"/>
            <a:ext cx="4509400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18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</a:rPr>
              <a:t>聽力答對</a:t>
            </a:r>
            <a:r>
              <a:rPr lang="en-US" sz="1800" b="0" i="0" u="none" strike="noStrike" kern="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</a:rPr>
              <a:t>20</a:t>
            </a:r>
            <a:r>
              <a:rPr lang="zh-TW" sz="18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</a:rPr>
              <a:t>題、且閱讀答對</a:t>
            </a: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</a:rPr>
              <a:t>33</a:t>
            </a:r>
            <a:r>
              <a:rPr lang="zh-TW" sz="18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</a:rPr>
              <a:t>題者</a:t>
            </a: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標楷體" pitchFamily="65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18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</a:rPr>
              <a:t>其英語科表現屬於基礎等級並標示為</a:t>
            </a: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</a:rPr>
              <a:t>B+</a:t>
            </a:r>
            <a:r>
              <a:rPr lang="zh-TW" sz="18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</a:rPr>
              <a:t>。</a:t>
            </a: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標楷體" pitchFamily="65"/>
            </a:endParaRPr>
          </a:p>
        </p:txBody>
      </p:sp>
      <p:sp>
        <p:nvSpPr>
          <p:cNvPr id="11" name="投影片編號版面配置區 1">
            <a:extLst>
              <a:ext uri="{FF2B5EF4-FFF2-40B4-BE49-F238E27FC236}">
                <a16:creationId xmlns:a16="http://schemas.microsoft.com/office/drawing/2014/main" id="{02670535-30F7-48B7-9202-290D8129F7D9}"/>
              </a:ext>
            </a:extLst>
          </p:cNvPr>
          <p:cNvSpPr txBox="1"/>
          <p:nvPr/>
        </p:nvSpPr>
        <p:spPr>
          <a:xfrm>
            <a:off x="11728121" y="6383783"/>
            <a:ext cx="525523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3FEBC03-CF74-4A6C-92A7-1620BC5A7B35}" type="slidenum">
              <a:t>11</a:t>
            </a:fld>
            <a:endParaRPr lang="en-US" sz="16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標楷體" pitchFamily="65"/>
              <a:cs typeface="Arial" pitchFamily="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207F1C6-01FF-4FC1-B0CA-C24F5D72682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13441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rmAutofit/>
          </a:bodyPr>
          <a:lstStyle/>
          <a:p>
            <a:pPr lvl="0" algn="ctr"/>
            <a:r>
              <a:rPr lang="zh-TW" sz="4800" b="1">
                <a:latin typeface="微軟正黑體"/>
                <a:ea typeface="標楷體"/>
              </a:rPr>
              <a:t>數學科</a:t>
            </a:r>
            <a:r>
              <a:rPr lang="en-US" sz="4800" b="1">
                <a:latin typeface="微軟正黑體"/>
                <a:ea typeface="標楷體"/>
              </a:rPr>
              <a:t> </a:t>
            </a:r>
            <a:r>
              <a:rPr lang="zh-TW" sz="4800" b="1">
                <a:latin typeface="微軟正黑體"/>
                <a:ea typeface="標楷體"/>
              </a:rPr>
              <a:t>三等級四標示</a:t>
            </a:r>
            <a:br>
              <a:rPr lang="en-US" b="1">
                <a:latin typeface="微軟正黑體" pitchFamily="34"/>
              </a:rPr>
            </a:br>
            <a:r>
              <a:rPr lang="zh-TW" sz="2400" b="1">
                <a:ea typeface="標楷體"/>
              </a:rPr>
              <a:t>（以</a:t>
            </a:r>
            <a:r>
              <a:rPr lang="en-US" sz="2400" b="1">
                <a:latin typeface="Times New Roman"/>
                <a:ea typeface="標楷體"/>
                <a:cs typeface="Times New Roman"/>
              </a:rPr>
              <a:t>113</a:t>
            </a:r>
            <a:r>
              <a:rPr lang="zh-TW" sz="2400" b="1">
                <a:ea typeface="標楷體"/>
              </a:rPr>
              <a:t>年國中教育會考為例）</a:t>
            </a:r>
            <a:endParaRPr lang="en-US" sz="2400" b="1">
              <a:latin typeface="微軟正黑體" pitchFamily="34"/>
              <a:ea typeface="標楷體"/>
            </a:endParaRPr>
          </a:p>
        </p:txBody>
      </p:sp>
      <p:graphicFrame>
        <p:nvGraphicFramePr>
          <p:cNvPr id="3" name="表格 8">
            <a:extLst>
              <a:ext uri="{FF2B5EF4-FFF2-40B4-BE49-F238E27FC236}">
                <a16:creationId xmlns:a16="http://schemas.microsoft.com/office/drawing/2014/main" id="{AB49FCE7-BC4C-4E44-83BF-0B9D6518F790}"/>
              </a:ext>
            </a:extLst>
          </p:cNvPr>
          <p:cNvGraphicFramePr>
            <a:graphicFrameLocks noGrp="1"/>
          </p:cNvGraphicFramePr>
          <p:nvPr/>
        </p:nvGraphicFramePr>
        <p:xfrm>
          <a:off x="1926000" y="1599258"/>
          <a:ext cx="8302797" cy="4192435"/>
        </p:xfrm>
        <a:graphic>
          <a:graphicData uri="http://schemas.openxmlformats.org/drawingml/2006/table">
            <a:tbl>
              <a:tblPr firstRow="1" bandRow="1">
                <a:effectLst/>
                <a:tableStyleId>{93296810-A885-4BE3-A3E7-6D5BEEA58F35}</a:tableStyleId>
              </a:tblPr>
              <a:tblGrid>
                <a:gridCol w="1671779">
                  <a:extLst>
                    <a:ext uri="{9D8B030D-6E8A-4147-A177-3AD203B41FA5}">
                      <a16:colId xmlns:a16="http://schemas.microsoft.com/office/drawing/2014/main" val="2039082758"/>
                    </a:ext>
                  </a:extLst>
                </a:gridCol>
                <a:gridCol w="1326346">
                  <a:extLst>
                    <a:ext uri="{9D8B030D-6E8A-4147-A177-3AD203B41FA5}">
                      <a16:colId xmlns:a16="http://schemas.microsoft.com/office/drawing/2014/main" val="1444130465"/>
                    </a:ext>
                  </a:extLst>
                </a:gridCol>
                <a:gridCol w="2478216">
                  <a:extLst>
                    <a:ext uri="{9D8B030D-6E8A-4147-A177-3AD203B41FA5}">
                      <a16:colId xmlns:a16="http://schemas.microsoft.com/office/drawing/2014/main" val="365130246"/>
                    </a:ext>
                  </a:extLst>
                </a:gridCol>
                <a:gridCol w="2826456">
                  <a:extLst>
                    <a:ext uri="{9D8B030D-6E8A-4147-A177-3AD203B41FA5}">
                      <a16:colId xmlns:a16="http://schemas.microsoft.com/office/drawing/2014/main" val="1355860461"/>
                    </a:ext>
                  </a:extLst>
                </a:gridCol>
              </a:tblGrid>
              <a:tr h="525395">
                <a:tc>
                  <a:txBody>
                    <a:bodyPr/>
                    <a:lstStyle/>
                    <a:p>
                      <a:pPr marL="0" lvl="0" algn="ctr" defTabSz="914400" rtl="0" hangingPunct="1">
                        <a:spcAft>
                          <a:spcPts val="0"/>
                        </a:spcAft>
                      </a:pPr>
                      <a:r>
                        <a:rPr lang="zh-TW" sz="3200" kern="0" baseline="0">
                          <a:solidFill>
                            <a:srgbClr val="FFFFFF"/>
                          </a:solidFill>
                          <a:effectLst>
                            <a:outerShdw dist="38096" dir="2700000">
                              <a:srgbClr val="000000"/>
                            </a:outerShdw>
                          </a:effectLst>
                          <a:latin typeface="Times New Roman" pitchFamily="18"/>
                          <a:ea typeface="標楷體" pitchFamily="65"/>
                        </a:rPr>
                        <a:t>等級</a:t>
                      </a:r>
                      <a:endParaRPr lang="zh-TW" sz="3200" b="1" kern="0" baseline="0">
                        <a:solidFill>
                          <a:srgbClr val="FFFFFF"/>
                        </a:solidFill>
                        <a:effectLst>
                          <a:outerShdw dist="38096" dir="2700000">
                            <a:srgbClr val="000000"/>
                          </a:outerShdw>
                        </a:effectLst>
                        <a:latin typeface="Times New Roman" pitchFamily="18"/>
                        <a:ea typeface="標楷體" pitchFamily="65"/>
                      </a:endParaRPr>
                    </a:p>
                  </a:txBody>
                  <a:tcPr marL="17775" marR="17775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46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hangingPunct="1">
                        <a:spcAft>
                          <a:spcPts val="0"/>
                        </a:spcAft>
                      </a:pPr>
                      <a:r>
                        <a:rPr lang="zh-TW" sz="3200" kern="0" baseline="0">
                          <a:solidFill>
                            <a:srgbClr val="FFFFFF"/>
                          </a:solidFill>
                          <a:effectLst>
                            <a:outerShdw dist="38096" dir="2700000">
                              <a:srgbClr val="000000"/>
                            </a:outerShdw>
                          </a:effectLst>
                          <a:latin typeface="Times New Roman" pitchFamily="18"/>
                          <a:ea typeface="標楷體" pitchFamily="65"/>
                        </a:rPr>
                        <a:t>標示</a:t>
                      </a:r>
                      <a:endParaRPr lang="zh-TW" sz="3200" b="1" kern="0" baseline="0">
                        <a:solidFill>
                          <a:srgbClr val="FFFFFF"/>
                        </a:solidFill>
                        <a:effectLst>
                          <a:outerShdw dist="38096" dir="2700000">
                            <a:srgbClr val="000000"/>
                          </a:outerShdw>
                        </a:effectLst>
                        <a:latin typeface="Times New Roman" pitchFamily="18"/>
                        <a:ea typeface="標楷體" pitchFamily="65"/>
                      </a:endParaRPr>
                    </a:p>
                  </a:txBody>
                  <a:tcPr marL="17775" marR="17775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467D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lvl="0" algn="ctr" defTabSz="914400" rtl="0" hangingPunct="1">
                        <a:spcAft>
                          <a:spcPts val="0"/>
                        </a:spcAft>
                      </a:pPr>
                      <a:r>
                        <a:rPr lang="zh-TW" sz="3200" kern="0" baseline="0">
                          <a:solidFill>
                            <a:srgbClr val="FFFFFF"/>
                          </a:solidFill>
                          <a:effectLst>
                            <a:outerShdw dist="38096" dir="2700000">
                              <a:srgbClr val="000000"/>
                            </a:outerShdw>
                          </a:effectLst>
                          <a:latin typeface="Times New Roman" pitchFamily="18"/>
                          <a:ea typeface="標楷體" pitchFamily="65"/>
                        </a:rPr>
                        <a:t>數學科加權分數</a:t>
                      </a:r>
                      <a:endParaRPr lang="zh-TW" sz="3200" b="1" kern="0" baseline="0">
                        <a:solidFill>
                          <a:srgbClr val="FFFFFF"/>
                        </a:solidFill>
                        <a:effectLst>
                          <a:outerShdw dist="38096" dir="2700000">
                            <a:srgbClr val="000000"/>
                          </a:outerShdw>
                        </a:effectLst>
                        <a:latin typeface="Times New Roman" pitchFamily="18"/>
                        <a:ea typeface="標楷體" pitchFamily="65"/>
                      </a:endParaRPr>
                    </a:p>
                  </a:txBody>
                  <a:tcPr marL="17775" marR="17775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467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0584838"/>
                  </a:ext>
                </a:extLst>
              </a:tr>
              <a:tr h="525395">
                <a:tc rowSpan="3">
                  <a:txBody>
                    <a:bodyPr/>
                    <a:lstStyle/>
                    <a:p>
                      <a:pPr marL="0" lvl="0" algn="ctr" defTabSz="914400" rtl="0" hangingPunct="1">
                        <a:spcAft>
                          <a:spcPts val="0"/>
                        </a:spcAft>
                      </a:pPr>
                      <a:r>
                        <a:rPr lang="zh-TW" sz="3200" b="1" kern="0" baseline="0">
                          <a:solidFill>
                            <a:srgbClr val="FFFFFF"/>
                          </a:solidFill>
                          <a:effectLst>
                            <a:outerShdw dist="38096" dir="2700000">
                              <a:srgbClr val="000000"/>
                            </a:outerShdw>
                          </a:effectLst>
                          <a:latin typeface="Times New Roman" pitchFamily="18"/>
                          <a:ea typeface="標楷體" pitchFamily="65"/>
                        </a:rPr>
                        <a:t>精熟</a:t>
                      </a:r>
                    </a:p>
                  </a:txBody>
                  <a:tcPr marL="17775" marR="17775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l" rtl="0" hangingPunct="1">
                        <a:spcAft>
                          <a:spcPts val="0"/>
                        </a:spcAft>
                      </a:pPr>
                      <a:r>
                        <a:rPr lang="en-US" sz="2800" kern="0" baseline="0">
                          <a:latin typeface="Times New Roman" pitchFamily="18"/>
                          <a:ea typeface="標楷體" pitchFamily="65"/>
                          <a:cs typeface="Times New Roman"/>
                        </a:rPr>
                        <a:t>   A++</a:t>
                      </a:r>
                      <a:endParaRPr lang="zh-TW" sz="2800" b="0" kern="0" baseline="0">
                        <a:solidFill>
                          <a:srgbClr val="0000FF"/>
                        </a:solidFill>
                        <a:latin typeface="Times New Roman" pitchFamily="18"/>
                        <a:ea typeface="標楷體" pitchFamily="65"/>
                        <a:cs typeface="Times New Roman"/>
                      </a:endParaRPr>
                    </a:p>
                  </a:txBody>
                  <a:tcPr marL="17775" marR="17775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lvl="0" algn="ctr" defTabSz="914400">
                        <a:spcAft>
                          <a:spcPts val="0"/>
                        </a:spcAft>
                        <a:buNone/>
                      </a:pPr>
                      <a:r>
                        <a:rPr lang="en-US" sz="2800" kern="0" baseline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/>
                        </a:rPr>
                        <a:t>76.40-100.00</a:t>
                      </a:r>
                    </a:p>
                  </a:txBody>
                  <a:tcPr marL="17775" marR="17775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269876" algn="ctr" defTabSz="914400" rtl="0" hangingPunct="1">
                        <a:spcAft>
                          <a:spcPts val="0"/>
                        </a:spcAft>
                        <a:buNone/>
                      </a:pPr>
                      <a:r>
                        <a:rPr lang="en-US" sz="2800" kern="0" baseline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93.20-100.00</a:t>
                      </a:r>
                      <a:endParaRPr lang="zh-TW" sz="2800" kern="0" baseline="0">
                        <a:solidFill>
                          <a:srgbClr val="000000"/>
                        </a:solidFill>
                        <a:latin typeface="Times New Roman"/>
                        <a:ea typeface="標楷體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6957077"/>
                  </a:ext>
                </a:extLst>
              </a:tr>
              <a:tr h="52539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l" rtl="0" hangingPunct="1">
                        <a:spcAft>
                          <a:spcPts val="0"/>
                        </a:spcAft>
                      </a:pPr>
                      <a:r>
                        <a:rPr lang="en-US" sz="2800" kern="0" baseline="0">
                          <a:latin typeface="Times New Roman" pitchFamily="18"/>
                          <a:ea typeface="標楷體" pitchFamily="65"/>
                          <a:cs typeface="Times New Roman"/>
                        </a:rPr>
                        <a:t>   A+</a:t>
                      </a:r>
                      <a:endParaRPr lang="zh-TW" sz="2800" b="0" kern="0" baseline="0">
                        <a:solidFill>
                          <a:srgbClr val="0000FF"/>
                        </a:solidFill>
                        <a:latin typeface="Times New Roman" pitchFamily="18"/>
                        <a:ea typeface="標楷體" pitchFamily="65"/>
                        <a:cs typeface="Times New Roman"/>
                      </a:endParaRPr>
                    </a:p>
                  </a:txBody>
                  <a:tcPr marL="17775" marR="17775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269876" algn="ctr" defTabSz="914400" rtl="0" hangingPunct="1">
                        <a:spcAft>
                          <a:spcPts val="0"/>
                        </a:spcAft>
                        <a:buNone/>
                      </a:pPr>
                      <a:r>
                        <a:rPr lang="en-US" sz="2800" kern="0" baseline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86.40-93.19</a:t>
                      </a:r>
                      <a:endParaRPr lang="zh-TW" sz="2800" kern="0" baseline="0">
                        <a:solidFill>
                          <a:srgbClr val="000000"/>
                        </a:solidFill>
                        <a:latin typeface="Times New Roman"/>
                        <a:ea typeface="標楷體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3633495"/>
                  </a:ext>
                </a:extLst>
              </a:tr>
              <a:tr h="52539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l" rtl="0" hangingPunct="1">
                        <a:spcAft>
                          <a:spcPts val="0"/>
                        </a:spcAft>
                      </a:pPr>
                      <a:r>
                        <a:rPr lang="en-US" sz="2800" kern="0" baseline="0">
                          <a:latin typeface="Times New Roman" pitchFamily="18"/>
                          <a:ea typeface="標楷體" pitchFamily="65"/>
                          <a:cs typeface="Times New Roman"/>
                        </a:rPr>
                        <a:t>   A</a:t>
                      </a:r>
                      <a:endParaRPr lang="zh-TW" sz="2800" b="0" kern="0" baseline="0">
                        <a:solidFill>
                          <a:srgbClr val="0000FF"/>
                        </a:solidFill>
                        <a:latin typeface="Times New Roman" pitchFamily="18"/>
                        <a:ea typeface="標楷體" pitchFamily="65"/>
                        <a:cs typeface="Times New Roman"/>
                      </a:endParaRPr>
                    </a:p>
                  </a:txBody>
                  <a:tcPr marL="17775" marR="17775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269876" algn="ctr" defTabSz="914400" rtl="0" hangingPunct="1">
                        <a:spcAft>
                          <a:spcPts val="0"/>
                        </a:spcAft>
                        <a:buNone/>
                      </a:pPr>
                      <a:r>
                        <a:rPr lang="en-US" sz="2800" kern="0" baseline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76.40-86.39</a:t>
                      </a:r>
                      <a:endParaRPr lang="zh-TW" sz="2800" kern="0" baseline="0">
                        <a:solidFill>
                          <a:srgbClr val="000000"/>
                        </a:solidFill>
                        <a:latin typeface="Times New Roman"/>
                        <a:ea typeface="標楷體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925333"/>
                  </a:ext>
                </a:extLst>
              </a:tr>
              <a:tr h="525395">
                <a:tc rowSpan="3">
                  <a:txBody>
                    <a:bodyPr/>
                    <a:lstStyle/>
                    <a:p>
                      <a:pPr marL="0" lvl="0" algn="ctr" defTabSz="914400" rtl="0" hangingPunct="1">
                        <a:spcAft>
                          <a:spcPts val="0"/>
                        </a:spcAft>
                      </a:pPr>
                      <a:r>
                        <a:rPr lang="zh-TW" sz="3200" b="1" kern="0" baseline="0">
                          <a:solidFill>
                            <a:srgbClr val="FFFFFF"/>
                          </a:solidFill>
                          <a:effectLst>
                            <a:outerShdw dist="38096" dir="2700000">
                              <a:srgbClr val="000000"/>
                            </a:outerShdw>
                          </a:effectLst>
                          <a:latin typeface="Times New Roman" pitchFamily="18"/>
                          <a:ea typeface="標楷體" pitchFamily="65"/>
                        </a:rPr>
                        <a:t>基礎</a:t>
                      </a:r>
                    </a:p>
                  </a:txBody>
                  <a:tcPr marL="17775" marR="17775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l" rtl="0" hangingPunct="1">
                        <a:spcAft>
                          <a:spcPts val="0"/>
                        </a:spcAft>
                      </a:pPr>
                      <a:r>
                        <a:rPr lang="en-US" sz="2800" kern="0" baseline="0">
                          <a:latin typeface="Times New Roman" pitchFamily="18"/>
                          <a:ea typeface="標楷體" pitchFamily="65"/>
                          <a:cs typeface="Times New Roman"/>
                        </a:rPr>
                        <a:t>   B++</a:t>
                      </a:r>
                      <a:endParaRPr lang="zh-TW" sz="2800" b="0" kern="0" baseline="0">
                        <a:solidFill>
                          <a:srgbClr val="0000FF"/>
                        </a:solidFill>
                        <a:latin typeface="Times New Roman" pitchFamily="18"/>
                        <a:ea typeface="標楷體" pitchFamily="65"/>
                        <a:cs typeface="Times New Roman"/>
                      </a:endParaRPr>
                    </a:p>
                  </a:txBody>
                  <a:tcPr marL="17775" marR="17775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lvl="0" algn="ctr" defTabSz="914400">
                        <a:spcAft>
                          <a:spcPts val="0"/>
                        </a:spcAft>
                        <a:buNone/>
                      </a:pPr>
                      <a:r>
                        <a:rPr lang="en-US" sz="2800" kern="0" baseline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/>
                        </a:rPr>
                        <a:t>38.10-76.39</a:t>
                      </a:r>
                    </a:p>
                  </a:txBody>
                  <a:tcPr marL="17775" marR="17775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269876" algn="ctr" defTabSz="914400" rtl="0" hangingPunct="1">
                        <a:spcAft>
                          <a:spcPts val="0"/>
                        </a:spcAft>
                        <a:buNone/>
                      </a:pPr>
                      <a:r>
                        <a:rPr lang="en-US" sz="2800" kern="0" baseline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66.20-76.39</a:t>
                      </a:r>
                      <a:endParaRPr lang="zh-TW" sz="2800" kern="0" baseline="0">
                        <a:solidFill>
                          <a:srgbClr val="000000"/>
                        </a:solidFill>
                        <a:latin typeface="Times New Roman"/>
                        <a:ea typeface="標楷體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5780838"/>
                  </a:ext>
                </a:extLst>
              </a:tr>
              <a:tr h="51467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l" rtl="0" hangingPunct="1">
                        <a:spcAft>
                          <a:spcPts val="0"/>
                        </a:spcAft>
                      </a:pPr>
                      <a:r>
                        <a:rPr lang="en-US" sz="2800" kern="0" baseline="0">
                          <a:latin typeface="Times New Roman" pitchFamily="18"/>
                          <a:ea typeface="標楷體" pitchFamily="65"/>
                          <a:cs typeface="Times New Roman"/>
                        </a:rPr>
                        <a:t>   B+</a:t>
                      </a:r>
                      <a:endParaRPr lang="zh-TW" sz="2800" b="0" kern="0" baseline="0">
                        <a:solidFill>
                          <a:srgbClr val="0000FF"/>
                        </a:solidFill>
                        <a:latin typeface="Times New Roman" pitchFamily="18"/>
                        <a:ea typeface="標楷體" pitchFamily="65"/>
                        <a:cs typeface="Times New Roman"/>
                      </a:endParaRPr>
                    </a:p>
                  </a:txBody>
                  <a:tcPr marL="17775" marR="17775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269876" algn="ctr" defTabSz="914400" rtl="0" hangingPunct="1">
                        <a:spcAft>
                          <a:spcPts val="0"/>
                        </a:spcAft>
                        <a:buNone/>
                      </a:pPr>
                      <a:r>
                        <a:rPr lang="en-US" sz="2800" kern="0" baseline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56.90-66.19</a:t>
                      </a:r>
                      <a:endParaRPr lang="zh-TW" sz="2800" kern="0" baseline="0">
                        <a:solidFill>
                          <a:srgbClr val="000000"/>
                        </a:solidFill>
                        <a:latin typeface="Times New Roman"/>
                        <a:ea typeface="標楷體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6415245"/>
                  </a:ext>
                </a:extLst>
              </a:tr>
              <a:tr h="52539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l" rtl="0" hangingPunct="1">
                        <a:spcAft>
                          <a:spcPts val="0"/>
                        </a:spcAft>
                      </a:pPr>
                      <a:r>
                        <a:rPr lang="en-US" sz="2800" kern="0" baseline="0">
                          <a:latin typeface="Times New Roman" pitchFamily="18"/>
                          <a:ea typeface="標楷體" pitchFamily="65"/>
                          <a:cs typeface="Times New Roman"/>
                        </a:rPr>
                        <a:t>   B</a:t>
                      </a:r>
                      <a:endParaRPr lang="zh-TW" sz="2800" b="0" kern="0" baseline="0">
                        <a:solidFill>
                          <a:srgbClr val="0000FF"/>
                        </a:solidFill>
                        <a:latin typeface="Times New Roman" pitchFamily="18"/>
                        <a:ea typeface="標楷體" pitchFamily="65"/>
                        <a:cs typeface="Times New Roman"/>
                      </a:endParaRPr>
                    </a:p>
                  </a:txBody>
                  <a:tcPr marL="17775" marR="17775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269876" algn="ctr" defTabSz="914400" rtl="0" hangingPunct="1">
                        <a:spcAft>
                          <a:spcPts val="0"/>
                        </a:spcAft>
                        <a:buNone/>
                      </a:pPr>
                      <a:r>
                        <a:rPr lang="en-US" sz="2800" kern="0" baseline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38.10-56.89</a:t>
                      </a:r>
                      <a:endParaRPr lang="zh-TW" sz="2800" kern="0" baseline="0">
                        <a:solidFill>
                          <a:srgbClr val="000000"/>
                        </a:solidFill>
                        <a:latin typeface="Times New Roman"/>
                        <a:ea typeface="標楷體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0621035"/>
                  </a:ext>
                </a:extLst>
              </a:tr>
              <a:tr h="525395">
                <a:tc>
                  <a:txBody>
                    <a:bodyPr/>
                    <a:lstStyle/>
                    <a:p>
                      <a:pPr marL="0" lvl="0" algn="ctr" defTabSz="914400" rtl="0" hangingPunct="1">
                        <a:spcAft>
                          <a:spcPts val="0"/>
                        </a:spcAft>
                      </a:pPr>
                      <a:r>
                        <a:rPr lang="zh-TW" sz="3200" b="1" kern="0" baseline="0">
                          <a:solidFill>
                            <a:srgbClr val="FFFFFF"/>
                          </a:solidFill>
                          <a:effectLst>
                            <a:outerShdw dist="38096" dir="2700000">
                              <a:srgbClr val="000000"/>
                            </a:outerShdw>
                          </a:effectLst>
                          <a:latin typeface="Times New Roman" pitchFamily="18"/>
                          <a:ea typeface="標楷體" pitchFamily="65"/>
                        </a:rPr>
                        <a:t>待加強</a:t>
                      </a:r>
                    </a:p>
                  </a:txBody>
                  <a:tcPr marL="17775" marR="17775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l" rtl="0" hangingPunct="1">
                        <a:spcAft>
                          <a:spcPts val="0"/>
                        </a:spcAft>
                      </a:pPr>
                      <a:r>
                        <a:rPr lang="en-US" sz="2800" kern="0" baseline="0">
                          <a:latin typeface="Times New Roman" pitchFamily="18"/>
                          <a:ea typeface="標楷體" pitchFamily="65"/>
                          <a:cs typeface="Times New Roman"/>
                        </a:rPr>
                        <a:t>   C</a:t>
                      </a:r>
                      <a:endParaRPr lang="zh-TW" sz="2800" b="0" kern="0" baseline="0">
                        <a:solidFill>
                          <a:srgbClr val="0000FF"/>
                        </a:solidFill>
                        <a:latin typeface="Times New Roman" pitchFamily="18"/>
                        <a:ea typeface="標楷體" pitchFamily="65"/>
                        <a:cs typeface="Times New Roman"/>
                      </a:endParaRPr>
                    </a:p>
                  </a:txBody>
                  <a:tcPr marL="17775" marR="17775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lvl="0" indent="269876" algn="ctr" defTabSz="914400">
                        <a:spcAft>
                          <a:spcPts val="0"/>
                        </a:spcAft>
                        <a:buNone/>
                      </a:pPr>
                      <a:r>
                        <a:rPr lang="en-US" sz="2800" kern="0" baseline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/>
                        </a:rPr>
                        <a:t>0.00-38.09</a:t>
                      </a:r>
                    </a:p>
                  </a:txBody>
                  <a:tcPr marL="17775" marR="17775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2336322"/>
                  </a:ext>
                </a:extLst>
              </a:tr>
            </a:tbl>
          </a:graphicData>
        </a:graphic>
      </p:graphicFrame>
      <p:sp>
        <p:nvSpPr>
          <p:cNvPr id="4" name="文字方塊 1">
            <a:extLst>
              <a:ext uri="{FF2B5EF4-FFF2-40B4-BE49-F238E27FC236}">
                <a16:creationId xmlns:a16="http://schemas.microsoft.com/office/drawing/2014/main" id="{1E69D508-2723-4C13-81CD-FA78527C6791}"/>
              </a:ext>
            </a:extLst>
          </p:cNvPr>
          <p:cNvSpPr txBox="1"/>
          <p:nvPr/>
        </p:nvSpPr>
        <p:spPr>
          <a:xfrm>
            <a:off x="3064026" y="5966469"/>
            <a:ext cx="7590900" cy="40011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2000" b="1" i="0" u="none" strike="noStrike" kern="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/>
                <a:cs typeface="Times New Roman" pitchFamily="18"/>
              </a:rPr>
              <a:t>註：加權分數之呈現方式為四捨五入至小數點後</a:t>
            </a:r>
            <a:r>
              <a:rPr lang="en-US" sz="2000" b="1" i="0" u="none" strike="noStrike" kern="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/>
                <a:cs typeface="Times New Roman" pitchFamily="18"/>
              </a:rPr>
              <a:t>2</a:t>
            </a:r>
            <a:r>
              <a:rPr lang="zh-TW" sz="2000" b="1" i="0" u="none" strike="noStrike" kern="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/>
                <a:cs typeface="Times New Roman" pitchFamily="18"/>
              </a:rPr>
              <a:t>位</a:t>
            </a:r>
            <a:endParaRPr lang="en-US" sz="2000" b="1" i="0" u="none" strike="noStrike" kern="0" cap="none" spc="0" baseline="0">
              <a:solidFill>
                <a:srgbClr val="000000"/>
              </a:solidFill>
              <a:uFillTx/>
              <a:latin typeface="Times New Roman" pitchFamily="18"/>
              <a:ea typeface="標楷體"/>
              <a:cs typeface="Times New Roman" pitchFamily="18"/>
            </a:endParaRPr>
          </a:p>
        </p:txBody>
      </p:sp>
      <p:sp>
        <p:nvSpPr>
          <p:cNvPr id="5" name="投影片編號版面配置區 1">
            <a:extLst>
              <a:ext uri="{FF2B5EF4-FFF2-40B4-BE49-F238E27FC236}">
                <a16:creationId xmlns:a16="http://schemas.microsoft.com/office/drawing/2014/main" id="{3221E9E9-2637-4CE2-9C9B-64C72340EDF8}"/>
              </a:ext>
            </a:extLst>
          </p:cNvPr>
          <p:cNvSpPr txBox="1"/>
          <p:nvPr/>
        </p:nvSpPr>
        <p:spPr>
          <a:xfrm>
            <a:off x="11728121" y="6383783"/>
            <a:ext cx="525523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A8D451E-00F5-4241-AD17-C6F3A3F3140B}" type="slidenum">
              <a:t>12</a:t>
            </a:fld>
            <a:endParaRPr lang="en-US" sz="16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標楷體" pitchFamily="65"/>
              <a:cs typeface="Arial" pitchFamily="34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3">
            <a:extLst>
              <a:ext uri="{FF2B5EF4-FFF2-40B4-BE49-F238E27FC236}">
                <a16:creationId xmlns:a16="http://schemas.microsoft.com/office/drawing/2014/main" id="{CD2A57A2-9449-405A-9021-D1D56DA9FA2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833" t="15512" r="21588" b="5630"/>
          <a:stretch>
            <a:fillRect/>
          </a:stretch>
        </p:blipFill>
        <p:spPr>
          <a:xfrm>
            <a:off x="1394395" y="1139827"/>
            <a:ext cx="7020004" cy="540804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標題 1">
            <a:extLst>
              <a:ext uri="{FF2B5EF4-FFF2-40B4-BE49-F238E27FC236}">
                <a16:creationId xmlns:a16="http://schemas.microsoft.com/office/drawing/2014/main" id="{B6E6CAAB-6B90-4F71-99A5-D394FC3FD64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0"/>
            <a:ext cx="12160248" cy="1139827"/>
          </a:xfrm>
        </p:spPr>
        <p:txBody>
          <a:bodyPr anchorCtr="1"/>
          <a:lstStyle/>
          <a:p>
            <a:pPr lvl="0" algn="ctr">
              <a:lnSpc>
                <a:spcPct val="100000"/>
              </a:lnSpc>
            </a:pPr>
            <a:r>
              <a:rPr lang="zh-TW" sz="3000" b="1">
                <a:ea typeface="標楷體"/>
              </a:rPr>
              <a:t>數</a:t>
            </a:r>
            <a:r>
              <a:rPr lang="zh-TW" sz="3000" b="1">
                <a:latin typeface="Times New Roman"/>
                <a:ea typeface="標楷體"/>
                <a:cs typeface="Times New Roman"/>
              </a:rPr>
              <a:t>學科選擇題答對題數與非選擇題分數對應能力等級加標示對照表</a:t>
            </a:r>
            <a:br>
              <a:rPr lang="en-US" sz="2800" b="1">
                <a:latin typeface="Times New Roman"/>
                <a:ea typeface="標楷體"/>
                <a:cs typeface="Times New Roman"/>
              </a:rPr>
            </a:br>
            <a:r>
              <a:rPr lang="zh-TW" sz="2000" b="1">
                <a:latin typeface="Times New Roman"/>
                <a:ea typeface="標楷體"/>
                <a:cs typeface="Times New Roman"/>
              </a:rPr>
              <a:t>（以</a:t>
            </a:r>
            <a:r>
              <a:rPr lang="en-US" sz="2000" b="1">
                <a:latin typeface="Times New Roman"/>
                <a:ea typeface="標楷體"/>
                <a:cs typeface="Times New Roman"/>
              </a:rPr>
              <a:t>113</a:t>
            </a:r>
            <a:r>
              <a:rPr lang="zh-TW" sz="2000" b="1">
                <a:latin typeface="Times New Roman"/>
                <a:ea typeface="標楷體"/>
                <a:cs typeface="Times New Roman"/>
              </a:rPr>
              <a:t>年國中教育會考為例）</a:t>
            </a:r>
          </a:p>
        </p:txBody>
      </p:sp>
      <p:sp>
        <p:nvSpPr>
          <p:cNvPr id="4" name="橢圓 3">
            <a:extLst>
              <a:ext uri="{FF2B5EF4-FFF2-40B4-BE49-F238E27FC236}">
                <a16:creationId xmlns:a16="http://schemas.microsoft.com/office/drawing/2014/main" id="{3B993450-ADF6-4E1A-9052-5462B3639BF5}"/>
              </a:ext>
            </a:extLst>
          </p:cNvPr>
          <p:cNvSpPr/>
          <p:nvPr/>
        </p:nvSpPr>
        <p:spPr>
          <a:xfrm>
            <a:off x="6676564" y="4381082"/>
            <a:ext cx="792163" cy="215898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noFill/>
          <a:ln w="28575" cap="flat">
            <a:solidFill>
              <a:srgbClr val="0000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微軟正黑體" pitchFamily="34"/>
              <a:ea typeface="微軟正黑體" pitchFamily="34"/>
            </a:endParaRPr>
          </a:p>
        </p:txBody>
      </p:sp>
      <p:cxnSp>
        <p:nvCxnSpPr>
          <p:cNvPr id="5" name="直線單箭頭接點 4">
            <a:extLst>
              <a:ext uri="{FF2B5EF4-FFF2-40B4-BE49-F238E27FC236}">
                <a16:creationId xmlns:a16="http://schemas.microsoft.com/office/drawing/2014/main" id="{842112AE-022E-4118-A6CF-4562C6284762}"/>
              </a:ext>
            </a:extLst>
          </p:cNvPr>
          <p:cNvCxnSpPr/>
          <p:nvPr/>
        </p:nvCxnSpPr>
        <p:spPr>
          <a:xfrm flipH="1">
            <a:off x="7023113" y="1507424"/>
            <a:ext cx="19796" cy="2853770"/>
          </a:xfrm>
          <a:prstGeom prst="straightConnector1">
            <a:avLst/>
          </a:prstGeom>
          <a:noFill/>
          <a:ln w="38103" cap="flat">
            <a:solidFill>
              <a:srgbClr val="0000FF"/>
            </a:solidFill>
            <a:prstDash val="solid"/>
            <a:miter/>
            <a:tailEnd type="arrow"/>
          </a:ln>
        </p:spPr>
      </p:cxnSp>
      <p:cxnSp>
        <p:nvCxnSpPr>
          <p:cNvPr id="6" name="直線單箭頭接點 5">
            <a:extLst>
              <a:ext uri="{FF2B5EF4-FFF2-40B4-BE49-F238E27FC236}">
                <a16:creationId xmlns:a16="http://schemas.microsoft.com/office/drawing/2014/main" id="{5F4F5271-9BA5-49FB-9993-3059BC78CD3A}"/>
              </a:ext>
            </a:extLst>
          </p:cNvPr>
          <p:cNvCxnSpPr/>
          <p:nvPr/>
        </p:nvCxnSpPr>
        <p:spPr>
          <a:xfrm>
            <a:off x="2096664" y="4492584"/>
            <a:ext cx="4537884" cy="0"/>
          </a:xfrm>
          <a:prstGeom prst="straightConnector1">
            <a:avLst/>
          </a:prstGeom>
          <a:noFill/>
          <a:ln w="38103" cap="flat">
            <a:solidFill>
              <a:srgbClr val="0000FF"/>
            </a:solidFill>
            <a:prstDash val="solid"/>
            <a:miter/>
            <a:tailEnd type="arrow"/>
          </a:ln>
        </p:spPr>
      </p:cxnSp>
      <p:sp>
        <p:nvSpPr>
          <p:cNvPr id="7" name="文字方塊 8">
            <a:extLst>
              <a:ext uri="{FF2B5EF4-FFF2-40B4-BE49-F238E27FC236}">
                <a16:creationId xmlns:a16="http://schemas.microsoft.com/office/drawing/2014/main" id="{F5E05AEE-B8CD-4078-B574-5437E85A3F34}"/>
              </a:ext>
            </a:extLst>
          </p:cNvPr>
          <p:cNvSpPr txBox="1"/>
          <p:nvPr/>
        </p:nvSpPr>
        <p:spPr>
          <a:xfrm>
            <a:off x="8432871" y="4027365"/>
            <a:ext cx="3472872" cy="92333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1800" b="0" i="0" u="none" strike="noStrike" kern="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</a:rPr>
              <a:t>選擇題答對</a:t>
            </a:r>
            <a:r>
              <a:rPr lang="en-US" sz="1800" b="0" i="0" u="none" strike="noStrike" kern="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</a:rPr>
              <a:t> </a:t>
            </a: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</a:rPr>
              <a:t>15 </a:t>
            </a:r>
            <a:r>
              <a:rPr lang="zh-TW" sz="18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</a:rPr>
              <a:t>題，且</a:t>
            </a: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</a:rPr>
              <a:t> 2 </a:t>
            </a:r>
            <a:r>
              <a:rPr lang="zh-TW" sz="18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</a:rPr>
              <a:t>題非選擇題合計得</a:t>
            </a: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</a:rPr>
              <a:t> 5 </a:t>
            </a:r>
            <a:r>
              <a:rPr lang="zh-TW" sz="18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</a:rPr>
              <a:t>級分者，其數學科表現屬於基礎等級並標示為</a:t>
            </a: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</a:rPr>
              <a:t>B+</a:t>
            </a:r>
            <a:r>
              <a:rPr lang="zh-TW" sz="18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</a:rPr>
              <a:t>。</a:t>
            </a: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標楷體" pitchFamily="65"/>
            </a:endParaRPr>
          </a:p>
        </p:txBody>
      </p:sp>
      <p:sp>
        <p:nvSpPr>
          <p:cNvPr id="8" name="投影片編號版面配置區 1">
            <a:extLst>
              <a:ext uri="{FF2B5EF4-FFF2-40B4-BE49-F238E27FC236}">
                <a16:creationId xmlns:a16="http://schemas.microsoft.com/office/drawing/2014/main" id="{92E0D970-8A99-4F43-9EBB-F31E4FE645C9}"/>
              </a:ext>
            </a:extLst>
          </p:cNvPr>
          <p:cNvSpPr txBox="1"/>
          <p:nvPr/>
        </p:nvSpPr>
        <p:spPr>
          <a:xfrm>
            <a:off x="11728121" y="6383783"/>
            <a:ext cx="525523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7419291-24C1-477F-87CF-7210E4D55069}" type="slidenum">
              <a:t>13</a:t>
            </a:fld>
            <a:endParaRPr lang="en-US" sz="16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標楷體" pitchFamily="65"/>
              <a:cs typeface="Arial" pitchFamily="34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一張含有 文字, 螢幕擷取畫面, 字型, 數字 的圖片&#10;&#10;自動產生的描述">
            <a:extLst>
              <a:ext uri="{FF2B5EF4-FFF2-40B4-BE49-F238E27FC236}">
                <a16:creationId xmlns:a16="http://schemas.microsoft.com/office/drawing/2014/main" id="{C18CA4F3-47C7-4E8D-9551-E06FEC9251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0981" y="-3959"/>
            <a:ext cx="4815486" cy="686591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標題 1">
            <a:extLst>
              <a:ext uri="{FF2B5EF4-FFF2-40B4-BE49-F238E27FC236}">
                <a16:creationId xmlns:a16="http://schemas.microsoft.com/office/drawing/2014/main" id="{E9B41DCD-A770-4879-B1AC-B4C74A55CF5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90613" y="552453"/>
            <a:ext cx="1108079" cy="6024560"/>
          </a:xfrm>
        </p:spPr>
        <p:txBody>
          <a:bodyPr vert="eaVert">
            <a:noAutofit/>
          </a:bodyPr>
          <a:lstStyle/>
          <a:p>
            <a:pPr lvl="0"/>
            <a:r>
              <a:rPr lang="zh-TW" sz="4800" b="1">
                <a:latin typeface="標楷體" pitchFamily="65"/>
                <a:ea typeface="標楷體" pitchFamily="65"/>
              </a:rPr>
              <a:t>國中教育會考 成績單</a:t>
            </a:r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6E93538B-1D57-4962-83F0-CC60C0E653F3}"/>
              </a:ext>
            </a:extLst>
          </p:cNvPr>
          <p:cNvSpPr txBox="1"/>
          <p:nvPr/>
        </p:nvSpPr>
        <p:spPr>
          <a:xfrm>
            <a:off x="9056080" y="152768"/>
            <a:ext cx="1611922" cy="62611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6858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600" b="0" i="0" u="none" strike="noStrike" kern="1200" cap="none" spc="0" baseline="0">
                <a:solidFill>
                  <a:srgbClr val="333F50"/>
                </a:solidFill>
                <a:uFillTx/>
                <a:latin typeface="標楷體" pitchFamily="65"/>
                <a:ea typeface="標楷體" pitchFamily="65"/>
              </a:rPr>
              <a:t>(</a:t>
            </a:r>
            <a:r>
              <a:rPr lang="zh-TW" sz="3600" b="0" i="0" u="none" strike="noStrike" kern="1200" cap="none" spc="0" baseline="0">
                <a:solidFill>
                  <a:srgbClr val="333F50"/>
                </a:solidFill>
                <a:uFillTx/>
                <a:latin typeface="標楷體" pitchFamily="65"/>
                <a:ea typeface="標楷體" pitchFamily="65"/>
              </a:rPr>
              <a:t>正面</a:t>
            </a:r>
            <a:r>
              <a:rPr lang="en-US" sz="3600" b="0" i="0" u="none" strike="noStrike" kern="1200" cap="none" spc="0" baseline="0">
                <a:solidFill>
                  <a:srgbClr val="333F50"/>
                </a:solidFill>
                <a:uFillTx/>
                <a:latin typeface="標楷體" pitchFamily="65"/>
                <a:ea typeface="標楷體" pitchFamily="65"/>
              </a:rPr>
              <a:t>)</a:t>
            </a:r>
          </a:p>
        </p:txBody>
      </p:sp>
      <p:sp>
        <p:nvSpPr>
          <p:cNvPr id="5" name="圓角矩形 6">
            <a:extLst>
              <a:ext uri="{FF2B5EF4-FFF2-40B4-BE49-F238E27FC236}">
                <a16:creationId xmlns:a16="http://schemas.microsoft.com/office/drawing/2014/main" id="{C96C9F6F-C542-4EA1-B920-4709B487BA61}"/>
              </a:ext>
            </a:extLst>
          </p:cNvPr>
          <p:cNvSpPr/>
          <p:nvPr/>
        </p:nvSpPr>
        <p:spPr>
          <a:xfrm>
            <a:off x="8417070" y="4260454"/>
            <a:ext cx="2320756" cy="86036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203864">
              <a:alpha val="70000"/>
            </a:srgbClr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marL="0" marR="0" lvl="0" indent="0" algn="l" defTabSz="6858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2200" b="1" i="0" u="none" strike="noStrike" kern="0" cap="none" spc="0" baseline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微軟正黑體" pitchFamily="34"/>
                <a:ea typeface="微軟正黑體" pitchFamily="34"/>
                <a:cs typeface="Times New Roman" pitchFamily="18"/>
              </a:rPr>
              <a:t>描述該等級考生</a:t>
            </a:r>
            <a:endParaRPr lang="en-US" sz="2200" b="1" i="0" u="none" strike="noStrike" kern="0" cap="none" spc="0" baseline="0">
              <a:solidFill>
                <a:srgbClr val="FFFFFF"/>
              </a:solidFill>
              <a:effectLst>
                <a:outerShdw dist="38096" dir="2700000">
                  <a:srgbClr val="000000"/>
                </a:outerShdw>
              </a:effectLst>
              <a:uFillTx/>
              <a:latin typeface="微軟正黑體" pitchFamily="34"/>
              <a:ea typeface="微軟正黑體" pitchFamily="34"/>
              <a:cs typeface="Times New Roman" pitchFamily="18"/>
            </a:endParaRPr>
          </a:p>
          <a:p>
            <a:pPr marL="0" marR="0" lvl="0" indent="0" algn="l" defTabSz="6858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2200" b="1" i="0" u="none" strike="noStrike" kern="0" cap="none" spc="0" baseline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微軟正黑體" pitchFamily="34"/>
                <a:ea typeface="微軟正黑體" pitchFamily="34"/>
                <a:cs typeface="Times New Roman" pitchFamily="18"/>
              </a:rPr>
              <a:t>具備何種表現</a:t>
            </a:r>
          </a:p>
        </p:txBody>
      </p:sp>
      <p:pic>
        <p:nvPicPr>
          <p:cNvPr id="6" name="圖片 8">
            <a:extLst>
              <a:ext uri="{FF2B5EF4-FFF2-40B4-BE49-F238E27FC236}">
                <a16:creationId xmlns:a16="http://schemas.microsoft.com/office/drawing/2014/main" id="{6E4830E4-6913-4148-BD15-B2ED98E6BF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4">
            <a:off x="8105123" y="3664357"/>
            <a:ext cx="635005" cy="43597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圖片 8">
            <a:extLst>
              <a:ext uri="{FF2B5EF4-FFF2-40B4-BE49-F238E27FC236}">
                <a16:creationId xmlns:a16="http://schemas.microsoft.com/office/drawing/2014/main" id="{C6AE4DD8-94DB-44C4-AE2F-49016D5FBE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682996">
            <a:off x="4041343" y="2341955"/>
            <a:ext cx="845499" cy="58049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8" name="圓角矩形 6">
            <a:extLst>
              <a:ext uri="{FF2B5EF4-FFF2-40B4-BE49-F238E27FC236}">
                <a16:creationId xmlns:a16="http://schemas.microsoft.com/office/drawing/2014/main" id="{A800BE50-0F63-46E4-805D-69EDD7BD6CA3}"/>
              </a:ext>
            </a:extLst>
          </p:cNvPr>
          <p:cNvSpPr/>
          <p:nvPr/>
        </p:nvSpPr>
        <p:spPr>
          <a:xfrm>
            <a:off x="2121298" y="1141098"/>
            <a:ext cx="2565614" cy="1276109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203864">
              <a:alpha val="70000"/>
            </a:srgbClr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marL="0" marR="0" lvl="0" indent="0" algn="l" defTabSz="6858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2200" b="1" i="0" u="none" strike="noStrike" kern="0" cap="none" spc="0" baseline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微軟正黑體" pitchFamily="34"/>
                <a:ea typeface="微軟正黑體" pitchFamily="34"/>
                <a:cs typeface="Times New Roman" pitchFamily="18"/>
              </a:rPr>
              <a:t>呈現考生各科獲</a:t>
            </a:r>
            <a:endParaRPr lang="en-US" sz="2200" b="1" i="0" u="none" strike="noStrike" kern="0" cap="none" spc="0" baseline="0">
              <a:solidFill>
                <a:srgbClr val="FFFFFF"/>
              </a:solidFill>
              <a:effectLst>
                <a:outerShdw dist="38096" dir="2700000">
                  <a:srgbClr val="000000"/>
                </a:outerShdw>
              </a:effectLst>
              <a:uFillTx/>
              <a:latin typeface="微軟正黑體" pitchFamily="34"/>
              <a:ea typeface="微軟正黑體" pitchFamily="34"/>
              <a:cs typeface="Times New Roman" pitchFamily="18"/>
            </a:endParaRPr>
          </a:p>
          <a:p>
            <a:pPr marL="0" marR="0" lvl="0" indent="0" algn="l" defTabSz="6858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2200" b="1" i="0" u="none" strike="noStrike" kern="0" cap="none" spc="0" baseline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微軟正黑體" pitchFamily="34"/>
                <a:ea typeface="微軟正黑體" pitchFamily="34"/>
                <a:cs typeface="Times New Roman" pitchFamily="18"/>
              </a:rPr>
              <a:t>得何種等級</a:t>
            </a:r>
            <a:r>
              <a:rPr lang="en-US" sz="2200" b="1" i="0" u="none" strike="noStrike" kern="0" cap="none" spc="0" baseline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微軟正黑體" pitchFamily="34"/>
                <a:ea typeface="微軟正黑體" pitchFamily="34"/>
                <a:cs typeface="Times New Roman" pitchFamily="18"/>
              </a:rPr>
              <a:t>(</a:t>
            </a:r>
            <a:r>
              <a:rPr lang="zh-TW" sz="2200" b="1" i="0" u="none" strike="noStrike" kern="0" cap="none" spc="0" baseline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微軟正黑體" pitchFamily="34"/>
                <a:ea typeface="微軟正黑體" pitchFamily="34"/>
                <a:cs typeface="Times New Roman" pitchFamily="18"/>
              </a:rPr>
              <a:t>標示</a:t>
            </a:r>
            <a:r>
              <a:rPr lang="en-US" sz="2200" b="1" i="0" u="none" strike="noStrike" kern="0" cap="none" spc="0" baseline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微軟正黑體" pitchFamily="34"/>
                <a:ea typeface="微軟正黑體" pitchFamily="34"/>
                <a:cs typeface="Times New Roman" pitchFamily="18"/>
              </a:rPr>
              <a:t>)</a:t>
            </a:r>
          </a:p>
          <a:p>
            <a:pPr marL="0" marR="0" lvl="0" indent="0" algn="l" defTabSz="6858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2200" b="1" i="0" u="none" strike="noStrike" kern="0" cap="none" spc="0" baseline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微軟正黑體" pitchFamily="34"/>
                <a:ea typeface="微軟正黑體" pitchFamily="34"/>
                <a:cs typeface="Times New Roman" pitchFamily="18"/>
              </a:rPr>
              <a:t>與寫作級分</a:t>
            </a:r>
          </a:p>
        </p:txBody>
      </p:sp>
      <p:sp>
        <p:nvSpPr>
          <p:cNvPr id="9" name="投影片編號版面配置區 1">
            <a:extLst>
              <a:ext uri="{FF2B5EF4-FFF2-40B4-BE49-F238E27FC236}">
                <a16:creationId xmlns:a16="http://schemas.microsoft.com/office/drawing/2014/main" id="{B025085E-6E02-4C3B-AD40-4B6A55BE2663}"/>
              </a:ext>
            </a:extLst>
          </p:cNvPr>
          <p:cNvSpPr txBox="1"/>
          <p:nvPr/>
        </p:nvSpPr>
        <p:spPr>
          <a:xfrm>
            <a:off x="11728121" y="6383783"/>
            <a:ext cx="525523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5D194CA-33D7-4ED1-941C-58B6FEB9C1E5}" type="slidenum">
              <a:t>14</a:t>
            </a:fld>
            <a:endParaRPr lang="en-US" sz="16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標楷體" pitchFamily="65"/>
              <a:cs typeface="Arial" pitchFamily="34"/>
            </a:endParaRPr>
          </a:p>
        </p:txBody>
      </p:sp>
      <p:sp>
        <p:nvSpPr>
          <p:cNvPr id="10" name="文字方塊 3">
            <a:extLst>
              <a:ext uri="{FF2B5EF4-FFF2-40B4-BE49-F238E27FC236}">
                <a16:creationId xmlns:a16="http://schemas.microsoft.com/office/drawing/2014/main" id="{BBA54878-3B79-4D1A-A38A-914C56D637B4}"/>
              </a:ext>
            </a:extLst>
          </p:cNvPr>
          <p:cNvSpPr txBox="1"/>
          <p:nvPr/>
        </p:nvSpPr>
        <p:spPr>
          <a:xfrm>
            <a:off x="5472546" y="1217221"/>
            <a:ext cx="2088078" cy="120033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7200" b="0" i="0" u="none" strike="noStrike" kern="1200" cap="none" spc="0" baseline="0">
                <a:solidFill>
                  <a:srgbClr val="FF0000"/>
                </a:solidFill>
                <a:uFillTx/>
                <a:latin typeface="Microsoft JhengHei"/>
                <a:ea typeface="Microsoft JhengHei"/>
                <a:cs typeface="Calibri"/>
              </a:rPr>
              <a:t>樣張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一張含有 文字, 螢幕擷取畫面, 字型, 數字 的圖片&#10;&#10;自動產生的描述">
            <a:extLst>
              <a:ext uri="{FF2B5EF4-FFF2-40B4-BE49-F238E27FC236}">
                <a16:creationId xmlns:a16="http://schemas.microsoft.com/office/drawing/2014/main" id="{4E9AD4C8-FABC-46DB-A782-C2EA27893E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8903" y="-3959"/>
            <a:ext cx="4785795" cy="686591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標題 1">
            <a:extLst>
              <a:ext uri="{FF2B5EF4-FFF2-40B4-BE49-F238E27FC236}">
                <a16:creationId xmlns:a16="http://schemas.microsoft.com/office/drawing/2014/main" id="{86CE0A59-CF64-48C1-9484-6980CA236C8B}"/>
              </a:ext>
            </a:extLst>
          </p:cNvPr>
          <p:cNvSpPr txBox="1"/>
          <p:nvPr/>
        </p:nvSpPr>
        <p:spPr>
          <a:xfrm>
            <a:off x="9160404" y="170023"/>
            <a:ext cx="1611922" cy="62611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6858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600" b="0" i="0" u="none" strike="noStrike" kern="1200" cap="none" spc="0" baseline="0">
                <a:solidFill>
                  <a:srgbClr val="333F50"/>
                </a:solidFill>
                <a:uFillTx/>
                <a:latin typeface="標楷體" pitchFamily="65"/>
                <a:ea typeface="標楷體" pitchFamily="65"/>
              </a:rPr>
              <a:t>(</a:t>
            </a:r>
            <a:r>
              <a:rPr lang="zh-TW" sz="3600" b="0" i="0" u="none" strike="noStrike" kern="1200" cap="none" spc="0" baseline="0">
                <a:solidFill>
                  <a:srgbClr val="333F50"/>
                </a:solidFill>
                <a:uFillTx/>
                <a:latin typeface="標楷體" pitchFamily="65"/>
                <a:ea typeface="標楷體" pitchFamily="65"/>
              </a:rPr>
              <a:t>背面</a:t>
            </a:r>
            <a:r>
              <a:rPr lang="en-US" sz="3600" b="0" i="0" u="none" strike="noStrike" kern="1200" cap="none" spc="0" baseline="0">
                <a:solidFill>
                  <a:srgbClr val="333F50"/>
                </a:solidFill>
                <a:uFillTx/>
                <a:latin typeface="標楷體" pitchFamily="65"/>
                <a:ea typeface="標楷體" pitchFamily="65"/>
              </a:rPr>
              <a:t>)</a:t>
            </a:r>
          </a:p>
        </p:txBody>
      </p:sp>
      <p:pic>
        <p:nvPicPr>
          <p:cNvPr id="4" name="圖片 8">
            <a:extLst>
              <a:ext uri="{FF2B5EF4-FFF2-40B4-BE49-F238E27FC236}">
                <a16:creationId xmlns:a16="http://schemas.microsoft.com/office/drawing/2014/main" id="{89ECAB1E-599E-47B3-BB95-F34B40A698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465732">
            <a:off x="4772822" y="3970890"/>
            <a:ext cx="635005" cy="43597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圓角矩形 6">
            <a:extLst>
              <a:ext uri="{FF2B5EF4-FFF2-40B4-BE49-F238E27FC236}">
                <a16:creationId xmlns:a16="http://schemas.microsoft.com/office/drawing/2014/main" id="{9DD95EEF-3CAD-4221-8090-98BB2826D9E9}"/>
              </a:ext>
            </a:extLst>
          </p:cNvPr>
          <p:cNvSpPr/>
          <p:nvPr/>
        </p:nvSpPr>
        <p:spPr>
          <a:xfrm>
            <a:off x="2927954" y="4093832"/>
            <a:ext cx="1884523" cy="118558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203864">
              <a:alpha val="70000"/>
            </a:srgbClr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marL="0" marR="0" lvl="0" indent="0" algn="l" defTabSz="6858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200" b="1" i="0" u="none" strike="noStrike" kern="0" cap="none" spc="0" baseline="0">
              <a:solidFill>
                <a:srgbClr val="FFFFFF"/>
              </a:solidFill>
              <a:effectLst>
                <a:outerShdw dist="38096" dir="2700000">
                  <a:srgbClr val="000000"/>
                </a:outerShdw>
              </a:effectLst>
              <a:uFillTx/>
              <a:latin typeface="微軟正黑體" pitchFamily="34"/>
              <a:ea typeface="微軟正黑體" pitchFamily="34"/>
              <a:cs typeface="Times New Roman" pitchFamily="18"/>
            </a:endParaRPr>
          </a:p>
          <a:p>
            <a:pPr marL="0" marR="0" lvl="0" indent="0" algn="l" defTabSz="685800" rtl="0" fontAlgn="auto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2200" b="1" i="0" u="none" strike="noStrike" kern="0" cap="none" spc="0" baseline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微軟正黑體" pitchFamily="34"/>
                <a:ea typeface="微軟正黑體" pitchFamily="34"/>
                <a:cs typeface="Times New Roman" pitchFamily="18"/>
              </a:rPr>
              <a:t>第</a:t>
            </a:r>
            <a:r>
              <a:rPr lang="en-US" sz="2200" b="1" i="0" u="none" strike="noStrike" kern="0" cap="none" spc="0" baseline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微軟正黑體" pitchFamily="34"/>
                <a:ea typeface="微軟正黑體" pitchFamily="34"/>
                <a:cs typeface="Times New Roman" pitchFamily="18"/>
              </a:rPr>
              <a:t>1</a:t>
            </a:r>
            <a:r>
              <a:rPr lang="zh-TW" sz="2200" b="1" i="0" u="none" strike="noStrike" kern="0" cap="none" spc="0" baseline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微軟正黑體" pitchFamily="34"/>
                <a:ea typeface="微軟正黑體" pitchFamily="34"/>
                <a:cs typeface="Times New Roman" pitchFamily="18"/>
              </a:rPr>
              <a:t>題為</a:t>
            </a:r>
            <a:r>
              <a:rPr lang="en-US" sz="2200" b="1" i="0" u="none" strike="noStrike" kern="0" cap="none" spc="0" baseline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微軟正黑體" pitchFamily="34"/>
                <a:ea typeface="微軟正黑體" pitchFamily="34"/>
                <a:cs typeface="Times New Roman" pitchFamily="18"/>
              </a:rPr>
              <a:t>1</a:t>
            </a:r>
            <a:r>
              <a:rPr lang="zh-TW" sz="2200" b="1" i="0" u="none" strike="noStrike" kern="0" cap="none" spc="0" baseline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微軟正黑體" pitchFamily="34"/>
                <a:ea typeface="微軟正黑體" pitchFamily="34"/>
                <a:cs typeface="Times New Roman" pitchFamily="18"/>
              </a:rPr>
              <a:t>分</a:t>
            </a:r>
          </a:p>
          <a:p>
            <a:pPr marL="0" marR="0" lvl="0" indent="0" algn="l" defTabSz="6858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2200" b="1" i="0" u="none" strike="noStrike" kern="0" cap="none" spc="0" baseline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微軟正黑體" pitchFamily="34"/>
                <a:ea typeface="微軟正黑體" pitchFamily="34"/>
                <a:cs typeface="Times New Roman" pitchFamily="18"/>
              </a:rPr>
              <a:t>第</a:t>
            </a:r>
            <a:r>
              <a:rPr lang="en-US" sz="2200" b="1" i="0" u="none" strike="noStrike" kern="0" cap="none" spc="0" baseline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微軟正黑體" pitchFamily="34"/>
                <a:ea typeface="微軟正黑體" pitchFamily="34"/>
                <a:cs typeface="Times New Roman" pitchFamily="18"/>
              </a:rPr>
              <a:t>2</a:t>
            </a:r>
            <a:r>
              <a:rPr lang="zh-TW" sz="2200" b="1" i="0" u="none" strike="noStrike" kern="0" cap="none" spc="0" baseline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微軟正黑體" pitchFamily="34"/>
                <a:ea typeface="微軟正黑體" pitchFamily="34"/>
                <a:cs typeface="Times New Roman" pitchFamily="18"/>
              </a:rPr>
              <a:t>題為</a:t>
            </a:r>
            <a:r>
              <a:rPr lang="en-US" sz="2200" b="1" i="0" u="none" strike="noStrike" kern="0" cap="none" spc="0" baseline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微軟正黑體" pitchFamily="34"/>
                <a:ea typeface="微軟正黑體" pitchFamily="34"/>
                <a:cs typeface="Times New Roman" pitchFamily="18"/>
              </a:rPr>
              <a:t>3</a:t>
            </a:r>
            <a:r>
              <a:rPr lang="zh-TW" sz="2200" b="1" i="0" u="none" strike="noStrike" kern="0" cap="none" spc="0" baseline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微軟正黑體" pitchFamily="34"/>
                <a:ea typeface="微軟正黑體" pitchFamily="34"/>
                <a:cs typeface="Times New Roman" pitchFamily="18"/>
              </a:rPr>
              <a:t>分</a:t>
            </a:r>
          </a:p>
        </p:txBody>
      </p:sp>
      <p:pic>
        <p:nvPicPr>
          <p:cNvPr id="6" name="圖片 8">
            <a:extLst>
              <a:ext uri="{FF2B5EF4-FFF2-40B4-BE49-F238E27FC236}">
                <a16:creationId xmlns:a16="http://schemas.microsoft.com/office/drawing/2014/main" id="{2B4C12CF-4A77-40A1-8E8F-24A289D7C4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755601">
            <a:off x="4710122" y="2465426"/>
            <a:ext cx="635005" cy="43597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圓角矩形 6">
            <a:extLst>
              <a:ext uri="{FF2B5EF4-FFF2-40B4-BE49-F238E27FC236}">
                <a16:creationId xmlns:a16="http://schemas.microsoft.com/office/drawing/2014/main" id="{D1A58DEB-2B10-4AE7-A30B-F8AE6505CA60}"/>
              </a:ext>
            </a:extLst>
          </p:cNvPr>
          <p:cNvSpPr/>
          <p:nvPr/>
        </p:nvSpPr>
        <p:spPr>
          <a:xfrm>
            <a:off x="2681615" y="989902"/>
            <a:ext cx="2181209" cy="151452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203864">
              <a:alpha val="70000"/>
            </a:srgbClr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marL="0" marR="0" lvl="0" indent="0" algn="l" defTabSz="6858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2200" b="1" i="0" u="none" strike="noStrike" kern="0" cap="none" spc="0" baseline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微軟正黑體" pitchFamily="34"/>
                <a:ea typeface="微軟正黑體" pitchFamily="34"/>
                <a:cs typeface="Times New Roman" pitchFamily="18"/>
              </a:rPr>
              <a:t>僅呈現答錯</a:t>
            </a:r>
            <a:endParaRPr lang="en-US" sz="2200" b="1" i="0" u="none" strike="noStrike" kern="0" cap="none" spc="0" baseline="0">
              <a:solidFill>
                <a:srgbClr val="FFFFFF"/>
              </a:solidFill>
              <a:effectLst>
                <a:outerShdw dist="38096" dir="2700000">
                  <a:srgbClr val="000000"/>
                </a:outerShdw>
              </a:effectLst>
              <a:uFillTx/>
              <a:latin typeface="微軟正黑體" pitchFamily="34"/>
              <a:ea typeface="微軟正黑體" pitchFamily="34"/>
              <a:cs typeface="Times New Roman" pitchFamily="18"/>
            </a:endParaRPr>
          </a:p>
          <a:p>
            <a:pPr marL="0" marR="0" lvl="0" indent="0" algn="l" defTabSz="6858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2200" b="1" i="0" u="none" strike="noStrike" kern="0" cap="none" spc="0" baseline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微軟正黑體" pitchFamily="34"/>
                <a:ea typeface="微軟正黑體" pitchFamily="34"/>
                <a:cs typeface="Times New Roman" pitchFamily="18"/>
              </a:rPr>
              <a:t>題目的資訊：</a:t>
            </a:r>
          </a:p>
          <a:p>
            <a:pPr marL="0" marR="0" lvl="0" indent="0" algn="l" defTabSz="6858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2200" b="1" i="0" u="none" strike="noStrike" kern="0" cap="none" spc="0" baseline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微軟正黑體" pitchFamily="34"/>
                <a:ea typeface="微軟正黑體" pitchFamily="34"/>
                <a:cs typeface="Times New Roman" pitchFamily="18"/>
              </a:rPr>
              <a:t>上</a:t>
            </a:r>
            <a:r>
              <a:rPr lang="en-US" sz="2200" b="1" i="0" u="none" strike="noStrike" kern="0" cap="none" spc="0" baseline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微軟正黑體" pitchFamily="34"/>
                <a:ea typeface="微軟正黑體" pitchFamily="34"/>
                <a:cs typeface="Times New Roman" pitchFamily="18"/>
              </a:rPr>
              <a:t> – </a:t>
            </a:r>
            <a:r>
              <a:rPr lang="zh-TW" sz="2200" b="1" i="0" u="none" strike="noStrike" kern="0" cap="none" spc="0" baseline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微軟正黑體" pitchFamily="34"/>
                <a:ea typeface="微軟正黑體" pitchFamily="34"/>
                <a:cs typeface="Times New Roman" pitchFamily="18"/>
              </a:rPr>
              <a:t>標準答案，</a:t>
            </a:r>
          </a:p>
          <a:p>
            <a:pPr marL="0" marR="0" lvl="0" indent="0" algn="l" defTabSz="6858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2200" b="1" i="0" u="none" strike="noStrike" kern="0" cap="none" spc="0" baseline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微軟正黑體" pitchFamily="34"/>
                <a:ea typeface="微軟正黑體" pitchFamily="34"/>
                <a:cs typeface="Times New Roman" pitchFamily="18"/>
              </a:rPr>
              <a:t>下</a:t>
            </a:r>
            <a:r>
              <a:rPr lang="en-US" sz="2200" b="1" i="0" u="none" strike="noStrike" kern="0" cap="none" spc="0" baseline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微軟正黑體" pitchFamily="34"/>
                <a:ea typeface="微軟正黑體" pitchFamily="34"/>
                <a:cs typeface="Times New Roman" pitchFamily="18"/>
              </a:rPr>
              <a:t> – </a:t>
            </a:r>
            <a:r>
              <a:rPr lang="zh-TW" sz="2200" b="1" i="0" u="none" strike="noStrike" kern="0" cap="none" spc="0" baseline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微軟正黑體" pitchFamily="34"/>
                <a:ea typeface="微軟正黑體" pitchFamily="34"/>
                <a:cs typeface="Times New Roman" pitchFamily="18"/>
              </a:rPr>
              <a:t>考生答案。</a:t>
            </a:r>
          </a:p>
        </p:txBody>
      </p:sp>
      <p:pic>
        <p:nvPicPr>
          <p:cNvPr id="8" name="圖片 9">
            <a:extLst>
              <a:ext uri="{FF2B5EF4-FFF2-40B4-BE49-F238E27FC236}">
                <a16:creationId xmlns:a16="http://schemas.microsoft.com/office/drawing/2014/main" id="{9BEA0C5A-0806-4586-9BB7-0DEE897E35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799991">
            <a:off x="5090282" y="3611322"/>
            <a:ext cx="423321" cy="28410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圖片 9">
            <a:extLst>
              <a:ext uri="{FF2B5EF4-FFF2-40B4-BE49-F238E27FC236}">
                <a16:creationId xmlns:a16="http://schemas.microsoft.com/office/drawing/2014/main" id="{874D9284-7D09-4935-87D8-64893576C3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799991">
            <a:off x="5367281" y="2724674"/>
            <a:ext cx="423321" cy="28410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0" name="標題 1">
            <a:extLst>
              <a:ext uri="{FF2B5EF4-FFF2-40B4-BE49-F238E27FC236}">
                <a16:creationId xmlns:a16="http://schemas.microsoft.com/office/drawing/2014/main" id="{639586B7-AEB9-428B-8C65-3B8E24DDAB98}"/>
              </a:ext>
            </a:extLst>
          </p:cNvPr>
          <p:cNvSpPr txBox="1"/>
          <p:nvPr/>
        </p:nvSpPr>
        <p:spPr>
          <a:xfrm>
            <a:off x="390613" y="552453"/>
            <a:ext cx="1108079" cy="6024560"/>
          </a:xfrm>
          <a:prstGeom prst="rect">
            <a:avLst/>
          </a:prstGeom>
          <a:noFill/>
          <a:ln cap="flat">
            <a:noFill/>
          </a:ln>
        </p:spPr>
        <p:txBody>
          <a:bodyPr vert="eaVert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4800" b="1" i="0" u="none" strike="noStrike" kern="1200" cap="none" spc="0" baseline="0">
                <a:solidFill>
                  <a:srgbClr val="000000"/>
                </a:solidFill>
                <a:uFillTx/>
                <a:latin typeface="標楷體" pitchFamily="65"/>
                <a:ea typeface="標楷體" pitchFamily="65"/>
              </a:rPr>
              <a:t>國中教育會考 成績單</a:t>
            </a:r>
          </a:p>
        </p:txBody>
      </p:sp>
      <p:sp>
        <p:nvSpPr>
          <p:cNvPr id="11" name="投影片編號版面配置區 1">
            <a:extLst>
              <a:ext uri="{FF2B5EF4-FFF2-40B4-BE49-F238E27FC236}">
                <a16:creationId xmlns:a16="http://schemas.microsoft.com/office/drawing/2014/main" id="{17F0A986-974D-45A4-8424-A1B97C753694}"/>
              </a:ext>
            </a:extLst>
          </p:cNvPr>
          <p:cNvSpPr txBox="1"/>
          <p:nvPr/>
        </p:nvSpPr>
        <p:spPr>
          <a:xfrm>
            <a:off x="11728121" y="6383783"/>
            <a:ext cx="525523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41D1263-430C-4D85-8EF4-1A0C431E1789}" type="slidenum">
              <a:t>15</a:t>
            </a:fld>
            <a:endParaRPr lang="en-US" sz="16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標楷體" pitchFamily="65"/>
              <a:cs typeface="Arial" pitchFamily="34"/>
            </a:endParaRPr>
          </a:p>
        </p:txBody>
      </p:sp>
      <p:sp>
        <p:nvSpPr>
          <p:cNvPr id="12" name="文字方塊 4">
            <a:extLst>
              <a:ext uri="{FF2B5EF4-FFF2-40B4-BE49-F238E27FC236}">
                <a16:creationId xmlns:a16="http://schemas.microsoft.com/office/drawing/2014/main" id="{C6C11CAC-8B53-49EE-B7DA-16FBA9FA6EB6}"/>
              </a:ext>
            </a:extLst>
          </p:cNvPr>
          <p:cNvSpPr txBox="1"/>
          <p:nvPr/>
        </p:nvSpPr>
        <p:spPr>
          <a:xfrm>
            <a:off x="5472546" y="1217221"/>
            <a:ext cx="2088078" cy="120033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7200" b="0" i="0" u="none" strike="noStrike" kern="1200" cap="none" spc="0" baseline="0">
                <a:solidFill>
                  <a:srgbClr val="FF0000"/>
                </a:solidFill>
                <a:uFillTx/>
                <a:latin typeface="Microsoft JhengHei"/>
                <a:ea typeface="Microsoft JhengHei"/>
                <a:cs typeface="Calibri"/>
              </a:rPr>
              <a:t>樣張</a:t>
            </a:r>
          </a:p>
        </p:txBody>
      </p:sp>
      <p:sp>
        <p:nvSpPr>
          <p:cNvPr id="13" name="文字方塊 14">
            <a:extLst>
              <a:ext uri="{FF2B5EF4-FFF2-40B4-BE49-F238E27FC236}">
                <a16:creationId xmlns:a16="http://schemas.microsoft.com/office/drawing/2014/main" id="{8CB093C1-A7E9-4F17-ACD4-1E592CB0130F}"/>
              </a:ext>
            </a:extLst>
          </p:cNvPr>
          <p:cNvSpPr txBox="1"/>
          <p:nvPr/>
        </p:nvSpPr>
        <p:spPr>
          <a:xfrm>
            <a:off x="3239600" y="4180115"/>
            <a:ext cx="567284" cy="369335"/>
          </a:xfrm>
          <a:prstGeom prst="rect">
            <a:avLst/>
          </a:prstGeom>
          <a:solidFill>
            <a:srgbClr val="FFFFFF"/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Tahoma" pitchFamily="34"/>
                <a:ea typeface="Tahoma" pitchFamily="34"/>
                <a:cs typeface="Tahoma" pitchFamily="34"/>
              </a:rPr>
              <a:t>1</a:t>
            </a: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Tahoma" pitchFamily="34"/>
                <a:ea typeface="新細明體" pitchFamily="18"/>
                <a:cs typeface="Tahoma" pitchFamily="34"/>
              </a:rPr>
              <a:t> </a:t>
            </a: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Tahoma" pitchFamily="34"/>
                <a:ea typeface="Tahoma" pitchFamily="34"/>
                <a:cs typeface="Tahoma" pitchFamily="34"/>
              </a:rPr>
              <a:t>3</a:t>
            </a: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Tahoma" pitchFamily="34"/>
              <a:ea typeface="新細明體" pitchFamily="18"/>
              <a:cs typeface="Tahoma" pitchFamily="34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3">
            <a:extLst>
              <a:ext uri="{FF2B5EF4-FFF2-40B4-BE49-F238E27FC236}">
                <a16:creationId xmlns:a16="http://schemas.microsoft.com/office/drawing/2014/main" id="{BBD0E170-01E3-40FA-930B-8D384AAB7B7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14034" y="2294156"/>
            <a:ext cx="6736832" cy="1470026"/>
          </a:xfrm>
        </p:spPr>
        <p:txBody>
          <a:bodyPr/>
          <a:lstStyle/>
          <a:p>
            <a:endParaRPr lang="zh-TW" altLang="en-US"/>
          </a:p>
        </p:txBody>
      </p:sp>
      <p:pic>
        <p:nvPicPr>
          <p:cNvPr id="3" name="圖片 5">
            <a:extLst>
              <a:ext uri="{FF2B5EF4-FFF2-40B4-BE49-F238E27FC236}">
                <a16:creationId xmlns:a16="http://schemas.microsoft.com/office/drawing/2014/main" id="{096DF645-3DE0-4CE2-AE21-51E0C4C071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68"/>
            <a:ext cx="12191996" cy="6846862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64DA201-78C7-4472-A309-3584A66003B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13441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rmAutofit/>
          </a:bodyPr>
          <a:lstStyle/>
          <a:p>
            <a:pPr lvl="0" algn="ctr"/>
            <a:r>
              <a:rPr lang="zh-TW" sz="4800" b="1">
                <a:latin typeface="標楷體" pitchFamily="65"/>
                <a:ea typeface="標楷體" pitchFamily="65"/>
                <a:cs typeface="Times New Roman" pitchFamily="18"/>
              </a:rPr>
              <a:t>數學非選擇題評量的能力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24E94C4-4BAC-424F-B31C-9B52A045480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21435" y="1554159"/>
            <a:ext cx="10964863" cy="4932365"/>
          </a:xfrm>
        </p:spPr>
        <p:txBody>
          <a:bodyPr/>
          <a:lstStyle/>
          <a:p>
            <a:pPr marL="628650" lvl="0" indent="-628650" algn="just">
              <a:buSzPts val="3199"/>
              <a:buBlip>
                <a:blip r:embed="rId2"/>
              </a:buBlip>
            </a:pPr>
            <a:r>
              <a:rPr lang="zh-TW" sz="3200">
                <a:latin typeface="標楷體" pitchFamily="65"/>
                <a:ea typeface="標楷體" pitchFamily="65"/>
                <a:cs typeface="Times New Roman" pitchFamily="18"/>
              </a:rPr>
              <a:t>評量學生</a:t>
            </a:r>
            <a:r>
              <a:rPr lang="zh-TW" sz="3200">
                <a:solidFill>
                  <a:srgbClr val="0000FF"/>
                </a:solidFill>
                <a:latin typeface="標楷體" pitchFamily="65"/>
                <a:ea typeface="標楷體" pitchFamily="65"/>
                <a:cs typeface="Times New Roman" pitchFamily="18"/>
              </a:rPr>
              <a:t>運用數學知識解題</a:t>
            </a:r>
            <a:r>
              <a:rPr lang="zh-TW" sz="3200">
                <a:latin typeface="標楷體" pitchFamily="65"/>
                <a:ea typeface="標楷體" pitchFamily="65"/>
                <a:cs typeface="Times New Roman" pitchFamily="18"/>
              </a:rPr>
              <a:t>，並</a:t>
            </a:r>
            <a:r>
              <a:rPr lang="zh-TW" sz="3200">
                <a:solidFill>
                  <a:srgbClr val="0000FF"/>
                </a:solidFill>
                <a:latin typeface="標楷體" pitchFamily="65"/>
                <a:ea typeface="標楷體" pitchFamily="65"/>
                <a:cs typeface="Times New Roman" pitchFamily="18"/>
              </a:rPr>
              <a:t>表達其解題思維過程與說明理由的能力</a:t>
            </a:r>
            <a:r>
              <a:rPr lang="zh-TW" sz="3200">
                <a:latin typeface="標楷體" pitchFamily="65"/>
                <a:ea typeface="標楷體" pitchFamily="65"/>
                <a:cs typeface="Times New Roman" pitchFamily="18"/>
              </a:rPr>
              <a:t>。</a:t>
            </a:r>
            <a:endParaRPr lang="en-US" sz="3200">
              <a:latin typeface="標楷體" pitchFamily="65"/>
              <a:ea typeface="標楷體" pitchFamily="65"/>
              <a:cs typeface="Times New Roman" pitchFamily="18"/>
            </a:endParaRPr>
          </a:p>
          <a:p>
            <a:pPr marL="628650" lvl="0" indent="-628650" algn="just">
              <a:spcBef>
                <a:spcPts val="2400"/>
              </a:spcBef>
              <a:buSzPts val="3199"/>
              <a:buBlip>
                <a:blip r:embed="rId2"/>
              </a:buBlip>
            </a:pPr>
            <a:r>
              <a:rPr lang="zh-TW" sz="3200">
                <a:latin typeface="標楷體" pitchFamily="65"/>
                <a:ea typeface="標楷體" pitchFamily="65"/>
                <a:cs typeface="Times New Roman" pitchFamily="18"/>
              </a:rPr>
              <a:t>評分規準：</a:t>
            </a:r>
            <a:endParaRPr lang="en-US" sz="3200">
              <a:latin typeface="標楷體" pitchFamily="65"/>
              <a:ea typeface="標楷體" pitchFamily="65"/>
              <a:cs typeface="Times New Roman" pitchFamily="18"/>
            </a:endParaRPr>
          </a:p>
          <a:p>
            <a:pPr marL="628650" lvl="0" indent="-11109" algn="just">
              <a:buNone/>
              <a:tabLst>
                <a:tab pos="628650" algn="l"/>
              </a:tabLst>
            </a:pPr>
            <a:r>
              <a:rPr lang="zh-TW" sz="3200">
                <a:latin typeface="標楷體" pitchFamily="65"/>
                <a:ea typeface="標楷體" pitchFamily="65"/>
                <a:cs typeface="Times New Roman"/>
              </a:rPr>
              <a:t>評閱學生解題過程中</a:t>
            </a:r>
            <a:r>
              <a:rPr lang="zh-TW" sz="3200" u="heavy">
                <a:solidFill>
                  <a:srgbClr val="0000FF"/>
                </a:solidFill>
                <a:highlight>
                  <a:srgbClr val="FFFF99"/>
                </a:highlight>
                <a:uFill>
                  <a:solidFill>
                    <a:srgbClr val="BF9000"/>
                  </a:solidFill>
                </a:uFill>
                <a:latin typeface="標楷體" pitchFamily="65"/>
                <a:ea typeface="標楷體" pitchFamily="65"/>
                <a:cs typeface="Times New Roman"/>
              </a:rPr>
              <a:t>擬定策略</a:t>
            </a:r>
            <a:r>
              <a:rPr lang="zh-TW" sz="3200">
                <a:latin typeface="標楷體" pitchFamily="65"/>
                <a:ea typeface="標楷體" pitchFamily="65"/>
                <a:cs typeface="Times New Roman"/>
              </a:rPr>
              <a:t>的適切性與</a:t>
            </a:r>
            <a:r>
              <a:rPr lang="zh-TW" sz="3200" u="heavy">
                <a:solidFill>
                  <a:srgbClr val="0000FF"/>
                </a:solidFill>
                <a:highlight>
                  <a:srgbClr val="FFFF99"/>
                </a:highlight>
                <a:uFill>
                  <a:solidFill>
                    <a:srgbClr val="BF9000"/>
                  </a:solidFill>
                </a:uFill>
                <a:latin typeface="標楷體" pitchFamily="65"/>
                <a:ea typeface="標楷體" pitchFamily="65"/>
                <a:cs typeface="Times New Roman"/>
              </a:rPr>
              <a:t>表達過程</a:t>
            </a:r>
            <a:r>
              <a:rPr lang="zh-TW" sz="3200">
                <a:latin typeface="標楷體" pitchFamily="65"/>
                <a:ea typeface="標楷體" pitchFamily="65"/>
                <a:cs typeface="Times New Roman"/>
              </a:rPr>
              <a:t>的合理、完整性。</a:t>
            </a:r>
            <a:endParaRPr lang="en-US" sz="3200">
              <a:latin typeface="標楷體" pitchFamily="65"/>
              <a:ea typeface="標楷體" pitchFamily="65"/>
              <a:cs typeface="Times New Roman"/>
            </a:endParaRPr>
          </a:p>
          <a:p>
            <a:pPr marL="989015" lvl="1" indent="-268284" algn="just">
              <a:spcBef>
                <a:spcPts val="1200"/>
              </a:spcBef>
            </a:pPr>
            <a:r>
              <a:rPr lang="zh-TW" sz="2800">
                <a:latin typeface="標楷體" pitchFamily="65"/>
                <a:ea typeface="標楷體" pitchFamily="65"/>
                <a:cs typeface="Times New Roman"/>
              </a:rPr>
              <a:t>「</a:t>
            </a:r>
            <a:r>
              <a:rPr lang="zh-TW" sz="2800">
                <a:solidFill>
                  <a:srgbClr val="0000FF"/>
                </a:solidFill>
                <a:latin typeface="標楷體" pitchFamily="65"/>
                <a:ea typeface="標楷體" pitchFamily="65"/>
                <a:cs typeface="Times New Roman"/>
              </a:rPr>
              <a:t>擬定策略</a:t>
            </a:r>
            <a:r>
              <a:rPr lang="zh-TW" sz="2800">
                <a:latin typeface="標楷體" pitchFamily="65"/>
                <a:ea typeface="標楷體" pitchFamily="65"/>
                <a:cs typeface="Times New Roman"/>
              </a:rPr>
              <a:t>」是指學生察覺題目條件要素，將題目轉化成數學問題並擬定解題方法。</a:t>
            </a:r>
            <a:endParaRPr lang="en-US" sz="2800">
              <a:latin typeface="標楷體" pitchFamily="65"/>
              <a:ea typeface="標楷體" pitchFamily="65"/>
              <a:cs typeface="Times New Roman"/>
            </a:endParaRPr>
          </a:p>
          <a:p>
            <a:pPr marL="989015" lvl="1" indent="-268284" algn="just">
              <a:spcBef>
                <a:spcPts val="1200"/>
              </a:spcBef>
            </a:pPr>
            <a:r>
              <a:rPr lang="zh-TW" sz="2800">
                <a:latin typeface="標楷體" pitchFamily="65"/>
                <a:ea typeface="標楷體" pitchFamily="65"/>
                <a:cs typeface="Times New Roman"/>
              </a:rPr>
              <a:t>「</a:t>
            </a:r>
            <a:r>
              <a:rPr lang="zh-TW" sz="2800">
                <a:solidFill>
                  <a:srgbClr val="0000FF"/>
                </a:solidFill>
                <a:latin typeface="標楷體" pitchFamily="65"/>
                <a:ea typeface="標楷體" pitchFamily="65"/>
                <a:cs typeface="Times New Roman"/>
              </a:rPr>
              <a:t>表達過程</a:t>
            </a:r>
            <a:r>
              <a:rPr lang="zh-TW" sz="2800">
                <a:latin typeface="標楷體" pitchFamily="65"/>
                <a:ea typeface="標楷體" pitchFamily="65"/>
                <a:cs typeface="Times New Roman"/>
              </a:rPr>
              <a:t>」是指呈現解題步驟，以及推導/推理、解釋的表達。</a:t>
            </a:r>
          </a:p>
        </p:txBody>
      </p:sp>
      <p:sp>
        <p:nvSpPr>
          <p:cNvPr id="4" name="投影片編號版面配置區 1">
            <a:extLst>
              <a:ext uri="{FF2B5EF4-FFF2-40B4-BE49-F238E27FC236}">
                <a16:creationId xmlns:a16="http://schemas.microsoft.com/office/drawing/2014/main" id="{B7317E28-5F69-47A9-80CC-B50470A5824A}"/>
              </a:ext>
            </a:extLst>
          </p:cNvPr>
          <p:cNvSpPr txBox="1"/>
          <p:nvPr/>
        </p:nvSpPr>
        <p:spPr>
          <a:xfrm>
            <a:off x="11728121" y="6383783"/>
            <a:ext cx="525523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BC6B451-3080-49CC-AA37-449A86EF686C}" type="slidenum">
              <a:t>17</a:t>
            </a:fld>
            <a:endParaRPr lang="zh-TW" altLang="en-US" sz="16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標楷體" pitchFamily="65"/>
              <a:cs typeface="Arial" pitchFamily="34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4D0AFD4-7962-474C-82E9-181EE7AB4CA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13441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lvl="0" algn="ctr"/>
            <a:r>
              <a:rPr lang="zh-TW" sz="4800" b="1">
                <a:latin typeface="標楷體" pitchFamily="65"/>
                <a:ea typeface="標楷體" pitchFamily="65"/>
              </a:rPr>
              <a:t>評分規準</a:t>
            </a: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EF22A387-8FA8-4E02-94CB-E24A5006F3AA}"/>
              </a:ext>
            </a:extLst>
          </p:cNvPr>
          <p:cNvGraphicFramePr>
            <a:graphicFrameLocks noGrp="1"/>
          </p:cNvGraphicFramePr>
          <p:nvPr/>
        </p:nvGraphicFramePr>
        <p:xfrm>
          <a:off x="509174" y="1102693"/>
          <a:ext cx="9960302" cy="5049881"/>
        </p:xfrm>
        <a:graphic>
          <a:graphicData uri="http://schemas.openxmlformats.org/drawingml/2006/table">
            <a:tbl>
              <a:tblPr firstRow="1" bandRow="1">
                <a:effectLst/>
                <a:tableStyleId>{93296810-A885-4BE3-A3E7-6D5BEEA58F35}</a:tableStyleId>
              </a:tblPr>
              <a:tblGrid>
                <a:gridCol w="1211561">
                  <a:extLst>
                    <a:ext uri="{9D8B030D-6E8A-4147-A177-3AD203B41FA5}">
                      <a16:colId xmlns:a16="http://schemas.microsoft.com/office/drawing/2014/main" val="215785134"/>
                    </a:ext>
                  </a:extLst>
                </a:gridCol>
                <a:gridCol w="8748741">
                  <a:extLst>
                    <a:ext uri="{9D8B030D-6E8A-4147-A177-3AD203B41FA5}">
                      <a16:colId xmlns:a16="http://schemas.microsoft.com/office/drawing/2014/main" val="1600895004"/>
                    </a:ext>
                  </a:extLst>
                </a:gridCol>
              </a:tblGrid>
              <a:tr h="648163">
                <a:tc>
                  <a:txBody>
                    <a:bodyPr/>
                    <a:lstStyle/>
                    <a:p>
                      <a:pPr marL="0" lvl="0" algn="ctr" defTabSz="914400" rtl="0" hangingPunct="1"/>
                      <a:r>
                        <a:rPr lang="zh-TW" sz="2400" b="1" kern="1200" baseline="0">
                          <a:solidFill>
                            <a:srgbClr val="FFFFFF"/>
                          </a:solidFill>
                          <a:effectLst>
                            <a:outerShdw dist="38096" dir="2700000">
                              <a:srgbClr val="000000"/>
                            </a:outerShdw>
                          </a:effectLst>
                          <a:latin typeface="Arial"/>
                          <a:ea typeface="標楷體"/>
                        </a:rPr>
                        <a:t>級分</a:t>
                      </a:r>
                      <a:endParaRPr lang="en-US" sz="2400" b="1" kern="1200" baseline="0">
                        <a:solidFill>
                          <a:srgbClr val="FFFFFF"/>
                        </a:solidFill>
                        <a:effectLst>
                          <a:outerShdw dist="38096" dir="2700000">
                            <a:srgbClr val="000000"/>
                          </a:outerShdw>
                        </a:effectLst>
                        <a:latin typeface="Times New Roman"/>
                        <a:ea typeface="標楷體"/>
                        <a:cs typeface="Times New Roman"/>
                      </a:endParaRPr>
                    </a:p>
                  </a:txBody>
                  <a:tcPr marL="87828" marR="87828" anchor="ctr"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2746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hangingPunct="1"/>
                      <a:r>
                        <a:rPr lang="zh-TW" sz="2400" kern="1200" baseline="0">
                          <a:solidFill>
                            <a:srgbClr val="FFFFFF"/>
                          </a:solidFill>
                          <a:effectLst>
                            <a:outerShdw dist="38096" dir="2700000">
                              <a:srgbClr val="000000"/>
                            </a:outerShdw>
                          </a:effectLst>
                          <a:latin typeface="標楷體" pitchFamily="65"/>
                          <a:ea typeface="標楷體" pitchFamily="65"/>
                        </a:rPr>
                        <a:t>評分規準</a:t>
                      </a:r>
                      <a:endParaRPr lang="en-US" sz="2400" b="1" kern="1200" baseline="0">
                        <a:solidFill>
                          <a:srgbClr val="FFFFFF"/>
                        </a:solidFill>
                        <a:effectLst>
                          <a:outerShdw dist="38096" dir="2700000">
                            <a:srgbClr val="000000"/>
                          </a:outerShdw>
                        </a:effectLst>
                        <a:latin typeface="標楷體" pitchFamily="65"/>
                        <a:ea typeface="標楷體" pitchFamily="65"/>
                        <a:cs typeface="Times New Roman"/>
                      </a:endParaRPr>
                    </a:p>
                  </a:txBody>
                  <a:tcPr marL="87828" marR="87828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2746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1444366"/>
                  </a:ext>
                </a:extLst>
              </a:tr>
              <a:tr h="1121758">
                <a:tc>
                  <a:txBody>
                    <a:bodyPr/>
                    <a:lstStyle/>
                    <a:p>
                      <a:pPr lvl="0" algn="ctr"/>
                      <a:r>
                        <a:rPr lang="zh-TW" sz="2400" b="0" baseline="0">
                          <a:solidFill>
                            <a:srgbClr val="FF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三級分</a:t>
                      </a:r>
                      <a:endParaRPr lang="en-US" sz="2400" b="1" baseline="0">
                        <a:solidFill>
                          <a:srgbClr val="FF0000"/>
                        </a:solidFill>
                        <a:latin typeface="Times New Roman"/>
                        <a:ea typeface="標楷體"/>
                        <a:cs typeface="Times New Roman"/>
                      </a:endParaRPr>
                    </a:p>
                  </a:txBody>
                  <a:tcPr marL="87828" marR="87828" anchor="ctr"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365" lvl="0" indent="-360365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100000"/>
                        <a:buAutoNum type="arabicPeriod"/>
                      </a:pPr>
                      <a:r>
                        <a:rPr lang="zh-TW" sz="2000" b="0" i="0" u="none" strike="noStrike" spc="-30" baseline="0">
                          <a:latin typeface="Times New Roman"/>
                          <a:ea typeface="標楷體" pitchFamily="65"/>
                        </a:rPr>
                        <a:t>策略適切，解題過程完整或大致完整，且結果</a:t>
                      </a:r>
                      <a:r>
                        <a:rPr lang="en-US" sz="2000" b="0" i="0" u="none" strike="noStrike" spc="-30" baseline="0">
                          <a:latin typeface="Times New Roman"/>
                          <a:ea typeface="標楷體" pitchFamily="65"/>
                        </a:rPr>
                        <a:t>/</a:t>
                      </a:r>
                      <a:r>
                        <a:rPr lang="zh-TW" sz="2000" b="0" i="0" u="none" strike="noStrike" spc="-30" baseline="0">
                          <a:latin typeface="Times New Roman"/>
                          <a:ea typeface="標楷體" pitchFamily="65"/>
                        </a:rPr>
                        <a:t>結論大致正確。</a:t>
                      </a:r>
                      <a:endParaRPr lang="en-US" sz="2000" b="0" i="0" u="none" strike="noStrike">
                        <a:latin typeface="Times New Roman"/>
                        <a:ea typeface="標楷體" pitchFamily="65"/>
                      </a:endParaRPr>
                    </a:p>
                    <a:p>
                      <a:pPr marL="360365" lvl="0" indent="-360365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100000"/>
                        <a:buAutoNum type="arabicPeriod"/>
                      </a:pPr>
                      <a:r>
                        <a:rPr lang="zh-TW" sz="2000" b="0" i="0" u="none" strike="noStrike" spc="-30" baseline="0">
                          <a:latin typeface="Times New Roman"/>
                          <a:ea typeface="標楷體" pitchFamily="65"/>
                        </a:rPr>
                        <a:t>策略適切，解題步驟出現不影響解題過程的瑕疵，但呈現大致完整的推導</a:t>
                      </a:r>
                      <a:r>
                        <a:rPr lang="en-US" sz="2000" b="0" i="0" u="none" strike="noStrike" spc="-30" baseline="0">
                          <a:latin typeface="Times New Roman"/>
                          <a:ea typeface="標楷體" pitchFamily="65"/>
                        </a:rPr>
                        <a:t>/</a:t>
                      </a:r>
                      <a:r>
                        <a:rPr lang="zh-TW" sz="2000" b="0" i="0" u="none" strike="noStrike" spc="-30" baseline="0">
                          <a:latin typeface="Times New Roman"/>
                          <a:ea typeface="標楷體" pitchFamily="65"/>
                        </a:rPr>
                        <a:t>推理或解釋，且結果</a:t>
                      </a:r>
                      <a:r>
                        <a:rPr lang="en-US" sz="2000" b="0" i="0" u="none" strike="noStrike" spc="-30" baseline="0">
                          <a:latin typeface="Times New Roman"/>
                          <a:ea typeface="標楷體" pitchFamily="65"/>
                        </a:rPr>
                        <a:t>/</a:t>
                      </a:r>
                      <a:r>
                        <a:rPr lang="zh-TW" sz="2000" b="0" i="0" u="none" strike="noStrike" spc="-30" baseline="0">
                          <a:latin typeface="Times New Roman"/>
                          <a:ea typeface="標楷體" pitchFamily="65"/>
                        </a:rPr>
                        <a:t>結論大致正確。</a:t>
                      </a:r>
                      <a:endParaRPr lang="en-US" sz="2000" b="0" i="0" u="none" strike="noStrike">
                        <a:latin typeface="Times New Roman"/>
                        <a:ea typeface="標楷體" pitchFamily="65"/>
                      </a:endParaRPr>
                    </a:p>
                  </a:txBody>
                  <a:tcPr marL="87828" marR="87828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3977376"/>
                  </a:ext>
                </a:extLst>
              </a:tr>
              <a:tr h="1877921">
                <a:tc>
                  <a:txBody>
                    <a:bodyPr/>
                    <a:lstStyle/>
                    <a:p>
                      <a:pPr lvl="0" algn="ctr"/>
                      <a:r>
                        <a:rPr lang="zh-TW" sz="2400" b="0" baseline="0">
                          <a:solidFill>
                            <a:srgbClr val="FF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二級分</a:t>
                      </a:r>
                      <a:endParaRPr lang="en-US" sz="2400" b="1" baseline="0">
                        <a:solidFill>
                          <a:srgbClr val="FF0000"/>
                        </a:solidFill>
                        <a:latin typeface="Times New Roman"/>
                        <a:ea typeface="標楷體"/>
                        <a:cs typeface="Times New Roman"/>
                      </a:endParaRPr>
                    </a:p>
                  </a:txBody>
                  <a:tcPr marL="87828" marR="87828" anchor="ctr"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buSzPct val="100000"/>
                        <a:buAutoNum type="arabicPeriod"/>
                      </a:pPr>
                      <a:r>
                        <a:rPr lang="zh-TW" sz="2000" b="0" i="0" u="none" strike="noStrike" spc="-30" baseline="0">
                          <a:latin typeface="Times New Roman"/>
                          <a:ea typeface="標楷體" pitchFamily="65"/>
                        </a:rPr>
                        <a:t>策略適切或方向正確，解題過程不完整，部分步驟缺乏合理性，但結果</a:t>
                      </a:r>
                      <a:r>
                        <a:rPr lang="en-US" sz="2000" b="0" i="0" u="none" strike="noStrike" spc="-30" baseline="0">
                          <a:latin typeface="Times New Roman"/>
                          <a:ea typeface="標楷體" pitchFamily="65"/>
                        </a:rPr>
                        <a:t>/</a:t>
                      </a:r>
                      <a:r>
                        <a:rPr lang="zh-TW" sz="2000" b="0" i="0" u="none" strike="noStrike" spc="-30" baseline="0">
                          <a:latin typeface="Times New Roman"/>
                          <a:ea typeface="標楷體" pitchFamily="65"/>
                        </a:rPr>
                        <a:t>結論大致正確。</a:t>
                      </a:r>
                      <a:endParaRPr lang="en-US" sz="2000" b="0" i="0" u="none" strike="noStrike" spc="-30" baseline="0">
                        <a:latin typeface="Times New Roman"/>
                        <a:ea typeface="標楷體" pitchFamily="65"/>
                      </a:endParaRPr>
                    </a:p>
                    <a:p>
                      <a:pPr marL="342900" lvl="0" indent="-342900">
                        <a:buSzPct val="100000"/>
                        <a:buAutoNum type="arabicPeriod"/>
                      </a:pPr>
                      <a:r>
                        <a:rPr lang="zh-TW" sz="2000" b="0" i="0" u="none" strike="noStrike" spc="-30" baseline="0">
                          <a:latin typeface="Times New Roman"/>
                          <a:ea typeface="標楷體" pitchFamily="65"/>
                        </a:rPr>
                        <a:t>策略適切或方向正確，解題過程大致完整但出現錯誤，結果</a:t>
                      </a:r>
                      <a:r>
                        <a:rPr lang="en-US" sz="2000" b="0" i="0" u="none" strike="noStrike" spc="-30" baseline="0">
                          <a:latin typeface="Times New Roman"/>
                          <a:ea typeface="標楷體" pitchFamily="65"/>
                        </a:rPr>
                        <a:t>/</a:t>
                      </a:r>
                      <a:r>
                        <a:rPr lang="zh-TW" sz="2000" b="0" i="0" u="none" strike="noStrike" spc="-30" baseline="0">
                          <a:latin typeface="Times New Roman"/>
                          <a:ea typeface="標楷體" pitchFamily="65"/>
                        </a:rPr>
                        <a:t>結論合理。</a:t>
                      </a:r>
                      <a:endParaRPr lang="en-US" sz="2000" spc="-30" baseline="0">
                        <a:latin typeface="Times New Roman"/>
                        <a:ea typeface="標楷體" pitchFamily="65"/>
                        <a:cs typeface="Times New Roman"/>
                      </a:endParaRPr>
                    </a:p>
                    <a:p>
                      <a:pPr marL="342900" lvl="0" indent="-342900">
                        <a:buSzPct val="100000"/>
                        <a:buAutoNum type="arabicPeriod"/>
                      </a:pPr>
                      <a:r>
                        <a:rPr lang="zh-TW" sz="2000" b="0" i="0" u="none" strike="noStrike" spc="-30" baseline="0">
                          <a:latin typeface="Times New Roman"/>
                          <a:ea typeface="標楷體" pitchFamily="65"/>
                        </a:rPr>
                        <a:t>策略適切或方向正確，解題過程中呈現部分重要的推導</a:t>
                      </a:r>
                      <a:r>
                        <a:rPr lang="en-US" sz="2000" b="0" i="0" u="none" strike="noStrike" spc="-30" baseline="0">
                          <a:latin typeface="Times New Roman"/>
                          <a:ea typeface="標楷體" pitchFamily="65"/>
                        </a:rPr>
                        <a:t>/</a:t>
                      </a:r>
                      <a:r>
                        <a:rPr lang="zh-TW" sz="2000" b="0" i="0" u="none" strike="noStrike" spc="-30" baseline="0">
                          <a:latin typeface="Times New Roman"/>
                          <a:ea typeface="標楷體" pitchFamily="65"/>
                        </a:rPr>
                        <a:t>推理或解釋，但未得出正確的結果</a:t>
                      </a:r>
                      <a:r>
                        <a:rPr lang="en-US" sz="2000" b="0" i="0" u="none" strike="noStrike" spc="-30" baseline="0">
                          <a:latin typeface="Times New Roman"/>
                          <a:ea typeface="標楷體" pitchFamily="65"/>
                        </a:rPr>
                        <a:t>/</a:t>
                      </a:r>
                      <a:r>
                        <a:rPr lang="zh-TW" sz="2000" b="0" i="0" u="none" strike="noStrike" spc="-30" baseline="0">
                          <a:latin typeface="Times New Roman"/>
                          <a:ea typeface="標楷體" pitchFamily="65"/>
                        </a:rPr>
                        <a:t>結論。</a:t>
                      </a:r>
                      <a:endParaRPr lang="en-US" sz="2000" spc="-30" baseline="0">
                        <a:latin typeface="Times New Roman"/>
                        <a:ea typeface="標楷體" pitchFamily="65"/>
                        <a:cs typeface="Times New Roman"/>
                      </a:endParaRPr>
                    </a:p>
                  </a:txBody>
                  <a:tcPr marL="87828" marR="87828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6766682"/>
                  </a:ext>
                </a:extLst>
              </a:tr>
              <a:tr h="745089">
                <a:tc>
                  <a:txBody>
                    <a:bodyPr/>
                    <a:lstStyle/>
                    <a:p>
                      <a:pPr lvl="0" algn="ctr"/>
                      <a:r>
                        <a:rPr lang="zh-TW" sz="2400" b="0" baseline="0">
                          <a:solidFill>
                            <a:srgbClr val="FF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一級分</a:t>
                      </a:r>
                      <a:endParaRPr lang="en-US" sz="2400" b="1" baseline="0">
                        <a:solidFill>
                          <a:srgbClr val="FF0000"/>
                        </a:solidFill>
                        <a:latin typeface="Times New Roman"/>
                        <a:ea typeface="標楷體"/>
                        <a:cs typeface="Times New Roman"/>
                      </a:endParaRPr>
                    </a:p>
                  </a:txBody>
                  <a:tcPr marL="87828" marR="87828" anchor="ctr"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31790" lvl="0" indent="-331790">
                        <a:buSzPct val="100000"/>
                        <a:buAutoNum type="arabicPeriod"/>
                      </a:pPr>
                      <a:r>
                        <a:rPr lang="zh-TW" sz="2000" b="0" i="0" u="none" strike="noStrike" spc="-30" baseline="0" dirty="0">
                          <a:latin typeface="Times New Roman"/>
                          <a:ea typeface="標楷體" pitchFamily="65"/>
                        </a:rPr>
                        <a:t>缺乏明確的策略，呈現部分的解題要素，但欠缺適當的推導</a:t>
                      </a:r>
                      <a:r>
                        <a:rPr lang="en-US" sz="2000" b="0" i="0" u="none" strike="noStrike" spc="-30" baseline="0" dirty="0">
                          <a:latin typeface="Times New Roman"/>
                          <a:ea typeface="標楷體" pitchFamily="65"/>
                        </a:rPr>
                        <a:t>/</a:t>
                      </a:r>
                      <a:r>
                        <a:rPr lang="zh-TW" sz="2000" b="0" i="0" u="none" strike="noStrike" spc="-30" baseline="0" dirty="0">
                          <a:latin typeface="Times New Roman"/>
                          <a:ea typeface="標楷體" pitchFamily="65"/>
                        </a:rPr>
                        <a:t>推理或解釋。</a:t>
                      </a:r>
                      <a:endParaRPr lang="zh-TW" sz="2000" dirty="0">
                        <a:latin typeface="Times New Roman"/>
                        <a:ea typeface="標楷體" pitchFamily="65"/>
                      </a:endParaRPr>
                    </a:p>
                  </a:txBody>
                  <a:tcPr marL="87828" marR="87828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6640885"/>
                  </a:ext>
                </a:extLst>
              </a:tr>
              <a:tr h="656950">
                <a:tc>
                  <a:txBody>
                    <a:bodyPr/>
                    <a:lstStyle/>
                    <a:p>
                      <a:pPr lvl="0" algn="ctr"/>
                      <a:r>
                        <a:rPr lang="zh-TW" sz="2400" b="0" baseline="0">
                          <a:solidFill>
                            <a:srgbClr val="FF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零級分</a:t>
                      </a:r>
                      <a:endParaRPr lang="en-US" sz="2400" b="1" baseline="0">
                        <a:solidFill>
                          <a:srgbClr val="FF0000"/>
                        </a:solidFill>
                        <a:latin typeface="Times New Roman"/>
                        <a:ea typeface="標楷體"/>
                        <a:cs typeface="Times New Roman"/>
                      </a:endParaRPr>
                    </a:p>
                  </a:txBody>
                  <a:tcPr marL="87828" marR="87828" anchor="ctr"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360365" lvl="0" indent="-360365">
                        <a:buSzPct val="100000"/>
                        <a:buAutoNum type="arabicPeriod"/>
                      </a:pPr>
                      <a:r>
                        <a:rPr lang="zh-TW" sz="2000" spc="-30" baseline="0" dirty="0">
                          <a:latin typeface="Times New Roman"/>
                          <a:ea typeface="標楷體" pitchFamily="65"/>
                          <a:cs typeface="Times New Roman"/>
                        </a:rPr>
                        <a:t>策略模糊不清；解題過程空白或與題目無關。</a:t>
                      </a:r>
                      <a:endParaRPr lang="en-US" sz="2000" spc="-30" baseline="0" dirty="0">
                        <a:latin typeface="Times New Roman"/>
                        <a:ea typeface="標楷體" pitchFamily="65"/>
                        <a:cs typeface="Times New Roman"/>
                      </a:endParaRPr>
                    </a:p>
                  </a:txBody>
                  <a:tcPr marL="87828" marR="87828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158455872"/>
                  </a:ext>
                </a:extLst>
              </a:tr>
            </a:tbl>
          </a:graphicData>
        </a:graphic>
      </p:graphicFrame>
      <p:sp>
        <p:nvSpPr>
          <p:cNvPr id="4" name="投影片編號版面配置區 1">
            <a:extLst>
              <a:ext uri="{FF2B5EF4-FFF2-40B4-BE49-F238E27FC236}">
                <a16:creationId xmlns:a16="http://schemas.microsoft.com/office/drawing/2014/main" id="{BF18136F-A30C-4341-9B11-4AF41A2BA4BD}"/>
              </a:ext>
            </a:extLst>
          </p:cNvPr>
          <p:cNvSpPr txBox="1"/>
          <p:nvPr/>
        </p:nvSpPr>
        <p:spPr>
          <a:xfrm>
            <a:off x="11728121" y="6383783"/>
            <a:ext cx="525523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582E48F-4105-42B2-9477-21FD9A4755B9}" type="slidenum">
              <a:t>18</a:t>
            </a:fld>
            <a:endParaRPr lang="zh-TW" altLang="en-US" sz="16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標楷體" pitchFamily="65"/>
              <a:cs typeface="Arial" pitchFamily="34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6CDD18ED-D96B-4063-949B-2D724535B29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569458" y="4731142"/>
            <a:ext cx="1421425" cy="1421425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6" descr="一張含有 文字, 螢幕擷取畫面, 數字, 字型 的圖片&#10;&#10;自動產生的描述">
            <a:extLst>
              <a:ext uri="{FF2B5EF4-FFF2-40B4-BE49-F238E27FC236}">
                <a16:creationId xmlns:a16="http://schemas.microsoft.com/office/drawing/2014/main" id="{0EA55EF7-0C97-4589-B864-9390624F93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00" b="1300"/>
          <a:stretch>
            <a:fillRect/>
          </a:stretch>
        </p:blipFill>
        <p:spPr>
          <a:xfrm>
            <a:off x="3766495" y="0"/>
            <a:ext cx="4978176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圓角矩形 6">
            <a:extLst>
              <a:ext uri="{FF2B5EF4-FFF2-40B4-BE49-F238E27FC236}">
                <a16:creationId xmlns:a16="http://schemas.microsoft.com/office/drawing/2014/main" id="{31775BDE-B095-4869-9B67-5AB13F37C3CB}"/>
              </a:ext>
            </a:extLst>
          </p:cNvPr>
          <p:cNvSpPr/>
          <p:nvPr/>
        </p:nvSpPr>
        <p:spPr>
          <a:xfrm>
            <a:off x="8417573" y="2720678"/>
            <a:ext cx="3145673" cy="1939552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8FAADC">
              <a:alpha val="70000"/>
            </a:srgbClr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marL="0" marR="0" lvl="0" indent="0" algn="l" defTabSz="6858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0" i="0" u="none" strike="noStrike" kern="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 </a:t>
            </a:r>
            <a:r>
              <a:rPr lang="zh-TW" sz="2000" b="0" i="0" u="none" strike="noStrike" kern="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非選擇題作答區每格</a:t>
            </a:r>
            <a:endParaRPr lang="en-US" sz="2000" b="0" i="0" u="none" strike="noStrike" kern="0" cap="none" spc="0" baseline="0">
              <a:solidFill>
                <a:srgbClr val="000000"/>
              </a:solidFill>
              <a:uFillTx/>
              <a:latin typeface="Times New Roman" pitchFamily="18"/>
              <a:ea typeface="標楷體" pitchFamily="65"/>
              <a:cs typeface="Times New Roman" pitchFamily="18"/>
            </a:endParaRPr>
          </a:p>
          <a:p>
            <a:pPr marL="79196" marR="0" lvl="0" indent="73819" algn="l" defTabSz="6858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2000" b="0" i="0" u="none" strike="noStrike" kern="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大小為</a:t>
            </a:r>
            <a:r>
              <a:rPr lang="en-US" sz="2000" b="0" i="0" u="none" strike="noStrike" kern="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 </a:t>
            </a:r>
            <a:r>
              <a:rPr lang="en-US" sz="2000" b="1" i="0" u="sng" strike="noStrike" kern="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12cm*12cm</a:t>
            </a:r>
          </a:p>
          <a:p>
            <a:pPr marL="96441" marR="0" lvl="0" indent="-96441" algn="l" defTabSz="685800" rtl="0" fontAlgn="auto" hangingPunc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0" i="0" u="none" strike="noStrike" kern="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 </a:t>
            </a:r>
            <a:r>
              <a:rPr lang="zh-TW" sz="2000" b="0" i="0" u="none" strike="noStrike" kern="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注意對應題號</a:t>
            </a:r>
            <a:endParaRPr lang="en-US" sz="2000" b="0" i="0" u="none" strike="noStrike" kern="0" cap="none" spc="0" baseline="0">
              <a:solidFill>
                <a:srgbClr val="000000"/>
              </a:solidFill>
              <a:uFillTx/>
              <a:latin typeface="Times New Roman" pitchFamily="18"/>
              <a:ea typeface="標楷體" pitchFamily="65"/>
              <a:cs typeface="Times New Roman" pitchFamily="18"/>
            </a:endParaRPr>
          </a:p>
          <a:p>
            <a:pPr marL="0" marR="0" lvl="0" indent="0" algn="l" defTabSz="685800" rtl="0" fontAlgn="auto" hangingPunc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0" i="0" u="none" strike="noStrike" kern="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 </a:t>
            </a:r>
            <a:r>
              <a:rPr lang="zh-TW" sz="2000" b="0" i="0" u="none" strike="noStrike" kern="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需以</a:t>
            </a:r>
            <a:r>
              <a:rPr lang="zh-TW" sz="2000" b="1" i="0" u="sng" strike="noStrike" kern="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黑色墨水的筆</a:t>
            </a:r>
            <a:r>
              <a:rPr lang="zh-TW" sz="2000" b="0" i="0" u="none" strike="noStrike" kern="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書寫</a:t>
            </a:r>
          </a:p>
        </p:txBody>
      </p:sp>
      <p:pic>
        <p:nvPicPr>
          <p:cNvPr id="4" name="圖片 8">
            <a:extLst>
              <a:ext uri="{FF2B5EF4-FFF2-40B4-BE49-F238E27FC236}">
                <a16:creationId xmlns:a16="http://schemas.microsoft.com/office/drawing/2014/main" id="{01CAB5B2-6422-49E2-81F8-6DFBCF3E18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37635">
            <a:off x="7949675" y="4482910"/>
            <a:ext cx="675183" cy="46356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圖片 8">
            <a:extLst>
              <a:ext uri="{FF2B5EF4-FFF2-40B4-BE49-F238E27FC236}">
                <a16:creationId xmlns:a16="http://schemas.microsoft.com/office/drawing/2014/main" id="{BE0376DD-8721-46C4-83D1-73A079E30D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755601">
            <a:off x="7938594" y="2593451"/>
            <a:ext cx="635005" cy="43597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圓角矩形 6">
            <a:extLst>
              <a:ext uri="{FF2B5EF4-FFF2-40B4-BE49-F238E27FC236}">
                <a16:creationId xmlns:a16="http://schemas.microsoft.com/office/drawing/2014/main" id="{0A90DB83-3381-4767-B9D8-1E11AF95C8A5}"/>
              </a:ext>
            </a:extLst>
          </p:cNvPr>
          <p:cNvSpPr/>
          <p:nvPr/>
        </p:nvSpPr>
        <p:spPr>
          <a:xfrm>
            <a:off x="1618286" y="4826943"/>
            <a:ext cx="2231547" cy="942152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8FAADC">
              <a:alpha val="70000"/>
            </a:srgbClr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marL="0" marR="0" lvl="0" indent="0" algn="ctr" defTabSz="6858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2000" b="0" i="0" u="none" strike="noStrike" kern="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選擇題作答區，</a:t>
            </a:r>
            <a:endParaRPr lang="en-US" sz="2000" b="0" i="0" u="none" strike="noStrike" kern="0" cap="none" spc="0" baseline="0">
              <a:solidFill>
                <a:srgbClr val="000000"/>
              </a:solidFill>
              <a:uFillTx/>
              <a:latin typeface="Times New Roman" pitchFamily="18"/>
              <a:ea typeface="標楷體" pitchFamily="65"/>
              <a:cs typeface="Times New Roman" pitchFamily="18"/>
            </a:endParaRPr>
          </a:p>
          <a:p>
            <a:pPr marL="0" marR="0" lvl="0" indent="0" algn="ctr" defTabSz="6858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2000" b="0" i="0" u="none" strike="noStrike" kern="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需以</a:t>
            </a:r>
            <a:r>
              <a:rPr lang="en-US" sz="2000" b="0" i="0" u="none" strike="noStrike" kern="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2B</a:t>
            </a:r>
            <a:r>
              <a:rPr lang="zh-TW" sz="2000" b="0" i="0" u="none" strike="noStrike" kern="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鉛筆書寫</a:t>
            </a:r>
          </a:p>
        </p:txBody>
      </p:sp>
      <p:pic>
        <p:nvPicPr>
          <p:cNvPr id="7" name="圖片 8">
            <a:extLst>
              <a:ext uri="{FF2B5EF4-FFF2-40B4-BE49-F238E27FC236}">
                <a16:creationId xmlns:a16="http://schemas.microsoft.com/office/drawing/2014/main" id="{368F1510-BFCD-4FB9-A81B-F6AB30FD54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522399">
            <a:off x="3723044" y="4822353"/>
            <a:ext cx="512685" cy="35199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8" name="標題 1">
            <a:extLst>
              <a:ext uri="{FF2B5EF4-FFF2-40B4-BE49-F238E27FC236}">
                <a16:creationId xmlns:a16="http://schemas.microsoft.com/office/drawing/2014/main" id="{8B9C33A6-199B-4472-AB2F-88FA9E92A63E}"/>
              </a:ext>
            </a:extLst>
          </p:cNvPr>
          <p:cNvSpPr txBox="1"/>
          <p:nvPr/>
        </p:nvSpPr>
        <p:spPr>
          <a:xfrm>
            <a:off x="390613" y="579080"/>
            <a:ext cx="1108079" cy="6024560"/>
          </a:xfrm>
          <a:prstGeom prst="rect">
            <a:avLst/>
          </a:prstGeom>
          <a:noFill/>
          <a:ln cap="flat">
            <a:noFill/>
          </a:ln>
        </p:spPr>
        <p:txBody>
          <a:bodyPr vert="eaVert" wrap="square" lIns="91440" tIns="45720" rIns="91440" bIns="45720" anchor="ctr" anchorCtr="1" compatLnSpc="1">
            <a:noAutofit/>
          </a:bodyPr>
          <a:lstStyle/>
          <a:p>
            <a:pPr marL="0" marR="0" lvl="0" indent="0" algn="ctr" defTabSz="685800" rtl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4800" b="1" i="0" u="none" strike="noStrike" kern="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答 案 卷 樣 式</a:t>
            </a:r>
          </a:p>
        </p:txBody>
      </p:sp>
      <p:sp>
        <p:nvSpPr>
          <p:cNvPr id="9" name="投影片編號版面配置區 1">
            <a:extLst>
              <a:ext uri="{FF2B5EF4-FFF2-40B4-BE49-F238E27FC236}">
                <a16:creationId xmlns:a16="http://schemas.microsoft.com/office/drawing/2014/main" id="{D429B95F-18FB-46C2-82FD-278C7B112C2B}"/>
              </a:ext>
            </a:extLst>
          </p:cNvPr>
          <p:cNvSpPr txBox="1"/>
          <p:nvPr/>
        </p:nvSpPr>
        <p:spPr>
          <a:xfrm>
            <a:off x="11728121" y="6383783"/>
            <a:ext cx="525523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A3130FF-2865-45D3-96C3-B4D890E54634}" type="slidenum">
              <a:t>19</a:t>
            </a:fld>
            <a:endParaRPr lang="zh-TW" altLang="en-US" sz="16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標楷體" pitchFamily="65"/>
              <a:cs typeface="Arial" pitchFamily="34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圓角矩形 3">
            <a:extLst>
              <a:ext uri="{FF2B5EF4-FFF2-40B4-BE49-F238E27FC236}">
                <a16:creationId xmlns:a16="http://schemas.microsoft.com/office/drawing/2014/main" id="{064C198B-343F-4694-9379-C9013435816E}"/>
              </a:ext>
            </a:extLst>
          </p:cNvPr>
          <p:cNvSpPr/>
          <p:nvPr/>
        </p:nvSpPr>
        <p:spPr>
          <a:xfrm>
            <a:off x="5264447" y="2072002"/>
            <a:ext cx="3897300" cy="378909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2F5597">
              <a:alpha val="25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  <a:ea typeface="新細明體" pitchFamily="18"/>
            </a:endParaRPr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6176F9CC-8441-4C54-AE04-E887D7E1801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13441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rmAutofit/>
          </a:bodyPr>
          <a:lstStyle/>
          <a:p>
            <a:pPr lvl="0" algn="ctr">
              <a:lnSpc>
                <a:spcPct val="100000"/>
              </a:lnSpc>
            </a:pPr>
            <a:r>
              <a:rPr lang="zh-TW" sz="4800" b="1">
                <a:latin typeface="標楷體" pitchFamily="65"/>
                <a:ea typeface="標楷體" pitchFamily="65"/>
              </a:rPr>
              <a:t>國中教育會考考什麼</a:t>
            </a:r>
          </a:p>
        </p:txBody>
      </p:sp>
      <p:graphicFrame>
        <p:nvGraphicFramePr>
          <p:cNvPr id="4" name="表格 10">
            <a:extLst>
              <a:ext uri="{FF2B5EF4-FFF2-40B4-BE49-F238E27FC236}">
                <a16:creationId xmlns:a16="http://schemas.microsoft.com/office/drawing/2014/main" id="{B9F6D90B-C0A8-4DE3-BF67-114F2DEFFB6E}"/>
              </a:ext>
            </a:extLst>
          </p:cNvPr>
          <p:cNvGraphicFramePr>
            <a:graphicFrameLocks noGrp="1"/>
          </p:cNvGraphicFramePr>
          <p:nvPr/>
        </p:nvGraphicFramePr>
        <p:xfrm>
          <a:off x="1597978" y="1235720"/>
          <a:ext cx="8433784" cy="5209096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1713393">
                  <a:extLst>
                    <a:ext uri="{9D8B030D-6E8A-4147-A177-3AD203B41FA5}">
                      <a16:colId xmlns:a16="http://schemas.microsoft.com/office/drawing/2014/main" val="4255098685"/>
                    </a:ext>
                  </a:extLst>
                </a:gridCol>
                <a:gridCol w="6720391">
                  <a:extLst>
                    <a:ext uri="{9D8B030D-6E8A-4147-A177-3AD203B41FA5}">
                      <a16:colId xmlns:a16="http://schemas.microsoft.com/office/drawing/2014/main" val="281360601"/>
                    </a:ext>
                  </a:extLst>
                </a:gridCol>
              </a:tblGrid>
              <a:tr h="506028">
                <a:tc>
                  <a:txBody>
                    <a:bodyPr/>
                    <a:lstStyle/>
                    <a:p>
                      <a:pPr lvl="0" algn="ctr"/>
                      <a:r>
                        <a:rPr lang="zh-TW" sz="2400" b="1" kern="1200">
                          <a:solidFill>
                            <a:srgbClr val="FFFFFF"/>
                          </a:solidFill>
                          <a:effectLst>
                            <a:outerShdw dist="38096" dir="2700000">
                              <a:srgbClr val="000000"/>
                            </a:outerShdw>
                          </a:effectLst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考科</a:t>
                      </a:r>
                      <a:endParaRPr lang="zh-TW" sz="24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6084" marR="16084" marT="16084" marB="16084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F96D3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zh-TW" sz="2400" b="1" kern="0">
                          <a:solidFill>
                            <a:srgbClr val="FFFFFF"/>
                          </a:solidFill>
                          <a:effectLst>
                            <a:outerShdw dist="38096" dir="2700000">
                              <a:srgbClr val="000000"/>
                            </a:outerShdw>
                          </a:effectLst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命題依據</a:t>
                      </a:r>
                      <a:endParaRPr lang="zh-TW" sz="24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6084" marR="16084" marT="16084" marB="16084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F96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0702257"/>
                  </a:ext>
                </a:extLst>
              </a:tr>
              <a:tr h="704883">
                <a:tc>
                  <a:txBody>
                    <a:bodyPr/>
                    <a:lstStyle/>
                    <a:p>
                      <a:pPr lvl="0" algn="ctr"/>
                      <a:r>
                        <a:rPr lang="zh-TW" sz="2400" b="1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國　文</a:t>
                      </a:r>
                      <a:endParaRPr lang="zh-TW" sz="24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6084" marR="16084" marT="16084" marB="16084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zh-TW" sz="20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「十二年國民基本教育課程綱要」</a:t>
                      </a:r>
                      <a:endParaRPr lang="zh-TW" sz="20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  <a:p>
                      <a:pPr lvl="0"/>
                      <a:r>
                        <a:rPr lang="zh-TW" sz="20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語文領域</a:t>
                      </a:r>
                      <a:r>
                        <a:rPr lang="en-US" sz="20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-</a:t>
                      </a:r>
                      <a:r>
                        <a:rPr lang="zh-TW" sz="20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國語文</a:t>
                      </a:r>
                      <a:r>
                        <a:rPr lang="en-US" sz="20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/</a:t>
                      </a:r>
                      <a:r>
                        <a:rPr lang="zh-TW" sz="20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第四學習階段</a:t>
                      </a:r>
                      <a:r>
                        <a:rPr lang="en-US" sz="20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/</a:t>
                      </a:r>
                      <a:r>
                        <a:rPr lang="zh-TW" sz="20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學習表現及學習內容</a:t>
                      </a:r>
                      <a:endParaRPr lang="zh-TW" sz="20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6084" marR="16084" marT="16084" marB="16084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3651271"/>
                  </a:ext>
                </a:extLst>
              </a:tr>
              <a:tr h="993395">
                <a:tc>
                  <a:txBody>
                    <a:bodyPr/>
                    <a:lstStyle/>
                    <a:p>
                      <a:pPr lvl="0" algn="ctr"/>
                      <a:r>
                        <a:rPr lang="zh-TW" sz="2400" b="1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英　語</a:t>
                      </a:r>
                      <a:endParaRPr lang="zh-TW" sz="24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6084" marR="16084" marT="16084" marB="16084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zh-TW" sz="20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「十二年國民基本教育課程綱要」</a:t>
                      </a:r>
                      <a:endParaRPr lang="zh-TW" sz="20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  <a:p>
                      <a:pPr lvl="0"/>
                      <a:r>
                        <a:rPr lang="zh-TW" sz="20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語文領域</a:t>
                      </a:r>
                      <a:r>
                        <a:rPr lang="en-US" sz="20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-</a:t>
                      </a:r>
                      <a:r>
                        <a:rPr lang="zh-TW" sz="20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英語文</a:t>
                      </a:r>
                      <a:r>
                        <a:rPr lang="en-US" sz="20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/</a:t>
                      </a:r>
                      <a:r>
                        <a:rPr lang="zh-TW" sz="20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第四學習階段</a:t>
                      </a:r>
                      <a:r>
                        <a:rPr lang="en-US" sz="20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/</a:t>
                      </a:r>
                      <a:r>
                        <a:rPr lang="zh-TW" sz="20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學習表現及學習內容</a:t>
                      </a:r>
                      <a:endParaRPr lang="zh-TW" sz="20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  <a:p>
                      <a:pPr marL="182880" lvl="0"/>
                      <a:r>
                        <a:rPr lang="en-US" sz="20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(</a:t>
                      </a:r>
                      <a:r>
                        <a:rPr lang="zh-TW" sz="20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最基本之</a:t>
                      </a:r>
                      <a:r>
                        <a:rPr lang="en-US" sz="20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1,200</a:t>
                      </a:r>
                      <a:r>
                        <a:rPr lang="zh-TW" sz="20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字詞參見課綱附錄五：表一</a:t>
                      </a:r>
                      <a:r>
                        <a:rPr lang="en-US" sz="20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)</a:t>
                      </a:r>
                      <a:endParaRPr lang="zh-TW" sz="20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6084" marR="16084" marT="16084" marB="16084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618876"/>
                  </a:ext>
                </a:extLst>
              </a:tr>
              <a:tr h="700183">
                <a:tc>
                  <a:txBody>
                    <a:bodyPr/>
                    <a:lstStyle/>
                    <a:p>
                      <a:pPr lvl="0" algn="ctr"/>
                      <a:r>
                        <a:rPr lang="zh-TW" sz="2400" b="1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數　學</a:t>
                      </a:r>
                      <a:endParaRPr lang="zh-TW" sz="24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6084" marR="16084" marT="16084" marB="16084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zh-TW" sz="20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「十二年國民基本教育課程綱要」</a:t>
                      </a:r>
                      <a:endParaRPr lang="zh-TW" sz="20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  <a:p>
                      <a:pPr lvl="0"/>
                      <a:r>
                        <a:rPr lang="zh-TW" sz="20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數學領域</a:t>
                      </a:r>
                      <a:r>
                        <a:rPr lang="en-US" sz="20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/</a:t>
                      </a:r>
                      <a:r>
                        <a:rPr lang="zh-TW" sz="20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第四學習階段</a:t>
                      </a:r>
                      <a:r>
                        <a:rPr lang="en-US" sz="20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/</a:t>
                      </a:r>
                      <a:r>
                        <a:rPr lang="zh-TW" sz="20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學習表現及學習內容</a:t>
                      </a:r>
                      <a:endParaRPr lang="zh-TW" sz="20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6084" marR="16084" marT="16084" marB="16084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6434739"/>
                  </a:ext>
                </a:extLst>
              </a:tr>
              <a:tr h="733074">
                <a:tc>
                  <a:txBody>
                    <a:bodyPr/>
                    <a:lstStyle/>
                    <a:p>
                      <a:pPr lvl="0" algn="ctr"/>
                      <a:r>
                        <a:rPr lang="zh-TW" sz="2400" b="1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社　會</a:t>
                      </a:r>
                      <a:endParaRPr lang="zh-TW" sz="24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6084" marR="16084" marT="16084" marB="16084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zh-TW" sz="20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「十二年國民基本教育課程綱要」</a:t>
                      </a:r>
                      <a:endParaRPr lang="zh-TW" sz="20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  <a:p>
                      <a:pPr lvl="0"/>
                      <a:r>
                        <a:rPr lang="zh-TW" sz="20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社會領域</a:t>
                      </a:r>
                      <a:r>
                        <a:rPr lang="en-US" sz="20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/</a:t>
                      </a:r>
                      <a:r>
                        <a:rPr lang="zh-TW" sz="20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第四學習階段</a:t>
                      </a:r>
                      <a:r>
                        <a:rPr lang="en-US" sz="20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/</a:t>
                      </a:r>
                      <a:r>
                        <a:rPr lang="zh-TW" sz="20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學習表現及學習內容</a:t>
                      </a:r>
                      <a:endParaRPr lang="zh-TW" sz="20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6084" marR="16084" marT="16084" marB="16084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2324898"/>
                  </a:ext>
                </a:extLst>
              </a:tr>
              <a:tr h="764621">
                <a:tc>
                  <a:txBody>
                    <a:bodyPr/>
                    <a:lstStyle/>
                    <a:p>
                      <a:pPr lvl="0" algn="ctr"/>
                      <a:r>
                        <a:rPr lang="zh-TW" sz="2400" b="1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自　然</a:t>
                      </a:r>
                      <a:endParaRPr lang="zh-TW" sz="24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6084" marR="16084" marT="16084" marB="16084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zh-TW" sz="20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「十二年國民基本教育課程綱要」</a:t>
                      </a:r>
                      <a:endParaRPr lang="zh-TW" sz="20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  <a:p>
                      <a:pPr lvl="0"/>
                      <a:r>
                        <a:rPr lang="zh-TW" sz="20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自然科學領域</a:t>
                      </a:r>
                      <a:r>
                        <a:rPr lang="en-US" sz="20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/</a:t>
                      </a:r>
                      <a:r>
                        <a:rPr lang="zh-TW" sz="20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第四學習階段</a:t>
                      </a:r>
                      <a:r>
                        <a:rPr lang="en-US" sz="20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/</a:t>
                      </a:r>
                      <a:r>
                        <a:rPr lang="zh-TW" sz="20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學習表現及學習內容</a:t>
                      </a:r>
                      <a:endParaRPr lang="zh-TW" sz="20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6084" marR="16084" marT="16084" marB="16084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6125525"/>
                  </a:ext>
                </a:extLst>
              </a:tr>
              <a:tr h="806912">
                <a:tc>
                  <a:txBody>
                    <a:bodyPr/>
                    <a:lstStyle/>
                    <a:p>
                      <a:pPr lvl="0" algn="ctr"/>
                      <a:r>
                        <a:rPr lang="zh-TW" sz="2400" b="1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寫作測驗</a:t>
                      </a:r>
                      <a:endParaRPr lang="zh-TW" sz="24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6084" marR="16084" marT="16084" marB="16084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zh-TW" sz="20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「十二年國民基本教育課程綱要」</a:t>
                      </a:r>
                      <a:endParaRPr lang="zh-TW" sz="20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  <a:p>
                      <a:pPr lvl="0"/>
                      <a:r>
                        <a:rPr lang="zh-TW" sz="20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語文領域</a:t>
                      </a:r>
                      <a:r>
                        <a:rPr lang="en-US" sz="20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-</a:t>
                      </a:r>
                      <a:r>
                        <a:rPr lang="zh-TW" sz="20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國語文</a:t>
                      </a:r>
                      <a:r>
                        <a:rPr lang="en-US" sz="20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/</a:t>
                      </a:r>
                      <a:r>
                        <a:rPr lang="zh-TW" sz="20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第四學習階段</a:t>
                      </a:r>
                      <a:r>
                        <a:rPr lang="en-US" sz="20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/</a:t>
                      </a:r>
                      <a:r>
                        <a:rPr lang="zh-TW" sz="20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學習表現及學習內容</a:t>
                      </a:r>
                      <a:endParaRPr lang="zh-TW" sz="20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6084" marR="16084" marT="16084" marB="16084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8964865"/>
                  </a:ext>
                </a:extLst>
              </a:tr>
            </a:tbl>
          </a:graphicData>
        </a:graphic>
      </p:graphicFrame>
      <p:sp>
        <p:nvSpPr>
          <p:cNvPr id="5" name="圓角矩形 6">
            <a:extLst>
              <a:ext uri="{FF2B5EF4-FFF2-40B4-BE49-F238E27FC236}">
                <a16:creationId xmlns:a16="http://schemas.microsoft.com/office/drawing/2014/main" id="{55251DF7-3B36-487F-AFB4-BD14AEED06D8}"/>
              </a:ext>
            </a:extLst>
          </p:cNvPr>
          <p:cNvSpPr/>
          <p:nvPr/>
        </p:nvSpPr>
        <p:spPr>
          <a:xfrm>
            <a:off x="8379945" y="3178509"/>
            <a:ext cx="3383161" cy="846231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203864">
              <a:alpha val="7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2400" b="1" i="0" u="none" strike="noStrike" kern="1200" cap="none" spc="0" baseline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微軟正黑體" pitchFamily="34"/>
                <a:ea typeface="微軟正黑體" pitchFamily="34"/>
                <a:cs typeface="Times New Roman" pitchFamily="18"/>
              </a:rPr>
              <a:t>能經由紙筆測驗評量的</a:t>
            </a:r>
            <a:endParaRPr lang="en-US" sz="2400" b="0" i="0" u="none" strike="noStrike" kern="1200" cap="none" spc="0" baseline="0">
              <a:solidFill>
                <a:srgbClr val="FFFFFF"/>
              </a:solidFill>
              <a:effectLst>
                <a:outerShdw dist="38096" dir="2700000">
                  <a:srgbClr val="000000"/>
                </a:outerShdw>
              </a:effectLst>
              <a:uFillTx/>
              <a:latin typeface="微軟正黑體" pitchFamily="34"/>
              <a:ea typeface="微軟正黑體" pitchFamily="34"/>
            </a:endParaRPr>
          </a:p>
        </p:txBody>
      </p:sp>
      <p:pic>
        <p:nvPicPr>
          <p:cNvPr id="6" name="圖片 8">
            <a:extLst>
              <a:ext uri="{FF2B5EF4-FFF2-40B4-BE49-F238E27FC236}">
                <a16:creationId xmlns:a16="http://schemas.microsoft.com/office/drawing/2014/main" id="{6987E12F-850E-4CEF-83E0-BFEB60C7C3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4">
            <a:off x="9135601" y="2483203"/>
            <a:ext cx="846670" cy="58130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投影片編號版面配置區 1">
            <a:extLst>
              <a:ext uri="{FF2B5EF4-FFF2-40B4-BE49-F238E27FC236}">
                <a16:creationId xmlns:a16="http://schemas.microsoft.com/office/drawing/2014/main" id="{F05BE466-8138-44DC-8F3C-85A957354130}"/>
              </a:ext>
            </a:extLst>
          </p:cNvPr>
          <p:cNvSpPr txBox="1"/>
          <p:nvPr/>
        </p:nvSpPr>
        <p:spPr>
          <a:xfrm>
            <a:off x="11728121" y="6383783"/>
            <a:ext cx="525523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27EC2E8-CDD1-48E5-85E8-A40F91FB2710}" type="slidenum">
              <a:t>2</a:t>
            </a:fld>
            <a:endParaRPr lang="zh-TW" altLang="en-US" sz="16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標楷體" pitchFamily="65"/>
              <a:cs typeface="Arial" pitchFamily="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9F9CD8E-0B4F-4B32-B4EB-1C265F3B5C8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13441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rmAutofit/>
          </a:bodyPr>
          <a:lstStyle/>
          <a:p>
            <a:pPr lvl="0" algn="ctr"/>
            <a:r>
              <a:rPr lang="zh-TW" sz="4800" b="1">
                <a:latin typeface="標楷體" pitchFamily="65"/>
                <a:ea typeface="標楷體" pitchFamily="65"/>
              </a:rPr>
              <a:t>作答注意事項</a:t>
            </a:r>
            <a:r>
              <a:rPr lang="en-US" sz="4800" b="1">
                <a:latin typeface="標楷體" pitchFamily="65"/>
                <a:ea typeface="標楷體" pitchFamily="65"/>
              </a:rPr>
              <a:t>(</a:t>
            </a:r>
            <a:r>
              <a:rPr lang="zh-TW" sz="4800" b="1">
                <a:latin typeface="標楷體" pitchFamily="65"/>
                <a:ea typeface="標楷體" pitchFamily="65"/>
              </a:rPr>
              <a:t>一</a:t>
            </a:r>
            <a:r>
              <a:rPr lang="en-US" sz="4800" b="1">
                <a:latin typeface="標楷體" pitchFamily="65"/>
                <a:ea typeface="標楷體" pitchFamily="65"/>
              </a:rPr>
              <a:t>)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76F9F4D-48EF-4AF8-912B-4DC0E2CF6E5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03035" y="1442621"/>
            <a:ext cx="10585451" cy="4444998"/>
          </a:xfrm>
        </p:spPr>
        <p:txBody>
          <a:bodyPr/>
          <a:lstStyle/>
          <a:p>
            <a:pPr marL="685800" lvl="0" indent="-685800">
              <a:buSzPts val="2799"/>
              <a:buBlip>
                <a:blip r:embed="rId2"/>
              </a:buBlip>
            </a:pPr>
            <a:r>
              <a:rPr lang="zh-TW">
                <a:latin typeface="標楷體" pitchFamily="65"/>
                <a:ea typeface="DFKai-SB"/>
                <a:cs typeface="Times New Roman"/>
              </a:rPr>
              <a:t>可以在試題本空白頁草擬作答內容並規劃作答方式，再將作答過程及結果謄寫至作答區內，以避免作答超出作答區。</a:t>
            </a:r>
            <a:endParaRPr lang="en-US">
              <a:latin typeface="標楷體" pitchFamily="65"/>
              <a:ea typeface="標楷體"/>
              <a:cs typeface="Times New Roman"/>
            </a:endParaRPr>
          </a:p>
          <a:p>
            <a:pPr lvl="0">
              <a:buSzPts val="2799"/>
              <a:buBlip>
                <a:blip r:embed="rId2"/>
              </a:buBlip>
            </a:pPr>
            <a:endParaRPr lang="en-US">
              <a:latin typeface="標楷體" pitchFamily="65"/>
              <a:ea typeface="DFKai-SB"/>
              <a:cs typeface="Times New Roman"/>
            </a:endParaRPr>
          </a:p>
          <a:p>
            <a:pPr marL="685800" lvl="0" indent="-685800">
              <a:buSzPts val="2799"/>
              <a:buBlip>
                <a:blip r:embed="rId2"/>
              </a:buBlip>
            </a:pPr>
            <a:r>
              <a:rPr lang="zh-TW">
                <a:latin typeface="標楷體" pitchFamily="65"/>
                <a:ea typeface="DFKai-SB"/>
                <a:cs typeface="Times New Roman"/>
              </a:rPr>
              <a:t>若未於答案卷上相應的欄位內作答，該題以零級分計。</a:t>
            </a:r>
            <a:endParaRPr lang="en-US">
              <a:latin typeface="標楷體" pitchFamily="65"/>
              <a:ea typeface="標楷體"/>
              <a:cs typeface="Times New Roman"/>
            </a:endParaRPr>
          </a:p>
          <a:p>
            <a:pPr lvl="0">
              <a:buSzPts val="2799"/>
              <a:buBlip>
                <a:blip r:embed="rId2"/>
              </a:buBlip>
            </a:pPr>
            <a:endParaRPr lang="zh-TW">
              <a:latin typeface="標楷體" pitchFamily="65"/>
              <a:ea typeface="DFKai-SB"/>
              <a:cs typeface="Times New Roman"/>
            </a:endParaRPr>
          </a:p>
          <a:p>
            <a:pPr marL="685800" lvl="0" indent="-685800">
              <a:spcBef>
                <a:spcPts val="3000"/>
              </a:spcBef>
              <a:buSzPts val="2799"/>
              <a:buBlip>
                <a:blip r:embed="rId2"/>
              </a:buBlip>
            </a:pPr>
            <a:r>
              <a:rPr lang="zh-TW">
                <a:latin typeface="標楷體" pitchFamily="65"/>
                <a:ea typeface="DFKai-SB"/>
                <a:cs typeface="Times New Roman"/>
              </a:rPr>
              <a:t>只寫答案而無計算過程或說明，無法判斷其「擬定策略」與「表達過程」能力，該題以零級分計。</a:t>
            </a:r>
            <a:endParaRPr lang="zh-TW">
              <a:latin typeface="標楷體" pitchFamily="65"/>
              <a:ea typeface="標楷體" pitchFamily="65"/>
              <a:cs typeface="Times New Roman"/>
            </a:endParaRPr>
          </a:p>
        </p:txBody>
      </p:sp>
      <p:sp>
        <p:nvSpPr>
          <p:cNvPr id="4" name="投影片編號版面配置區 1">
            <a:extLst>
              <a:ext uri="{FF2B5EF4-FFF2-40B4-BE49-F238E27FC236}">
                <a16:creationId xmlns:a16="http://schemas.microsoft.com/office/drawing/2014/main" id="{2D87DA50-6FE3-468F-ADB4-C42118D984F6}"/>
              </a:ext>
            </a:extLst>
          </p:cNvPr>
          <p:cNvSpPr txBox="1"/>
          <p:nvPr/>
        </p:nvSpPr>
        <p:spPr>
          <a:xfrm>
            <a:off x="11728121" y="6383783"/>
            <a:ext cx="525523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320CC26-D6DB-41FF-A71B-15CE836416EC}" type="slidenum">
              <a:t>20</a:t>
            </a:fld>
            <a:endParaRPr lang="zh-TW" altLang="en-US" sz="16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標楷體" pitchFamily="65"/>
              <a:cs typeface="Arial" pitchFamily="34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105822F-2FF0-4ECD-BBA6-4701111B1E3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13441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rmAutofit/>
          </a:bodyPr>
          <a:lstStyle/>
          <a:p>
            <a:pPr lvl="0" algn="ctr"/>
            <a:r>
              <a:rPr lang="zh-TW" sz="4800" b="1">
                <a:latin typeface="標楷體" pitchFamily="65"/>
                <a:ea typeface="標楷體" pitchFamily="65"/>
              </a:rPr>
              <a:t>作答注意事項</a:t>
            </a:r>
            <a:r>
              <a:rPr lang="en-US" sz="4800" b="1">
                <a:latin typeface="標楷體" pitchFamily="65"/>
                <a:ea typeface="標楷體" pitchFamily="65"/>
              </a:rPr>
              <a:t>(</a:t>
            </a:r>
            <a:r>
              <a:rPr lang="zh-TW" sz="4800" b="1">
                <a:latin typeface="標楷體" pitchFamily="65"/>
                <a:ea typeface="標楷體" pitchFamily="65"/>
              </a:rPr>
              <a:t>二</a:t>
            </a:r>
            <a:r>
              <a:rPr lang="en-US" sz="4800" b="1">
                <a:latin typeface="標楷體" pitchFamily="65"/>
                <a:ea typeface="標楷體" pitchFamily="65"/>
              </a:rPr>
              <a:t>)</a:t>
            </a:r>
          </a:p>
        </p:txBody>
      </p:sp>
      <p:sp>
        <p:nvSpPr>
          <p:cNvPr id="3" name="投影片編號版面配置區 1">
            <a:extLst>
              <a:ext uri="{FF2B5EF4-FFF2-40B4-BE49-F238E27FC236}">
                <a16:creationId xmlns:a16="http://schemas.microsoft.com/office/drawing/2014/main" id="{90718053-CDFD-428C-92CB-4D6F1F4BF8ED}"/>
              </a:ext>
            </a:extLst>
          </p:cNvPr>
          <p:cNvSpPr txBox="1"/>
          <p:nvPr/>
        </p:nvSpPr>
        <p:spPr>
          <a:xfrm>
            <a:off x="11728121" y="6383783"/>
            <a:ext cx="525523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2809ED8-A009-4608-BB2E-C6C0452D1DCE}" type="slidenum">
              <a:t>21</a:t>
            </a:fld>
            <a:endParaRPr lang="zh-TW" altLang="en-US" sz="16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標楷體" pitchFamily="65"/>
              <a:cs typeface="Arial" pitchFamily="34"/>
            </a:endParaRPr>
          </a:p>
        </p:txBody>
      </p:sp>
      <p:sp>
        <p:nvSpPr>
          <p:cNvPr id="4" name="內容版面配置區 2">
            <a:extLst>
              <a:ext uri="{FF2B5EF4-FFF2-40B4-BE49-F238E27FC236}">
                <a16:creationId xmlns:a16="http://schemas.microsoft.com/office/drawing/2014/main" id="{4BD8BA3D-1A3D-4F2D-9286-7C3032970D80}"/>
              </a:ext>
            </a:extLst>
          </p:cNvPr>
          <p:cNvSpPr txBox="1"/>
          <p:nvPr/>
        </p:nvSpPr>
        <p:spPr>
          <a:xfrm>
            <a:off x="621892" y="1482096"/>
            <a:ext cx="10972800" cy="528161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marL="571500" marR="0" lvl="1" indent="-571500" algn="just" defTabSz="1511302" rtl="0" fontAlgn="auto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SzPts val="2799"/>
              <a:buBlip>
                <a:blip r:embed="rId2"/>
              </a:buBlip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2800" b="0" i="0" u="none" strike="noStrike" kern="1200" cap="none" spc="0" baseline="0">
                <a:solidFill>
                  <a:srgbClr val="000000"/>
                </a:solidFill>
                <a:uFillTx/>
                <a:latin typeface="Times New Roman"/>
                <a:ea typeface="標楷體"/>
                <a:cs typeface="Times New Roman"/>
              </a:rPr>
              <a:t>以下情形影響作答結果呈現，可能影響得分：</a:t>
            </a:r>
            <a:endParaRPr lang="zh-TW" sz="2400" b="0" i="0" u="none" strike="noStrike" kern="1200" cap="none" spc="0" baseline="0">
              <a:solidFill>
                <a:srgbClr val="000000"/>
              </a:solidFill>
              <a:uFillTx/>
              <a:latin typeface="Calibri"/>
              <a:ea typeface="新細明體" pitchFamily="18"/>
            </a:endParaRPr>
          </a:p>
          <a:p>
            <a:pPr marL="914400" marR="0" lvl="1" indent="-228600" algn="just" defTabSz="1511302" rtl="0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2400" b="0" i="0" u="none" strike="noStrike" kern="1200" cap="none" spc="0" baseline="0">
                <a:solidFill>
                  <a:srgbClr val="000000"/>
                </a:solidFill>
                <a:uFillTx/>
                <a:latin typeface="Times New Roman"/>
                <a:ea typeface="標楷體"/>
                <a:cs typeface="Times New Roman"/>
              </a:rPr>
              <a:t>未用黑色墨水的筆書寫（建議使用</a:t>
            </a:r>
            <a:r>
              <a:rPr lang="en-US" sz="2400" b="0" i="0" u="none" strike="noStrike" kern="1200" cap="none" spc="0" baseline="0">
                <a:solidFill>
                  <a:srgbClr val="000000"/>
                </a:solidFill>
                <a:uFillTx/>
                <a:latin typeface="Times New Roman"/>
                <a:ea typeface="標楷體"/>
                <a:cs typeface="Times New Roman"/>
              </a:rPr>
              <a:t>0.5</a:t>
            </a:r>
            <a:r>
              <a:rPr lang="af-ZA" sz="2400" b="0" i="0" u="none" strike="noStrike" kern="1200" cap="none" spc="0" baseline="0">
                <a:solidFill>
                  <a:srgbClr val="000000"/>
                </a:solidFill>
                <a:uFillTx/>
                <a:latin typeface="Times New Roman"/>
                <a:ea typeface="標楷體"/>
                <a:cs typeface="Times New Roman"/>
              </a:rPr>
              <a:t>mm～0.7mm</a:t>
            </a:r>
            <a:r>
              <a:rPr lang="zh-TW" sz="2400" b="0" i="0" u="none" strike="noStrike" kern="1200" cap="none" spc="0" baseline="0">
                <a:solidFill>
                  <a:srgbClr val="000000"/>
                </a:solidFill>
                <a:uFillTx/>
                <a:latin typeface="Times New Roman"/>
                <a:ea typeface="標楷體"/>
                <a:cs typeface="Times New Roman"/>
              </a:rPr>
              <a:t>之筆尖）</a:t>
            </a:r>
          </a:p>
          <a:p>
            <a:pPr marL="914400" marR="0" lvl="1" indent="-228600" algn="just" defTabSz="1511302" rtl="0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2400" b="0" i="0" u="none" strike="noStrike" kern="1200" cap="none" spc="0" baseline="0">
                <a:solidFill>
                  <a:srgbClr val="000000"/>
                </a:solidFill>
                <a:uFillTx/>
                <a:latin typeface="Times New Roman"/>
                <a:ea typeface="標楷體"/>
                <a:cs typeface="Times New Roman"/>
              </a:rPr>
              <a:t>書寫內容超出答案卷格線外框</a:t>
            </a:r>
          </a:p>
          <a:p>
            <a:pPr marL="914400" marR="0" lvl="1" indent="-228600" algn="just" defTabSz="1511302" rtl="0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2400" b="0" i="0" u="none" strike="noStrike" kern="1200" cap="none" spc="0" baseline="0">
                <a:solidFill>
                  <a:srgbClr val="000000"/>
                </a:solidFill>
                <a:uFillTx/>
                <a:latin typeface="Times New Roman"/>
                <a:ea typeface="DFKai-SB"/>
                <a:cs typeface="Times New Roman"/>
              </a:rPr>
              <a:t>作答過程中，使用到原試題圖形上</a:t>
            </a:r>
            <a:r>
              <a:rPr lang="zh-TW" sz="2400" b="1" i="0" u="sng" strike="noStrike" kern="1200" cap="none" spc="0" baseline="0">
                <a:solidFill>
                  <a:srgbClr val="FF0000"/>
                </a:solidFill>
                <a:uFillTx/>
                <a:latin typeface="Times New Roman"/>
                <a:ea typeface="DFKai-SB"/>
                <a:cs typeface="Times New Roman"/>
              </a:rPr>
              <a:t>未標示</a:t>
            </a:r>
            <a:r>
              <a:rPr lang="zh-TW" sz="2400" b="0" i="0" u="none" strike="noStrike" kern="1200" cap="none" spc="0" baseline="0">
                <a:solidFill>
                  <a:srgbClr val="000000"/>
                </a:solidFill>
                <a:uFillTx/>
                <a:latin typeface="Times New Roman"/>
                <a:ea typeface="DFKai-SB"/>
                <a:cs typeface="Times New Roman"/>
              </a:rPr>
              <a:t>的記號（如：頂點、線段），但未將試題圖形畫在作答區內</a:t>
            </a:r>
            <a:endParaRPr lang="en-US" sz="2400" b="0" i="0" u="none" strike="noStrike" kern="1200" cap="none" spc="0" baseline="0">
              <a:solidFill>
                <a:srgbClr val="000000"/>
              </a:solidFill>
              <a:uFillTx/>
              <a:latin typeface="Times New Roman"/>
              <a:ea typeface="標楷體"/>
              <a:cs typeface="Times New Roman"/>
            </a:endParaRPr>
          </a:p>
          <a:p>
            <a:pPr marL="704216" marR="0" lvl="1" indent="-342900" algn="just" defTabSz="1511302" rtl="0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ts val="2399"/>
              <a:buBlip>
                <a:blip r:embed="rId2"/>
              </a:buBlip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400" b="0" i="0" u="none" strike="noStrike" kern="1200" cap="none" spc="0" baseline="0">
              <a:solidFill>
                <a:srgbClr val="000000"/>
              </a:solidFill>
              <a:uFillTx/>
              <a:latin typeface="Times New Roman"/>
              <a:ea typeface="標楷體"/>
              <a:cs typeface="Times New Roman"/>
            </a:endParaRPr>
          </a:p>
          <a:p>
            <a:pPr marL="571500" marR="0" lvl="1" indent="-571500" algn="just" defTabSz="1511302" rtl="0" fontAlgn="auto" hangingPunct="1">
              <a:lnSpc>
                <a:spcPct val="90000"/>
              </a:lnSpc>
              <a:spcBef>
                <a:spcPts val="2400"/>
              </a:spcBef>
              <a:spcAft>
                <a:spcPts val="600"/>
              </a:spcAft>
              <a:buSzPts val="2799"/>
              <a:buBlip>
                <a:blip r:embed="rId2"/>
              </a:buBlip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2800" b="0" i="0" u="none" strike="noStrike" kern="1200" cap="none" spc="0" baseline="0">
                <a:solidFill>
                  <a:srgbClr val="000000"/>
                </a:solidFill>
                <a:uFillTx/>
                <a:latin typeface="Times New Roman"/>
                <a:ea typeface="標楷體"/>
                <a:cs typeface="Times New Roman"/>
              </a:rPr>
              <a:t>以下情形違反試場規則</a:t>
            </a:r>
            <a:r>
              <a:rPr lang="zh-TW" sz="28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DFKai-SB"/>
                <a:cs typeface="Times New Roman" pitchFamily="18"/>
              </a:rPr>
              <a:t>，</a:t>
            </a:r>
            <a:r>
              <a:rPr lang="zh-TW" sz="2800" b="1" i="0" u="sng" strike="noStrike" kern="1200" cap="none" spc="0" baseline="0">
                <a:solidFill>
                  <a:srgbClr val="FF0000"/>
                </a:solidFill>
                <a:uFillTx/>
                <a:latin typeface="Times New Roman" pitchFamily="18"/>
                <a:ea typeface="DFKai-SB"/>
                <a:cs typeface="Times New Roman" pitchFamily="18"/>
              </a:rPr>
              <a:t>數學科</a:t>
            </a:r>
            <a:r>
              <a:rPr lang="zh-TW" sz="28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DFKai-SB"/>
                <a:cs typeface="Times New Roman" pitchFamily="18"/>
              </a:rPr>
              <a:t>考試不予計列等級</a:t>
            </a:r>
            <a:r>
              <a:rPr lang="zh-TW" sz="2800" b="0" i="0" u="none" strike="noStrike" kern="1200" cap="none" spc="0" baseline="0">
                <a:solidFill>
                  <a:srgbClr val="000000"/>
                </a:solidFill>
                <a:uFillTx/>
                <a:latin typeface="Times New Roman"/>
                <a:ea typeface="標楷體"/>
                <a:cs typeface="Times New Roman"/>
              </a:rPr>
              <a:t>：</a:t>
            </a:r>
          </a:p>
          <a:p>
            <a:pPr marL="914400" marR="0" lvl="1" indent="-228600" algn="just" defTabSz="1511302" rtl="0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2400" b="0" i="0" u="none" strike="noStrike" kern="1200" cap="none" spc="0" baseline="0">
                <a:solidFill>
                  <a:srgbClr val="FF0000"/>
                </a:solidFill>
                <a:uFillTx/>
                <a:latin typeface="Times New Roman"/>
                <a:ea typeface="標楷體"/>
                <a:cs typeface="Times New Roman"/>
              </a:rPr>
              <a:t>故意挖補、汙損、折疊答案卷</a:t>
            </a:r>
          </a:p>
          <a:p>
            <a:pPr marL="914400" marR="0" lvl="1" indent="-228600" algn="just" defTabSz="1511302" rtl="0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2400" b="0" i="0" u="none" strike="noStrike" kern="1200" cap="none" spc="0" baseline="0">
                <a:solidFill>
                  <a:srgbClr val="FF0000"/>
                </a:solidFill>
                <a:uFillTx/>
                <a:latin typeface="Times New Roman"/>
                <a:ea typeface="標楷體"/>
                <a:cs typeface="Times New Roman"/>
              </a:rPr>
              <a:t>於答案卷上作標記</a:t>
            </a:r>
            <a:r>
              <a:rPr lang="zh-TW" sz="2400" b="0" i="0" u="none" strike="noStrike" kern="1200" cap="none" spc="0" baseline="0">
                <a:solidFill>
                  <a:srgbClr val="FF0000"/>
                </a:solidFill>
                <a:uFillTx/>
                <a:latin typeface="Times New Roman"/>
                <a:ea typeface="DFKai-SB"/>
                <a:cs typeface="Times New Roman"/>
              </a:rPr>
              <a:t>（包含畫記與題目無關的</a:t>
            </a:r>
            <a:r>
              <a:rPr lang="zh-TW" sz="2800" b="0" i="0" u="none" strike="noStrike" kern="1200" cap="none" spc="0" baseline="0">
                <a:solidFill>
                  <a:srgbClr val="FF0000"/>
                </a:solidFill>
                <a:uFillTx/>
                <a:latin typeface="Times New Roman"/>
                <a:ea typeface="DFKai-SB"/>
                <a:cs typeface="Times New Roman"/>
              </a:rPr>
              <a:t>文字、</a:t>
            </a:r>
            <a:r>
              <a:rPr lang="zh-TW" sz="2400" b="0" i="0" u="none" strike="noStrike" kern="1200" cap="none" spc="0" baseline="0">
                <a:solidFill>
                  <a:srgbClr val="FF0000"/>
                </a:solidFill>
                <a:uFillTx/>
                <a:latin typeface="Times New Roman"/>
                <a:ea typeface="DFKai-SB"/>
                <a:cs typeface="Times New Roman"/>
              </a:rPr>
              <a:t>圖形</a:t>
            </a:r>
            <a:r>
              <a:rPr lang="zh-TW" sz="2800" b="0" i="0" u="none" strike="noStrike" kern="1200" cap="none" spc="0" baseline="0">
                <a:solidFill>
                  <a:srgbClr val="FF0000"/>
                </a:solidFill>
                <a:uFillTx/>
                <a:latin typeface="Times New Roman"/>
                <a:ea typeface="DFKai-SB"/>
                <a:cs typeface="Times New Roman"/>
              </a:rPr>
              <a:t>或</a:t>
            </a:r>
            <a:r>
              <a:rPr lang="zh-TW" sz="2400" b="0" i="0" u="none" strike="noStrike" kern="1200" cap="none" spc="0" baseline="0">
                <a:solidFill>
                  <a:srgbClr val="FF0000"/>
                </a:solidFill>
                <a:uFillTx/>
                <a:latin typeface="Times New Roman"/>
                <a:ea typeface="DFKai-SB"/>
                <a:cs typeface="Times New Roman"/>
              </a:rPr>
              <a:t>符號）</a:t>
            </a:r>
            <a:r>
              <a:rPr lang="zh-TW" sz="2400" b="0" i="0" u="none" strike="noStrike" kern="1200" cap="none" spc="0" baseline="0">
                <a:solidFill>
                  <a:srgbClr val="FF0000"/>
                </a:solidFill>
                <a:uFillTx/>
                <a:latin typeface="Times New Roman"/>
                <a:ea typeface="標楷體"/>
                <a:cs typeface="Times New Roman"/>
              </a:rPr>
              <a:t>、顯示自己身分</a:t>
            </a:r>
            <a:endParaRPr lang="zh-TW" sz="2400" b="0" i="0" u="none" strike="noStrike" kern="1200" cap="none" spc="0" baseline="0">
              <a:solidFill>
                <a:srgbClr val="000000"/>
              </a:solidFill>
              <a:uFillTx/>
              <a:latin typeface="Calibri"/>
              <a:ea typeface="新細明體" pitchFamily="18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503999A-8BAE-4858-82C1-EE0D2224453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13441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rmAutofit/>
          </a:bodyPr>
          <a:lstStyle/>
          <a:p>
            <a:pPr lvl="0" algn="ctr"/>
            <a:r>
              <a:rPr lang="zh-TW" sz="4800" b="1">
                <a:latin typeface="標楷體" pitchFamily="65"/>
                <a:ea typeface="標楷體" pitchFamily="65"/>
              </a:rPr>
              <a:t>規劃作答區方式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B774497-A90F-4ADE-95D1-4171A378C41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197160" y="1339001"/>
            <a:ext cx="3805239" cy="4525959"/>
          </a:xfrm>
        </p:spPr>
        <p:txBody>
          <a:bodyPr/>
          <a:lstStyle/>
          <a:p>
            <a:pPr lvl="0"/>
            <a:r>
              <a:rPr lang="zh-TW" sz="3200">
                <a:latin typeface="標楷體" pitchFamily="65"/>
                <a:ea typeface="標楷體" pitchFamily="65"/>
              </a:rPr>
              <a:t>標示作答順序，並劃分區塊，充分利用作答區。</a:t>
            </a:r>
          </a:p>
        </p:txBody>
      </p:sp>
      <p:pic>
        <p:nvPicPr>
          <p:cNvPr id="4" name="圖片 6" descr="一張含有 文字, 筆跡, 寫生, 字型 的圖片&#10;&#10;自動產生的描述">
            <a:extLst>
              <a:ext uri="{FF2B5EF4-FFF2-40B4-BE49-F238E27FC236}">
                <a16:creationId xmlns:a16="http://schemas.microsoft.com/office/drawing/2014/main" id="{C19047A8-9813-49AF-8287-29AECD51A1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3" y="1345768"/>
            <a:ext cx="5891451" cy="5248454"/>
          </a:xfrm>
          <a:prstGeom prst="rect">
            <a:avLst/>
          </a:prstGeom>
          <a:noFill/>
          <a:ln w="15873" cap="flat">
            <a:solidFill>
              <a:srgbClr val="FF0000"/>
            </a:solidFill>
            <a:prstDash val="solid"/>
            <a:miter/>
          </a:ln>
        </p:spPr>
      </p:pic>
      <p:sp>
        <p:nvSpPr>
          <p:cNvPr id="5" name="投影片編號版面配置區 1">
            <a:extLst>
              <a:ext uri="{FF2B5EF4-FFF2-40B4-BE49-F238E27FC236}">
                <a16:creationId xmlns:a16="http://schemas.microsoft.com/office/drawing/2014/main" id="{79879925-3661-4F7C-A745-D5A546C23AC7}"/>
              </a:ext>
            </a:extLst>
          </p:cNvPr>
          <p:cNvSpPr txBox="1"/>
          <p:nvPr/>
        </p:nvSpPr>
        <p:spPr>
          <a:xfrm>
            <a:off x="11728121" y="6383783"/>
            <a:ext cx="525523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8FA2AE7-2B13-45FA-914C-2DDE07213257}" type="slidenum">
              <a:t>22</a:t>
            </a:fld>
            <a:endParaRPr lang="zh-TW" altLang="en-US" sz="16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標楷體" pitchFamily="65"/>
              <a:cs typeface="Arial" pitchFamily="34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0EDB312-961F-41C5-B09C-7570467F886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13441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rmAutofit/>
          </a:bodyPr>
          <a:lstStyle/>
          <a:p>
            <a:pPr lvl="0" algn="ctr"/>
            <a:r>
              <a:rPr lang="zh-TW" sz="4800" b="1">
                <a:latin typeface="標楷體" pitchFamily="65"/>
                <a:ea typeface="標楷體" pitchFamily="65"/>
              </a:rPr>
              <a:t>規劃作答區方式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9A4CA43-C14B-4CB3-B797-18827C712AC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196766" y="1345941"/>
            <a:ext cx="3808411" cy="4525959"/>
          </a:xfrm>
        </p:spPr>
        <p:txBody>
          <a:bodyPr/>
          <a:lstStyle/>
          <a:p>
            <a:pPr lvl="0"/>
            <a:r>
              <a:rPr lang="zh-TW" sz="3200">
                <a:latin typeface="標楷體" pitchFamily="65"/>
                <a:ea typeface="標楷體" pitchFamily="65"/>
              </a:rPr>
              <a:t>劃分作答區塊，充分利用作答區。</a:t>
            </a:r>
          </a:p>
        </p:txBody>
      </p:sp>
      <p:pic>
        <p:nvPicPr>
          <p:cNvPr id="4" name="圖片 3" descr="一張含有 文字, 筆跡, 圖表, 字型 的圖片&#10;&#10;自動產生的描述">
            <a:extLst>
              <a:ext uri="{FF2B5EF4-FFF2-40B4-BE49-F238E27FC236}">
                <a16:creationId xmlns:a16="http://schemas.microsoft.com/office/drawing/2014/main" id="{A24919FC-EFBB-46B0-9D60-C1EB2550D6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3" y="1345941"/>
            <a:ext cx="5867147" cy="5186741"/>
          </a:xfrm>
          <a:prstGeom prst="rect">
            <a:avLst/>
          </a:prstGeom>
          <a:noFill/>
          <a:ln w="15873" cap="flat">
            <a:solidFill>
              <a:srgbClr val="FF0000"/>
            </a:solidFill>
            <a:prstDash val="solid"/>
            <a:miter/>
          </a:ln>
        </p:spPr>
      </p:pic>
      <p:sp>
        <p:nvSpPr>
          <p:cNvPr id="5" name="投影片編號版面配置區 1">
            <a:extLst>
              <a:ext uri="{FF2B5EF4-FFF2-40B4-BE49-F238E27FC236}">
                <a16:creationId xmlns:a16="http://schemas.microsoft.com/office/drawing/2014/main" id="{FAC12D92-E8EC-444A-8F69-CED3B4988776}"/>
              </a:ext>
            </a:extLst>
          </p:cNvPr>
          <p:cNvSpPr txBox="1"/>
          <p:nvPr/>
        </p:nvSpPr>
        <p:spPr>
          <a:xfrm>
            <a:off x="11728121" y="6383783"/>
            <a:ext cx="525523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8F5DDAC-B290-4B20-8057-93352D32F903}" type="slidenum">
              <a:t>23</a:t>
            </a:fld>
            <a:endParaRPr lang="zh-TW" altLang="en-US" sz="16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標楷體" pitchFamily="65"/>
              <a:cs typeface="Arial" pitchFamily="34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AAD797A-3767-4BFF-B22F-34FF82D4453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42134" y="13441"/>
            <a:ext cx="10511668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rmAutofit/>
          </a:bodyPr>
          <a:lstStyle/>
          <a:p>
            <a:pPr lvl="0" algn="ctr"/>
            <a:r>
              <a:rPr lang="zh-TW" sz="3600" b="1">
                <a:latin typeface="Times New Roman"/>
                <a:ea typeface="DFKai-SB"/>
              </a:rPr>
              <a:t>若使用試題未提供的標號（如：</a:t>
            </a:r>
            <a:r>
              <a:rPr lang="en-US" sz="3600" b="1">
                <a:latin typeface="Times New Roman"/>
                <a:ea typeface="標楷體"/>
                <a:cs typeface="Times New Roman"/>
              </a:rPr>
              <a:t>A</a:t>
            </a:r>
            <a:r>
              <a:rPr lang="zh-TW" sz="3600" b="1">
                <a:latin typeface="Times New Roman"/>
                <a:ea typeface="DFKai-SB"/>
              </a:rPr>
              <a:t>、</a:t>
            </a:r>
            <a:r>
              <a:rPr lang="en-US" sz="3600" b="1">
                <a:latin typeface="Times New Roman"/>
                <a:ea typeface="標楷體"/>
                <a:cs typeface="Times New Roman"/>
              </a:rPr>
              <a:t>B</a:t>
            </a:r>
            <a:r>
              <a:rPr lang="zh-TW" sz="3600" b="1">
                <a:latin typeface="Times New Roman"/>
                <a:ea typeface="DFKai-SB"/>
              </a:rPr>
              <a:t>、</a:t>
            </a:r>
            <a:r>
              <a:rPr lang="en-US" sz="3600" b="1">
                <a:latin typeface="Times New Roman"/>
                <a:ea typeface="標楷體"/>
                <a:cs typeface="Times New Roman"/>
              </a:rPr>
              <a:t>C</a:t>
            </a:r>
            <a:r>
              <a:rPr lang="en-US" sz="3600" b="1">
                <a:latin typeface="標楷體" pitchFamily="65"/>
                <a:ea typeface="DFKai-SB"/>
              </a:rPr>
              <a:t>)</a:t>
            </a:r>
            <a:r>
              <a:rPr lang="zh-TW" sz="3600" b="1">
                <a:latin typeface="標楷體" pitchFamily="65"/>
                <a:ea typeface="DFKai-SB"/>
              </a:rPr>
              <a:t>，</a:t>
            </a:r>
            <a:br>
              <a:rPr lang="en-US" sz="3600" b="1">
                <a:latin typeface="標楷體" pitchFamily="65"/>
                <a:ea typeface="DFKai-SB"/>
              </a:rPr>
            </a:br>
            <a:r>
              <a:rPr lang="zh-TW" sz="3600" b="1">
                <a:latin typeface="標楷體" pitchFamily="65"/>
                <a:ea typeface="DFKai-SB"/>
              </a:rPr>
              <a:t>應將這些標號清楚</a:t>
            </a:r>
            <a:r>
              <a:rPr lang="zh-TW" sz="3600" b="1">
                <a:latin typeface="Times New Roman"/>
                <a:ea typeface="DFKai-SB"/>
              </a:rPr>
              <a:t>標示</a:t>
            </a:r>
            <a:r>
              <a:rPr lang="zh-TW" sz="3600" b="1">
                <a:latin typeface="標楷體" pitchFamily="65"/>
                <a:ea typeface="DFKai-SB"/>
              </a:rPr>
              <a:t>在作答區內的圖形上</a:t>
            </a:r>
            <a:endParaRPr lang="en-US" sz="3600" b="1">
              <a:cs typeface="Calibri Light"/>
            </a:endParaRPr>
          </a:p>
        </p:txBody>
      </p:sp>
      <p:pic>
        <p:nvPicPr>
          <p:cNvPr id="3" name="圖片 1" descr="一張含有 文字, 筆跡, 字型, 寫生 的圖片&#10;&#10;自動產生的描述">
            <a:extLst>
              <a:ext uri="{FF2B5EF4-FFF2-40B4-BE49-F238E27FC236}">
                <a16:creationId xmlns:a16="http://schemas.microsoft.com/office/drawing/2014/main" id="{D64E6732-4B60-492B-8870-9BB58E4954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494297" y="1343354"/>
            <a:ext cx="4865348" cy="4859999"/>
          </a:xfrm>
          <a:prstGeom prst="rect">
            <a:avLst/>
          </a:prstGeom>
          <a:noFill/>
          <a:ln w="15873" cap="flat">
            <a:solidFill>
              <a:srgbClr val="FF0000"/>
            </a:solidFill>
            <a:prstDash val="solid"/>
            <a:miter/>
          </a:ln>
        </p:spPr>
      </p:pic>
      <p:sp>
        <p:nvSpPr>
          <p:cNvPr id="4" name="投影片編號版面配置區 1">
            <a:extLst>
              <a:ext uri="{FF2B5EF4-FFF2-40B4-BE49-F238E27FC236}">
                <a16:creationId xmlns:a16="http://schemas.microsoft.com/office/drawing/2014/main" id="{EA2280E2-0A9B-4FEC-81F3-207352417089}"/>
              </a:ext>
            </a:extLst>
          </p:cNvPr>
          <p:cNvSpPr txBox="1"/>
          <p:nvPr/>
        </p:nvSpPr>
        <p:spPr>
          <a:xfrm>
            <a:off x="11728121" y="6383783"/>
            <a:ext cx="525523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5B2E0E2-E238-4B4D-BFF3-E7B4BD10EF64}" type="slidenum">
              <a:t>24</a:t>
            </a:fld>
            <a:endParaRPr lang="zh-TW" altLang="en-US" sz="16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標楷體" pitchFamily="65"/>
              <a:cs typeface="Arial" pitchFamily="34"/>
            </a:endParaRPr>
          </a:p>
        </p:txBody>
      </p:sp>
      <p:pic>
        <p:nvPicPr>
          <p:cNvPr id="5" name="圖片 3" descr="一張含有 文字, 螢幕擷取畫面, 圖表, 數字 的圖片&#10;&#10;自動產生的描述">
            <a:extLst>
              <a:ext uri="{FF2B5EF4-FFF2-40B4-BE49-F238E27FC236}">
                <a16:creationId xmlns:a16="http://schemas.microsoft.com/office/drawing/2014/main" id="{E7E28515-048E-468B-A170-AD967C80E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134" y="1345576"/>
            <a:ext cx="5121179" cy="5517928"/>
          </a:xfrm>
          <a:prstGeom prst="rect">
            <a:avLst/>
          </a:prstGeom>
          <a:noFill/>
          <a:ln w="9528" cap="flat">
            <a:solidFill>
              <a:srgbClr val="000000"/>
            </a:solidFill>
            <a:prstDash val="solid"/>
            <a:miter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8A08939-027D-4F75-B951-68295EAD9A4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13441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rmAutofit/>
          </a:bodyPr>
          <a:lstStyle/>
          <a:p>
            <a:pPr lvl="0" algn="ctr"/>
            <a:r>
              <a:rPr lang="zh-TW" sz="4800" b="1">
                <a:latin typeface="Times New Roman"/>
                <a:ea typeface="DFKai-SB"/>
                <a:cs typeface="Times New Roman"/>
              </a:rPr>
              <a:t>可能影響得分的情形 </a:t>
            </a:r>
            <a:r>
              <a:rPr lang="en-US" sz="4800" b="1">
                <a:latin typeface="Times New Roman"/>
                <a:ea typeface="DFKai-SB"/>
                <a:cs typeface="Times New Roman"/>
              </a:rPr>
              <a:t>—</a:t>
            </a:r>
            <a:r>
              <a:rPr lang="zh-TW" sz="2800" b="1">
                <a:latin typeface="Times New Roman"/>
                <a:ea typeface="DFKai-SB"/>
                <a:cs typeface="Times New Roman"/>
              </a:rPr>
              <a:t>超出格線</a:t>
            </a:r>
            <a:endParaRPr lang="en-US" sz="2800" b="1">
              <a:latin typeface="Times New Roman"/>
              <a:ea typeface="DFKai-SB"/>
              <a:cs typeface="Times New Roman"/>
            </a:endParaRPr>
          </a:p>
        </p:txBody>
      </p:sp>
      <p:pic>
        <p:nvPicPr>
          <p:cNvPr id="3" name="內容版面配置區 3" descr="一張含有 文字, 筆跡, 字型, 圖畫 的圖片&#10;&#10;自動產生的描述">
            <a:extLst>
              <a:ext uri="{FF2B5EF4-FFF2-40B4-BE49-F238E27FC236}">
                <a16:creationId xmlns:a16="http://schemas.microsoft.com/office/drawing/2014/main" id="{503417E9-5274-4285-95BE-31974B3246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672495" y="1345027"/>
            <a:ext cx="4859999" cy="4859999"/>
          </a:xfrm>
          <a:prstGeom prst="rect">
            <a:avLst/>
          </a:prstGeom>
          <a:noFill/>
          <a:ln w="15873" cap="flat">
            <a:solidFill>
              <a:srgbClr val="FF0000"/>
            </a:solidFill>
            <a:prstDash val="solid"/>
            <a:miter/>
          </a:ln>
        </p:spPr>
      </p:pic>
      <p:sp>
        <p:nvSpPr>
          <p:cNvPr id="4" name="投影片編號版面配置區 1">
            <a:extLst>
              <a:ext uri="{FF2B5EF4-FFF2-40B4-BE49-F238E27FC236}">
                <a16:creationId xmlns:a16="http://schemas.microsoft.com/office/drawing/2014/main" id="{9F71F6B1-3051-4BDD-AC7E-622FD0F7DA0F}"/>
              </a:ext>
            </a:extLst>
          </p:cNvPr>
          <p:cNvSpPr txBox="1"/>
          <p:nvPr/>
        </p:nvSpPr>
        <p:spPr>
          <a:xfrm>
            <a:off x="11728121" y="6383783"/>
            <a:ext cx="525523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87916E8-1240-468F-9549-E6400A7E2582}" type="slidenum">
              <a:t>25</a:t>
            </a:fld>
            <a:endParaRPr lang="zh-TW" altLang="en-US" sz="16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標楷體" pitchFamily="65"/>
              <a:cs typeface="Arial" pitchFamily="34"/>
            </a:endParaRPr>
          </a:p>
        </p:txBody>
      </p:sp>
      <p:sp>
        <p:nvSpPr>
          <p:cNvPr id="5" name="橢圓 2">
            <a:extLst>
              <a:ext uri="{FF2B5EF4-FFF2-40B4-BE49-F238E27FC236}">
                <a16:creationId xmlns:a16="http://schemas.microsoft.com/office/drawing/2014/main" id="{2E0D9EBF-9416-41FF-B041-408BC74A9980}"/>
              </a:ext>
            </a:extLst>
          </p:cNvPr>
          <p:cNvSpPr/>
          <p:nvPr/>
        </p:nvSpPr>
        <p:spPr>
          <a:xfrm>
            <a:off x="4473674" y="5715000"/>
            <a:ext cx="3571161" cy="852988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noFill/>
          <a:ln w="28575" cap="flat">
            <a:solidFill>
              <a:srgbClr val="FF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  <a:ea typeface="新細明體" pitchFamily="18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B09E725-A1A7-4A08-8B2E-FFE6130DC79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13441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 fontScale="90000"/>
          </a:bodyPr>
          <a:lstStyle/>
          <a:p>
            <a:pPr lvl="0" algn="r"/>
            <a:r>
              <a:rPr lang="zh-TW" sz="4800" b="1">
                <a:latin typeface="標楷體"/>
                <a:ea typeface="DFKai-SB"/>
              </a:rPr>
              <a:t>可能影響得分的情形</a:t>
            </a:r>
            <a:r>
              <a:rPr lang="en-US" sz="4800" b="1">
                <a:latin typeface="Times New Roman"/>
                <a:ea typeface="DFKai-SB"/>
                <a:cs typeface="Times New Roman"/>
              </a:rPr>
              <a:t> —</a:t>
            </a:r>
            <a:r>
              <a:rPr lang="zh-TW" sz="2800" b="1">
                <a:latin typeface="標楷體"/>
                <a:ea typeface="DFKai-SB"/>
              </a:rPr>
              <a:t>使用到原試題圖形上未標示的輔助線段（如：   )，但未將該線段清楚標示在作答區內的圖形上</a:t>
            </a:r>
            <a:endParaRPr lang="en-US" b="1">
              <a:cs typeface="Calibri Light"/>
            </a:endParaRPr>
          </a:p>
        </p:txBody>
      </p:sp>
      <p:sp>
        <p:nvSpPr>
          <p:cNvPr id="3" name="投影片編號版面配置區 1">
            <a:extLst>
              <a:ext uri="{FF2B5EF4-FFF2-40B4-BE49-F238E27FC236}">
                <a16:creationId xmlns:a16="http://schemas.microsoft.com/office/drawing/2014/main" id="{746B2F04-132A-4E37-8C4E-6A9F20C08D0F}"/>
              </a:ext>
            </a:extLst>
          </p:cNvPr>
          <p:cNvSpPr txBox="1"/>
          <p:nvPr/>
        </p:nvSpPr>
        <p:spPr>
          <a:xfrm>
            <a:off x="11728121" y="6383783"/>
            <a:ext cx="525523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45677A5-98EF-4CCA-A3F7-196BB76B536A}" type="slidenum">
              <a:t>26</a:t>
            </a:fld>
            <a:endParaRPr lang="zh-TW" altLang="en-US" sz="16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標楷體" pitchFamily="65"/>
              <a:cs typeface="Arial" pitchFamily="34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E827FC0E-3EE9-4D86-94A6-07B4389F8B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9314" y="727185"/>
            <a:ext cx="600075" cy="40957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圖片 7" descr="一張含有 文字, 螢幕擷取畫面, 字型, 圖表 的圖片&#10;&#10;自動產生的描述">
            <a:extLst>
              <a:ext uri="{FF2B5EF4-FFF2-40B4-BE49-F238E27FC236}">
                <a16:creationId xmlns:a16="http://schemas.microsoft.com/office/drawing/2014/main" id="{83169589-2DD9-41BA-8E21-B4832BD932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202" y="1344094"/>
            <a:ext cx="6133182" cy="5398837"/>
          </a:xfrm>
          <a:prstGeom prst="rect">
            <a:avLst/>
          </a:prstGeom>
          <a:noFill/>
          <a:ln cap="flat">
            <a:noFill/>
          </a:ln>
        </p:spPr>
      </p:pic>
      <p:grpSp>
        <p:nvGrpSpPr>
          <p:cNvPr id="6" name="群組 5">
            <a:extLst>
              <a:ext uri="{FF2B5EF4-FFF2-40B4-BE49-F238E27FC236}">
                <a16:creationId xmlns:a16="http://schemas.microsoft.com/office/drawing/2014/main" id="{34812956-60A9-4481-99F2-C073C51A9C77}"/>
              </a:ext>
            </a:extLst>
          </p:cNvPr>
          <p:cNvGrpSpPr/>
          <p:nvPr/>
        </p:nvGrpSpPr>
        <p:grpSpPr>
          <a:xfrm>
            <a:off x="6772997" y="1344826"/>
            <a:ext cx="4859377" cy="4859999"/>
            <a:chOff x="6772997" y="1344826"/>
            <a:chExt cx="4859377" cy="4859999"/>
          </a:xfrm>
        </p:grpSpPr>
        <p:pic>
          <p:nvPicPr>
            <p:cNvPr id="7" name="圖片 1" descr="一張含有 文字, 字型, 筆跡, 螢幕擷取畫面 的圖片&#10;&#10;自動產生的描述">
              <a:extLst>
                <a:ext uri="{FF2B5EF4-FFF2-40B4-BE49-F238E27FC236}">
                  <a16:creationId xmlns:a16="http://schemas.microsoft.com/office/drawing/2014/main" id="{B890F3DC-A8FA-49F6-A73F-83B4B23DBB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6772997" y="1344826"/>
              <a:ext cx="4859377" cy="4859999"/>
            </a:xfrm>
            <a:prstGeom prst="rect">
              <a:avLst/>
            </a:prstGeom>
            <a:noFill/>
            <a:ln w="15873" cap="flat">
              <a:solidFill>
                <a:srgbClr val="FF0000"/>
              </a:solidFill>
              <a:prstDash val="solid"/>
              <a:miter/>
            </a:ln>
          </p:spPr>
        </p:pic>
        <p:pic>
          <p:nvPicPr>
            <p:cNvPr id="8" name="圖片 2">
              <a:extLst>
                <a:ext uri="{FF2B5EF4-FFF2-40B4-BE49-F238E27FC236}">
                  <a16:creationId xmlns:a16="http://schemas.microsoft.com/office/drawing/2014/main" id="{B32DD750-AA96-4226-A564-C009D0055A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42226" y="1564264"/>
              <a:ext cx="1835877" cy="476320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9" name="圖片 12">
              <a:extLst>
                <a:ext uri="{FF2B5EF4-FFF2-40B4-BE49-F238E27FC236}">
                  <a16:creationId xmlns:a16="http://schemas.microsoft.com/office/drawing/2014/main" id="{13C352FC-05E6-4F9C-A261-37DD41FA7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07567" y="1918886"/>
              <a:ext cx="219803" cy="476320"/>
            </a:xfrm>
            <a:prstGeom prst="rect">
              <a:avLst/>
            </a:prstGeom>
            <a:noFill/>
            <a:ln cap="flat">
              <a:noFill/>
            </a:ln>
          </p:spPr>
        </p:pic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B5A8428-2933-461D-BF58-23600E3F464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13441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rmAutofit/>
          </a:bodyPr>
          <a:lstStyle/>
          <a:p>
            <a:pPr lvl="0" algn="ctr"/>
            <a:r>
              <a:rPr lang="zh-TW" sz="4800" b="1">
                <a:latin typeface="Times New Roman"/>
                <a:ea typeface="DFKai-SB"/>
              </a:rPr>
              <a:t>不予計列等級的情形</a:t>
            </a:r>
            <a:r>
              <a:rPr lang="en-US" sz="4800" b="1">
                <a:latin typeface="Times New Roman"/>
                <a:ea typeface="DFKai-SB"/>
              </a:rPr>
              <a:t> </a:t>
            </a:r>
            <a:r>
              <a:rPr lang="en-US" sz="4800" b="1">
                <a:latin typeface="Times New Roman"/>
                <a:ea typeface="標楷體"/>
                <a:cs typeface="Times New Roman"/>
              </a:rPr>
              <a:t>—</a:t>
            </a:r>
            <a:r>
              <a:rPr lang="zh-TW" sz="3100" b="1">
                <a:ea typeface="DFKai-SB"/>
              </a:rPr>
              <a:t>畫記與題目無關的圖形</a:t>
            </a:r>
            <a:endParaRPr lang="zh-TW" b="1">
              <a:cs typeface="Calibri Light"/>
            </a:endParaRPr>
          </a:p>
        </p:txBody>
      </p:sp>
      <p:pic>
        <p:nvPicPr>
          <p:cNvPr id="3" name="圖片 3" descr="一張含有 寫生, 圖畫, 線條藝術, 藝術 的圖片&#10;&#10;自動產生的描述">
            <a:extLst>
              <a:ext uri="{FF2B5EF4-FFF2-40B4-BE49-F238E27FC236}">
                <a16:creationId xmlns:a16="http://schemas.microsoft.com/office/drawing/2014/main" id="{A46D7FD0-D261-4F20-9F0D-F2C9A5A63F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9703" y="1345768"/>
            <a:ext cx="4866409" cy="4859999"/>
          </a:xfrm>
          <a:prstGeom prst="rect">
            <a:avLst/>
          </a:prstGeom>
          <a:noFill/>
          <a:ln w="15873" cap="flat">
            <a:solidFill>
              <a:srgbClr val="FF0000"/>
            </a:solidFill>
            <a:prstDash val="solid"/>
            <a:miter/>
          </a:ln>
        </p:spPr>
      </p:pic>
      <p:sp>
        <p:nvSpPr>
          <p:cNvPr id="4" name="投影片編號版面配置區 1">
            <a:extLst>
              <a:ext uri="{FF2B5EF4-FFF2-40B4-BE49-F238E27FC236}">
                <a16:creationId xmlns:a16="http://schemas.microsoft.com/office/drawing/2014/main" id="{05FAC173-10A3-4E6F-B06D-50CD89B151AF}"/>
              </a:ext>
            </a:extLst>
          </p:cNvPr>
          <p:cNvSpPr txBox="1"/>
          <p:nvPr/>
        </p:nvSpPr>
        <p:spPr>
          <a:xfrm>
            <a:off x="11728121" y="6383783"/>
            <a:ext cx="525523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70B86F8-3928-4FC7-95E1-2E65917B480C}" type="slidenum">
              <a:t>27</a:t>
            </a:fld>
            <a:endParaRPr lang="zh-TW" altLang="en-US" sz="16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標楷體" pitchFamily="65"/>
              <a:cs typeface="Arial" pitchFamily="34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5F9E830-90CF-4532-AC5B-A9028E79B13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1351" y="13441"/>
            <a:ext cx="11623432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rmAutofit/>
          </a:bodyPr>
          <a:lstStyle/>
          <a:p>
            <a:pPr lvl="0" algn="ctr"/>
            <a:r>
              <a:rPr lang="zh-TW" sz="4800" b="1">
                <a:latin typeface="Times New Roman"/>
                <a:ea typeface="DFKai-SB"/>
              </a:rPr>
              <a:t>不予計列等級的情形</a:t>
            </a:r>
            <a:r>
              <a:rPr lang="en-US" sz="4800">
                <a:latin typeface="Times New Roman"/>
                <a:ea typeface="DFKai-SB"/>
              </a:rPr>
              <a:t> </a:t>
            </a:r>
            <a:r>
              <a:rPr lang="en-US" sz="4800" b="1">
                <a:latin typeface="Times New Roman"/>
                <a:ea typeface="標楷體"/>
                <a:cs typeface="Times New Roman"/>
              </a:rPr>
              <a:t>—</a:t>
            </a:r>
            <a:r>
              <a:rPr lang="zh-TW" sz="3100" b="1">
                <a:ea typeface="DFKai-SB"/>
              </a:rPr>
              <a:t>畫記與題目無關的圖形或符號</a:t>
            </a:r>
            <a:endParaRPr lang="zh-TW" b="1">
              <a:cs typeface="Calibri Light"/>
            </a:endParaRPr>
          </a:p>
        </p:txBody>
      </p:sp>
      <p:pic>
        <p:nvPicPr>
          <p:cNvPr id="3" name="圖片 3" descr="一張含有 文字, 筆跡, 字型, 書法 的圖片&#10;&#10;自動產生的描述">
            <a:extLst>
              <a:ext uri="{FF2B5EF4-FFF2-40B4-BE49-F238E27FC236}">
                <a16:creationId xmlns:a16="http://schemas.microsoft.com/office/drawing/2014/main" id="{7DE74E2C-1916-423F-9B4E-C5FB697F64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3287" y="1344798"/>
            <a:ext cx="4869390" cy="4859999"/>
          </a:xfrm>
          <a:prstGeom prst="rect">
            <a:avLst/>
          </a:prstGeom>
          <a:noFill/>
          <a:ln w="15873" cap="flat">
            <a:solidFill>
              <a:srgbClr val="FF0000"/>
            </a:solidFill>
            <a:prstDash val="solid"/>
            <a:miter/>
          </a:ln>
        </p:spPr>
      </p:pic>
      <p:sp>
        <p:nvSpPr>
          <p:cNvPr id="4" name="投影片編號版面配置區 1">
            <a:extLst>
              <a:ext uri="{FF2B5EF4-FFF2-40B4-BE49-F238E27FC236}">
                <a16:creationId xmlns:a16="http://schemas.microsoft.com/office/drawing/2014/main" id="{CE5698FA-6067-4FA2-B2AD-CF73A9E79684}"/>
              </a:ext>
            </a:extLst>
          </p:cNvPr>
          <p:cNvSpPr txBox="1"/>
          <p:nvPr/>
        </p:nvSpPr>
        <p:spPr>
          <a:xfrm>
            <a:off x="11728121" y="6383783"/>
            <a:ext cx="525523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DB2E4C1-D9AC-40D2-A339-93CD378D9AE8}" type="slidenum">
              <a:t>28</a:t>
            </a:fld>
            <a:endParaRPr lang="zh-TW" altLang="en-US" sz="16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標楷體" pitchFamily="65"/>
              <a:cs typeface="Arial" pitchFamily="34"/>
            </a:endParaRPr>
          </a:p>
        </p:txBody>
      </p:sp>
      <p:sp>
        <p:nvSpPr>
          <p:cNvPr id="5" name="橢圓 3">
            <a:extLst>
              <a:ext uri="{FF2B5EF4-FFF2-40B4-BE49-F238E27FC236}">
                <a16:creationId xmlns:a16="http://schemas.microsoft.com/office/drawing/2014/main" id="{93BC468A-2DF8-453C-A7CB-A76145059CD3}"/>
              </a:ext>
            </a:extLst>
          </p:cNvPr>
          <p:cNvSpPr/>
          <p:nvPr/>
        </p:nvSpPr>
        <p:spPr>
          <a:xfrm>
            <a:off x="7325029" y="2199964"/>
            <a:ext cx="1100809" cy="791532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noFill/>
          <a:ln w="28575" cap="flat">
            <a:solidFill>
              <a:srgbClr val="FF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  <a:ea typeface="新細明體" pitchFamily="18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C43AD21-2707-42C4-AE3B-E9E2F064B05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13441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rmAutofit/>
          </a:bodyPr>
          <a:lstStyle/>
          <a:p>
            <a:pPr lvl="0" algn="ctr"/>
            <a:r>
              <a:rPr lang="zh-TW" sz="4800" b="1">
                <a:latin typeface="Times New Roman"/>
                <a:ea typeface="DFKai-SB"/>
              </a:rPr>
              <a:t>不予計列等級的情形</a:t>
            </a:r>
            <a:r>
              <a:rPr lang="en-US" sz="4800" b="1">
                <a:latin typeface="Times New Roman"/>
                <a:ea typeface="DFKai-SB"/>
                <a:cs typeface="Times New Roman"/>
              </a:rPr>
              <a:t> —</a:t>
            </a:r>
            <a:r>
              <a:rPr lang="zh-TW" sz="3200" b="1">
                <a:ea typeface="DFKai-SB"/>
              </a:rPr>
              <a:t>顯示自己身分</a:t>
            </a:r>
            <a:endParaRPr lang="zh-TW" b="1">
              <a:cs typeface="Calibri Light"/>
            </a:endParaRPr>
          </a:p>
        </p:txBody>
      </p:sp>
      <p:pic>
        <p:nvPicPr>
          <p:cNvPr id="3" name="圖片 3" descr="一張含有 螢幕擷取畫面, 白色, 設計 的圖片&#10;&#10;自動產生的描述">
            <a:extLst>
              <a:ext uri="{FF2B5EF4-FFF2-40B4-BE49-F238E27FC236}">
                <a16:creationId xmlns:a16="http://schemas.microsoft.com/office/drawing/2014/main" id="{67545F86-5AF9-4A3F-81AA-738B29F59F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5418" y="1345027"/>
            <a:ext cx="4859999" cy="4859999"/>
          </a:xfrm>
          <a:prstGeom prst="rect">
            <a:avLst/>
          </a:prstGeom>
          <a:noFill/>
          <a:ln w="15873" cap="flat">
            <a:solidFill>
              <a:srgbClr val="FF0000"/>
            </a:solidFill>
            <a:prstDash val="solid"/>
            <a:miter/>
          </a:ln>
        </p:spPr>
      </p:pic>
      <p:sp>
        <p:nvSpPr>
          <p:cNvPr id="4" name="投影片編號版面配置區 1">
            <a:extLst>
              <a:ext uri="{FF2B5EF4-FFF2-40B4-BE49-F238E27FC236}">
                <a16:creationId xmlns:a16="http://schemas.microsoft.com/office/drawing/2014/main" id="{FAACCDB0-B838-4391-B766-3700AFCC4847}"/>
              </a:ext>
            </a:extLst>
          </p:cNvPr>
          <p:cNvSpPr txBox="1"/>
          <p:nvPr/>
        </p:nvSpPr>
        <p:spPr>
          <a:xfrm>
            <a:off x="11728121" y="6383783"/>
            <a:ext cx="525523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25B2E6A-2A27-401E-A775-A14D41DD175B}" type="slidenum">
              <a:t>29</a:t>
            </a:fld>
            <a:endParaRPr lang="zh-TW" altLang="en-US" sz="16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標楷體" pitchFamily="65"/>
              <a:cs typeface="Arial" pitchFamily="34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3333">
            <a:extLst>
              <a:ext uri="{FF2B5EF4-FFF2-40B4-BE49-F238E27FC236}">
                <a16:creationId xmlns:a16="http://schemas.microsoft.com/office/drawing/2014/main" id="{A142B7AB-691B-449C-AEF5-DC0686F2FD0D}"/>
              </a:ext>
            </a:extLst>
          </p:cNvPr>
          <p:cNvGrpSpPr/>
          <p:nvPr/>
        </p:nvGrpSpPr>
        <p:grpSpPr>
          <a:xfrm>
            <a:off x="660644" y="628604"/>
            <a:ext cx="2519363" cy="5953128"/>
            <a:chOff x="660644" y="628604"/>
            <a:chExt cx="2519363" cy="5953128"/>
          </a:xfrm>
        </p:grpSpPr>
        <p:sp>
          <p:nvSpPr>
            <p:cNvPr id="3" name="矩形 15">
              <a:extLst>
                <a:ext uri="{FF2B5EF4-FFF2-40B4-BE49-F238E27FC236}">
                  <a16:creationId xmlns:a16="http://schemas.microsoft.com/office/drawing/2014/main" id="{B4592CB4-9F8F-4CAD-B7A7-18264906BDC0}"/>
                </a:ext>
              </a:extLst>
            </p:cNvPr>
            <p:cNvSpPr/>
            <p:nvPr/>
          </p:nvSpPr>
          <p:spPr>
            <a:xfrm>
              <a:off x="1005135" y="628604"/>
              <a:ext cx="2174872" cy="334963"/>
            </a:xfrm>
            <a:prstGeom prst="rect">
              <a:avLst/>
            </a:prstGeom>
            <a:noFill/>
            <a:ln w="19046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zh-TW" sz="2200" b="0" i="0" u="none" strike="noStrike" kern="1200" cap="none" spc="0" baseline="0">
                  <a:solidFill>
                    <a:srgbClr val="000000"/>
                  </a:solidFill>
                  <a:uFillTx/>
                  <a:latin typeface="標楷體" pitchFamily="65"/>
                  <a:ea typeface="標楷體" pitchFamily="65"/>
                </a:rPr>
                <a:t>決定測驗目的</a:t>
              </a:r>
            </a:p>
          </p:txBody>
        </p:sp>
        <p:sp>
          <p:nvSpPr>
            <p:cNvPr id="4" name="矩形 17">
              <a:extLst>
                <a:ext uri="{FF2B5EF4-FFF2-40B4-BE49-F238E27FC236}">
                  <a16:creationId xmlns:a16="http://schemas.microsoft.com/office/drawing/2014/main" id="{88908509-A1FA-40BB-97D4-8967329D9172}"/>
                </a:ext>
              </a:extLst>
            </p:cNvPr>
            <p:cNvSpPr/>
            <p:nvPr/>
          </p:nvSpPr>
          <p:spPr>
            <a:xfrm>
              <a:off x="1005135" y="1233443"/>
              <a:ext cx="2174872" cy="334963"/>
            </a:xfrm>
            <a:prstGeom prst="rect">
              <a:avLst/>
            </a:prstGeom>
            <a:noFill/>
            <a:ln w="19046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zh-TW" sz="2200" b="0" i="0" u="none" strike="noStrike" kern="1200" cap="none" spc="0" baseline="0">
                  <a:solidFill>
                    <a:srgbClr val="000000"/>
                  </a:solidFill>
                  <a:uFillTx/>
                  <a:latin typeface="標楷體" pitchFamily="65"/>
                  <a:ea typeface="標楷體" pitchFamily="65"/>
                </a:rPr>
                <a:t>建立雙向細目表</a:t>
              </a:r>
            </a:p>
          </p:txBody>
        </p:sp>
        <p:sp>
          <p:nvSpPr>
            <p:cNvPr id="5" name="矩形 19">
              <a:extLst>
                <a:ext uri="{FF2B5EF4-FFF2-40B4-BE49-F238E27FC236}">
                  <a16:creationId xmlns:a16="http://schemas.microsoft.com/office/drawing/2014/main" id="{93E7BBF0-DB37-43E0-9A06-B36496DC4576}"/>
                </a:ext>
              </a:extLst>
            </p:cNvPr>
            <p:cNvSpPr/>
            <p:nvPr/>
          </p:nvSpPr>
          <p:spPr>
            <a:xfrm>
              <a:off x="1005135" y="1881140"/>
              <a:ext cx="2174872" cy="334963"/>
            </a:xfrm>
            <a:prstGeom prst="rect">
              <a:avLst/>
            </a:prstGeom>
            <a:noFill/>
            <a:ln w="19046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zh-TW" sz="2200" b="0" i="0" u="none" strike="noStrike" kern="1200" cap="none" spc="0" baseline="0">
                  <a:solidFill>
                    <a:srgbClr val="000000"/>
                  </a:solidFill>
                  <a:uFillTx/>
                  <a:latin typeface="標楷體" pitchFamily="65"/>
                  <a:ea typeface="標楷體" pitchFamily="65"/>
                </a:rPr>
                <a:t>選用適當的題型</a:t>
              </a:r>
            </a:p>
          </p:txBody>
        </p:sp>
        <p:sp>
          <p:nvSpPr>
            <p:cNvPr id="6" name="矩形 21">
              <a:extLst>
                <a:ext uri="{FF2B5EF4-FFF2-40B4-BE49-F238E27FC236}">
                  <a16:creationId xmlns:a16="http://schemas.microsoft.com/office/drawing/2014/main" id="{BA18C828-903B-4A7C-B873-C9814EA42D40}"/>
                </a:ext>
              </a:extLst>
            </p:cNvPr>
            <p:cNvSpPr/>
            <p:nvPr/>
          </p:nvSpPr>
          <p:spPr>
            <a:xfrm>
              <a:off x="1005135" y="2516145"/>
              <a:ext cx="2174872" cy="719139"/>
            </a:xfrm>
            <a:prstGeom prst="rect">
              <a:avLst/>
            </a:prstGeom>
            <a:noFill/>
            <a:ln w="19046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zh-TW" sz="2200" b="0" i="0" u="none" strike="noStrike" kern="1200" cap="none" spc="0" baseline="0">
                  <a:solidFill>
                    <a:srgbClr val="000000"/>
                  </a:solidFill>
                  <a:uFillTx/>
                  <a:latin typeface="標楷體" pitchFamily="65"/>
                  <a:ea typeface="標楷體" pitchFamily="65"/>
                </a:rPr>
                <a:t>根據命題原則</a:t>
              </a:r>
              <a:endParaRPr lang="en-US" sz="2200" b="0" i="0" u="none" strike="noStrike" kern="1200" cap="none" spc="0" baseline="0">
                <a:solidFill>
                  <a:srgbClr val="000000"/>
                </a:solidFill>
                <a:uFillTx/>
                <a:latin typeface="標楷體" pitchFamily="65"/>
                <a:ea typeface="標楷體" pitchFamily="65"/>
              </a:endParaRPr>
            </a:p>
            <a:p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zh-TW" sz="2200" b="0" i="0" u="none" strike="noStrike" kern="1200" cap="none" spc="0" baseline="0">
                  <a:solidFill>
                    <a:srgbClr val="000000"/>
                  </a:solidFill>
                  <a:uFillTx/>
                  <a:latin typeface="標楷體" pitchFamily="65"/>
                  <a:ea typeface="標楷體" pitchFamily="65"/>
                </a:rPr>
                <a:t>設計試題</a:t>
              </a:r>
            </a:p>
          </p:txBody>
        </p:sp>
        <p:sp>
          <p:nvSpPr>
            <p:cNvPr id="7" name="矩形 26">
              <a:extLst>
                <a:ext uri="{FF2B5EF4-FFF2-40B4-BE49-F238E27FC236}">
                  <a16:creationId xmlns:a16="http://schemas.microsoft.com/office/drawing/2014/main" id="{10C55E5D-6C72-440F-9BAE-DCC6DC5E36E8}"/>
                </a:ext>
              </a:extLst>
            </p:cNvPr>
            <p:cNvSpPr/>
            <p:nvPr/>
          </p:nvSpPr>
          <p:spPr>
            <a:xfrm>
              <a:off x="1003544" y="3535317"/>
              <a:ext cx="2174872" cy="334963"/>
            </a:xfrm>
            <a:prstGeom prst="rect">
              <a:avLst/>
            </a:prstGeom>
            <a:noFill/>
            <a:ln w="19046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zh-TW" sz="2200" b="0" i="0" u="none" strike="noStrike" kern="1200" cap="none" spc="0" baseline="0">
                  <a:solidFill>
                    <a:srgbClr val="000000"/>
                  </a:solidFill>
                  <a:uFillTx/>
                  <a:latin typeface="標楷體" pitchFamily="65"/>
                  <a:ea typeface="標楷體" pitchFamily="65"/>
                </a:rPr>
                <a:t>試題修整與審訂</a:t>
              </a:r>
            </a:p>
          </p:txBody>
        </p:sp>
        <p:sp>
          <p:nvSpPr>
            <p:cNvPr id="8" name="矩形 30">
              <a:extLst>
                <a:ext uri="{FF2B5EF4-FFF2-40B4-BE49-F238E27FC236}">
                  <a16:creationId xmlns:a16="http://schemas.microsoft.com/office/drawing/2014/main" id="{3B5E021C-557A-4F20-8BC6-1BF690111DF8}"/>
                </a:ext>
              </a:extLst>
            </p:cNvPr>
            <p:cNvSpPr/>
            <p:nvPr/>
          </p:nvSpPr>
          <p:spPr>
            <a:xfrm>
              <a:off x="1005135" y="4152857"/>
              <a:ext cx="2174872" cy="334963"/>
            </a:xfrm>
            <a:prstGeom prst="rect">
              <a:avLst/>
            </a:prstGeom>
            <a:noFill/>
            <a:ln w="19046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zh-TW" sz="2200" b="0" i="0" u="none" strike="noStrike" kern="1200" cap="none" spc="0" baseline="0">
                  <a:solidFill>
                    <a:srgbClr val="000000"/>
                  </a:solidFill>
                  <a:uFillTx/>
                  <a:latin typeface="標楷體" pitchFamily="65"/>
                  <a:ea typeface="標楷體" pitchFamily="65"/>
                </a:rPr>
                <a:t>進行預試</a:t>
              </a:r>
            </a:p>
          </p:txBody>
        </p:sp>
        <p:sp>
          <p:nvSpPr>
            <p:cNvPr id="9" name="矩形 32">
              <a:extLst>
                <a:ext uri="{FF2B5EF4-FFF2-40B4-BE49-F238E27FC236}">
                  <a16:creationId xmlns:a16="http://schemas.microsoft.com/office/drawing/2014/main" id="{FAE0D506-5671-40A1-87A0-B301A4703383}"/>
                </a:ext>
              </a:extLst>
            </p:cNvPr>
            <p:cNvSpPr/>
            <p:nvPr/>
          </p:nvSpPr>
          <p:spPr>
            <a:xfrm>
              <a:off x="1005135" y="4787853"/>
              <a:ext cx="2174872" cy="333371"/>
            </a:xfrm>
            <a:prstGeom prst="rect">
              <a:avLst/>
            </a:prstGeom>
            <a:noFill/>
            <a:ln w="19046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zh-TW" sz="2200" b="0" i="0" u="none" strike="noStrike" kern="1200" cap="none" spc="0" baseline="0">
                  <a:solidFill>
                    <a:srgbClr val="000000"/>
                  </a:solidFill>
                  <a:uFillTx/>
                  <a:latin typeface="標楷體" pitchFamily="65"/>
                  <a:ea typeface="標楷體" pitchFamily="65"/>
                </a:rPr>
                <a:t>分析試題特徵</a:t>
              </a:r>
            </a:p>
          </p:txBody>
        </p:sp>
        <p:sp>
          <p:nvSpPr>
            <p:cNvPr id="10" name="矩形 34">
              <a:extLst>
                <a:ext uri="{FF2B5EF4-FFF2-40B4-BE49-F238E27FC236}">
                  <a16:creationId xmlns:a16="http://schemas.microsoft.com/office/drawing/2014/main" id="{8CE9BBDE-29F7-40D0-84C0-8FCCD620C515}"/>
                </a:ext>
              </a:extLst>
            </p:cNvPr>
            <p:cNvSpPr/>
            <p:nvPr/>
          </p:nvSpPr>
          <p:spPr>
            <a:xfrm>
              <a:off x="1005135" y="5419676"/>
              <a:ext cx="2174872" cy="334963"/>
            </a:xfrm>
            <a:prstGeom prst="rect">
              <a:avLst/>
            </a:prstGeom>
            <a:noFill/>
            <a:ln w="19046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zh-TW" sz="2200" b="0" i="0" u="none" strike="noStrike" kern="1200" cap="none" spc="0" baseline="0">
                  <a:solidFill>
                    <a:srgbClr val="000000"/>
                  </a:solidFill>
                  <a:uFillTx/>
                  <a:latin typeface="標楷體" pitchFamily="65"/>
                  <a:ea typeface="標楷體" pitchFamily="65"/>
                </a:rPr>
                <a:t>進入題庫</a:t>
              </a:r>
            </a:p>
          </p:txBody>
        </p:sp>
        <p:sp>
          <p:nvSpPr>
            <p:cNvPr id="11" name="矩形 36">
              <a:extLst>
                <a:ext uri="{FF2B5EF4-FFF2-40B4-BE49-F238E27FC236}">
                  <a16:creationId xmlns:a16="http://schemas.microsoft.com/office/drawing/2014/main" id="{8D19F583-46A8-4452-BB7D-F96DEF63D2E0}"/>
                </a:ext>
              </a:extLst>
            </p:cNvPr>
            <p:cNvSpPr/>
            <p:nvPr/>
          </p:nvSpPr>
          <p:spPr>
            <a:xfrm>
              <a:off x="1003544" y="6246769"/>
              <a:ext cx="2174872" cy="334963"/>
            </a:xfrm>
            <a:prstGeom prst="rect">
              <a:avLst/>
            </a:prstGeom>
            <a:noFill/>
            <a:ln w="19046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zh-TW" sz="2200" b="0" i="0" u="none" strike="noStrike" kern="1200" cap="none" spc="0" baseline="0">
                  <a:solidFill>
                    <a:srgbClr val="000000"/>
                  </a:solidFill>
                  <a:uFillTx/>
                  <a:latin typeface="標楷體" pitchFamily="65"/>
                  <a:ea typeface="標楷體" pitchFamily="65"/>
                </a:rPr>
                <a:t>闈內組正式題本</a:t>
              </a:r>
            </a:p>
          </p:txBody>
        </p:sp>
        <p:cxnSp>
          <p:nvCxnSpPr>
            <p:cNvPr id="12" name="直線單箭頭接點 57">
              <a:extLst>
                <a:ext uri="{FF2B5EF4-FFF2-40B4-BE49-F238E27FC236}">
                  <a16:creationId xmlns:a16="http://schemas.microsoft.com/office/drawing/2014/main" id="{2DDAE573-9252-4884-A5E2-8AAC419BDA71}"/>
                </a:ext>
              </a:extLst>
            </p:cNvPr>
            <p:cNvCxnSpPr/>
            <p:nvPr/>
          </p:nvCxnSpPr>
          <p:spPr>
            <a:xfrm>
              <a:off x="2076693" y="988969"/>
              <a:ext cx="0" cy="222245"/>
            </a:xfrm>
            <a:prstGeom prst="straightConnector1">
              <a:avLst/>
            </a:prstGeom>
            <a:noFill/>
            <a:ln w="19046" cap="flat">
              <a:solidFill>
                <a:srgbClr val="000000"/>
              </a:solidFill>
              <a:prstDash val="solid"/>
              <a:miter/>
              <a:tailEnd type="arrow"/>
            </a:ln>
          </p:spPr>
        </p:cxnSp>
        <p:cxnSp>
          <p:nvCxnSpPr>
            <p:cNvPr id="13" name="直線單箭頭接點 74">
              <a:extLst>
                <a:ext uri="{FF2B5EF4-FFF2-40B4-BE49-F238E27FC236}">
                  <a16:creationId xmlns:a16="http://schemas.microsoft.com/office/drawing/2014/main" id="{FBA74334-1223-48DC-A28B-C53106350FAF}"/>
                </a:ext>
              </a:extLst>
            </p:cNvPr>
            <p:cNvCxnSpPr/>
            <p:nvPr/>
          </p:nvCxnSpPr>
          <p:spPr>
            <a:xfrm>
              <a:off x="2076693" y="1623965"/>
              <a:ext cx="0" cy="222254"/>
            </a:xfrm>
            <a:prstGeom prst="straightConnector1">
              <a:avLst/>
            </a:prstGeom>
            <a:noFill/>
            <a:ln w="19046" cap="flat">
              <a:solidFill>
                <a:srgbClr val="000000"/>
              </a:solidFill>
              <a:prstDash val="solid"/>
              <a:miter/>
              <a:tailEnd type="arrow"/>
            </a:ln>
          </p:spPr>
        </p:cxnSp>
        <p:cxnSp>
          <p:nvCxnSpPr>
            <p:cNvPr id="14" name="直線單箭頭接點 75">
              <a:extLst>
                <a:ext uri="{FF2B5EF4-FFF2-40B4-BE49-F238E27FC236}">
                  <a16:creationId xmlns:a16="http://schemas.microsoft.com/office/drawing/2014/main" id="{4A23FDC0-AB7F-4E4A-80D0-83C0774267A9}"/>
                </a:ext>
              </a:extLst>
            </p:cNvPr>
            <p:cNvCxnSpPr/>
            <p:nvPr/>
          </p:nvCxnSpPr>
          <p:spPr>
            <a:xfrm>
              <a:off x="2076693" y="2257379"/>
              <a:ext cx="0" cy="222254"/>
            </a:xfrm>
            <a:prstGeom prst="straightConnector1">
              <a:avLst/>
            </a:prstGeom>
            <a:noFill/>
            <a:ln w="19046" cap="flat">
              <a:solidFill>
                <a:srgbClr val="000000"/>
              </a:solidFill>
              <a:prstDash val="solid"/>
              <a:miter/>
              <a:tailEnd type="arrow"/>
            </a:ln>
          </p:spPr>
        </p:cxnSp>
        <p:cxnSp>
          <p:nvCxnSpPr>
            <p:cNvPr id="15" name="直線單箭頭接點 76">
              <a:extLst>
                <a:ext uri="{FF2B5EF4-FFF2-40B4-BE49-F238E27FC236}">
                  <a16:creationId xmlns:a16="http://schemas.microsoft.com/office/drawing/2014/main" id="{0EECE226-95F6-47AF-89F4-B4AB3BB36763}"/>
                </a:ext>
              </a:extLst>
            </p:cNvPr>
            <p:cNvCxnSpPr/>
            <p:nvPr/>
          </p:nvCxnSpPr>
          <p:spPr>
            <a:xfrm>
              <a:off x="2076693" y="3278142"/>
              <a:ext cx="0" cy="222254"/>
            </a:xfrm>
            <a:prstGeom prst="straightConnector1">
              <a:avLst/>
            </a:prstGeom>
            <a:noFill/>
            <a:ln w="19046" cap="flat">
              <a:solidFill>
                <a:srgbClr val="000000"/>
              </a:solidFill>
              <a:prstDash val="solid"/>
              <a:miter/>
              <a:tailEnd type="arrow"/>
            </a:ln>
          </p:spPr>
        </p:cxnSp>
        <p:cxnSp>
          <p:nvCxnSpPr>
            <p:cNvPr id="16" name="直線單箭頭接點 77">
              <a:extLst>
                <a:ext uri="{FF2B5EF4-FFF2-40B4-BE49-F238E27FC236}">
                  <a16:creationId xmlns:a16="http://schemas.microsoft.com/office/drawing/2014/main" id="{7BE8939B-1782-48DD-ABAB-9401450F7F47}"/>
                </a:ext>
              </a:extLst>
            </p:cNvPr>
            <p:cNvCxnSpPr/>
            <p:nvPr/>
          </p:nvCxnSpPr>
          <p:spPr>
            <a:xfrm>
              <a:off x="2076693" y="3908383"/>
              <a:ext cx="0" cy="222245"/>
            </a:xfrm>
            <a:prstGeom prst="straightConnector1">
              <a:avLst/>
            </a:prstGeom>
            <a:noFill/>
            <a:ln w="19046" cap="flat">
              <a:solidFill>
                <a:srgbClr val="000000"/>
              </a:solidFill>
              <a:prstDash val="solid"/>
              <a:miter/>
              <a:tailEnd type="arrow"/>
            </a:ln>
          </p:spPr>
        </p:cxnSp>
        <p:cxnSp>
          <p:nvCxnSpPr>
            <p:cNvPr id="17" name="直線單箭頭接點 78">
              <a:extLst>
                <a:ext uri="{FF2B5EF4-FFF2-40B4-BE49-F238E27FC236}">
                  <a16:creationId xmlns:a16="http://schemas.microsoft.com/office/drawing/2014/main" id="{4AC35104-06E8-4838-A067-5116ECA8808C}"/>
                </a:ext>
              </a:extLst>
            </p:cNvPr>
            <p:cNvCxnSpPr/>
            <p:nvPr/>
          </p:nvCxnSpPr>
          <p:spPr>
            <a:xfrm>
              <a:off x="2076693" y="4543379"/>
              <a:ext cx="0" cy="222254"/>
            </a:xfrm>
            <a:prstGeom prst="straightConnector1">
              <a:avLst/>
            </a:prstGeom>
            <a:noFill/>
            <a:ln w="19046" cap="flat">
              <a:solidFill>
                <a:srgbClr val="000000"/>
              </a:solidFill>
              <a:prstDash val="solid"/>
              <a:miter/>
              <a:tailEnd type="arrow"/>
            </a:ln>
          </p:spPr>
        </p:cxnSp>
        <p:cxnSp>
          <p:nvCxnSpPr>
            <p:cNvPr id="18" name="直線單箭頭接點 79">
              <a:extLst>
                <a:ext uri="{FF2B5EF4-FFF2-40B4-BE49-F238E27FC236}">
                  <a16:creationId xmlns:a16="http://schemas.microsoft.com/office/drawing/2014/main" id="{23CE5682-B0FF-4B68-BE84-15BBAA3B682D}"/>
                </a:ext>
              </a:extLst>
            </p:cNvPr>
            <p:cNvCxnSpPr/>
            <p:nvPr/>
          </p:nvCxnSpPr>
          <p:spPr>
            <a:xfrm>
              <a:off x="2076693" y="5176793"/>
              <a:ext cx="0" cy="222254"/>
            </a:xfrm>
            <a:prstGeom prst="straightConnector1">
              <a:avLst/>
            </a:prstGeom>
            <a:noFill/>
            <a:ln w="19046" cap="flat">
              <a:solidFill>
                <a:srgbClr val="000000"/>
              </a:solidFill>
              <a:prstDash val="solid"/>
              <a:miter/>
              <a:tailEnd type="arrow"/>
            </a:ln>
          </p:spPr>
        </p:cxnSp>
        <p:cxnSp>
          <p:nvCxnSpPr>
            <p:cNvPr id="19" name="直線單箭頭接點 80">
              <a:extLst>
                <a:ext uri="{FF2B5EF4-FFF2-40B4-BE49-F238E27FC236}">
                  <a16:creationId xmlns:a16="http://schemas.microsoft.com/office/drawing/2014/main" id="{315EAFBF-F7A9-402D-ADE2-F19EA254E986}"/>
                </a:ext>
              </a:extLst>
            </p:cNvPr>
            <p:cNvCxnSpPr/>
            <p:nvPr/>
          </p:nvCxnSpPr>
          <p:spPr>
            <a:xfrm>
              <a:off x="2076693" y="5811789"/>
              <a:ext cx="0" cy="396877"/>
            </a:xfrm>
            <a:prstGeom prst="straightConnector1">
              <a:avLst/>
            </a:prstGeom>
            <a:noFill/>
            <a:ln w="19046" cap="flat">
              <a:solidFill>
                <a:srgbClr val="000000"/>
              </a:solidFill>
              <a:prstDash val="solid"/>
              <a:miter/>
              <a:tailEnd type="arrow"/>
            </a:ln>
          </p:spPr>
        </p:cxnSp>
        <p:cxnSp>
          <p:nvCxnSpPr>
            <p:cNvPr id="20" name="直線接點 101">
              <a:extLst>
                <a:ext uri="{FF2B5EF4-FFF2-40B4-BE49-F238E27FC236}">
                  <a16:creationId xmlns:a16="http://schemas.microsoft.com/office/drawing/2014/main" id="{1D19668B-5143-473D-86A5-02941FE8D6AB}"/>
                </a:ext>
              </a:extLst>
            </p:cNvPr>
            <p:cNvCxnSpPr/>
            <p:nvPr/>
          </p:nvCxnSpPr>
          <p:spPr>
            <a:xfrm>
              <a:off x="665408" y="4943429"/>
              <a:ext cx="334963" cy="0"/>
            </a:xfrm>
            <a:prstGeom prst="straightConnector1">
              <a:avLst/>
            </a:prstGeom>
            <a:noFill/>
            <a:ln w="19046" cap="flat">
              <a:solidFill>
                <a:srgbClr val="000000"/>
              </a:solidFill>
              <a:prstDash val="solid"/>
              <a:miter/>
            </a:ln>
          </p:spPr>
        </p:cxnSp>
        <p:cxnSp>
          <p:nvCxnSpPr>
            <p:cNvPr id="21" name="直線接點 102">
              <a:extLst>
                <a:ext uri="{FF2B5EF4-FFF2-40B4-BE49-F238E27FC236}">
                  <a16:creationId xmlns:a16="http://schemas.microsoft.com/office/drawing/2014/main" id="{75C4248B-EA49-491B-92C6-764AFB246522}"/>
                </a:ext>
              </a:extLst>
            </p:cNvPr>
            <p:cNvCxnSpPr/>
            <p:nvPr/>
          </p:nvCxnSpPr>
          <p:spPr>
            <a:xfrm>
              <a:off x="660644" y="3690893"/>
              <a:ext cx="0" cy="1260473"/>
            </a:xfrm>
            <a:prstGeom prst="straightConnector1">
              <a:avLst/>
            </a:prstGeom>
            <a:noFill/>
            <a:ln w="19046" cap="flat">
              <a:solidFill>
                <a:srgbClr val="000000"/>
              </a:solidFill>
              <a:prstDash val="solid"/>
              <a:miter/>
            </a:ln>
          </p:spPr>
        </p:cxnSp>
        <p:cxnSp>
          <p:nvCxnSpPr>
            <p:cNvPr id="22" name="直線單箭頭接點 103">
              <a:extLst>
                <a:ext uri="{FF2B5EF4-FFF2-40B4-BE49-F238E27FC236}">
                  <a16:creationId xmlns:a16="http://schemas.microsoft.com/office/drawing/2014/main" id="{EF65BED2-D9A5-4DAB-9C03-4F942BBE5263}"/>
                </a:ext>
              </a:extLst>
            </p:cNvPr>
            <p:cNvCxnSpPr/>
            <p:nvPr/>
          </p:nvCxnSpPr>
          <p:spPr>
            <a:xfrm rot="10800009" flipH="1">
              <a:off x="663826" y="3690893"/>
              <a:ext cx="328618" cy="0"/>
            </a:xfrm>
            <a:prstGeom prst="straightConnector1">
              <a:avLst/>
            </a:prstGeom>
            <a:noFill/>
            <a:ln w="19046" cap="flat">
              <a:solidFill>
                <a:srgbClr val="000000"/>
              </a:solidFill>
              <a:prstDash val="solid"/>
              <a:miter/>
              <a:tailEnd type="arrow"/>
            </a:ln>
          </p:spPr>
        </p:cxnSp>
      </p:grpSp>
      <p:grpSp>
        <p:nvGrpSpPr>
          <p:cNvPr id="23" name="群組 13335">
            <a:extLst>
              <a:ext uri="{FF2B5EF4-FFF2-40B4-BE49-F238E27FC236}">
                <a16:creationId xmlns:a16="http://schemas.microsoft.com/office/drawing/2014/main" id="{D459C3C0-348B-4AB2-A5C7-7A19D347AEF7}"/>
              </a:ext>
            </a:extLst>
          </p:cNvPr>
          <p:cNvGrpSpPr/>
          <p:nvPr/>
        </p:nvGrpSpPr>
        <p:grpSpPr>
          <a:xfrm>
            <a:off x="3972171" y="977850"/>
            <a:ext cx="4978395" cy="5530848"/>
            <a:chOff x="3972171" y="977850"/>
            <a:chExt cx="4978395" cy="5530848"/>
          </a:xfrm>
        </p:grpSpPr>
        <p:sp>
          <p:nvSpPr>
            <p:cNvPr id="24" name="矩形 112">
              <a:extLst>
                <a:ext uri="{FF2B5EF4-FFF2-40B4-BE49-F238E27FC236}">
                  <a16:creationId xmlns:a16="http://schemas.microsoft.com/office/drawing/2014/main" id="{C9589CCF-1323-4ADC-9154-C8CBE54DCB31}"/>
                </a:ext>
              </a:extLst>
            </p:cNvPr>
            <p:cNvSpPr/>
            <p:nvPr/>
          </p:nvSpPr>
          <p:spPr>
            <a:xfrm>
              <a:off x="5392984" y="977850"/>
              <a:ext cx="2209803" cy="666753"/>
            </a:xfrm>
            <a:prstGeom prst="rect">
              <a:avLst/>
            </a:prstGeom>
            <a:noFill/>
            <a:ln w="19046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zh-TW" sz="2200" b="0" i="0" u="none" strike="noStrike" kern="1200" cap="none" spc="0" baseline="0">
                  <a:solidFill>
                    <a:srgbClr val="000000"/>
                  </a:solidFill>
                  <a:uFillTx/>
                  <a:latin typeface="標楷體" pitchFamily="65"/>
                  <a:ea typeface="標楷體" pitchFamily="65"/>
                </a:rPr>
                <a:t>採購各出版社</a:t>
              </a:r>
              <a:endParaRPr lang="en-US" sz="2200" b="0" i="0" u="none" strike="noStrike" kern="1200" cap="none" spc="0" baseline="0">
                <a:solidFill>
                  <a:srgbClr val="000000"/>
                </a:solidFill>
                <a:uFillTx/>
                <a:latin typeface="標楷體" pitchFamily="65"/>
                <a:ea typeface="標楷體" pitchFamily="65"/>
              </a:endParaRPr>
            </a:p>
            <a:p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zh-TW" sz="2200" b="0" i="0" u="none" strike="noStrike" kern="1200" cap="none" spc="0" baseline="0">
                  <a:solidFill>
                    <a:srgbClr val="000000"/>
                  </a:solidFill>
                  <a:uFillTx/>
                  <a:latin typeface="標楷體" pitchFamily="65"/>
                  <a:ea typeface="標楷體" pitchFamily="65"/>
                </a:rPr>
                <a:t>部審通過之教材</a:t>
              </a:r>
            </a:p>
          </p:txBody>
        </p:sp>
        <p:cxnSp>
          <p:nvCxnSpPr>
            <p:cNvPr id="25" name="直線單箭頭接點 129">
              <a:extLst>
                <a:ext uri="{FF2B5EF4-FFF2-40B4-BE49-F238E27FC236}">
                  <a16:creationId xmlns:a16="http://schemas.microsoft.com/office/drawing/2014/main" id="{141210B9-5023-4BB9-81CE-11DF65495A4F}"/>
                </a:ext>
              </a:extLst>
            </p:cNvPr>
            <p:cNvCxnSpPr/>
            <p:nvPr/>
          </p:nvCxnSpPr>
          <p:spPr>
            <a:xfrm>
              <a:off x="6497881" y="1712863"/>
              <a:ext cx="0" cy="365129"/>
            </a:xfrm>
            <a:prstGeom prst="straightConnector1">
              <a:avLst/>
            </a:prstGeom>
            <a:noFill/>
            <a:ln w="19046" cap="flat">
              <a:solidFill>
                <a:srgbClr val="000000"/>
              </a:solidFill>
              <a:prstDash val="solid"/>
              <a:miter/>
              <a:tailEnd type="arrow"/>
            </a:ln>
          </p:spPr>
        </p:cxnSp>
        <p:sp>
          <p:nvSpPr>
            <p:cNvPr id="26" name="矩形 130">
              <a:extLst>
                <a:ext uri="{FF2B5EF4-FFF2-40B4-BE49-F238E27FC236}">
                  <a16:creationId xmlns:a16="http://schemas.microsoft.com/office/drawing/2014/main" id="{7B8F7AE8-0150-4A89-A114-A6851492F476}"/>
                </a:ext>
              </a:extLst>
            </p:cNvPr>
            <p:cNvSpPr/>
            <p:nvPr/>
          </p:nvSpPr>
          <p:spPr>
            <a:xfrm>
              <a:off x="5402503" y="2112913"/>
              <a:ext cx="2208211" cy="665161"/>
            </a:xfrm>
            <a:prstGeom prst="rect">
              <a:avLst/>
            </a:prstGeom>
            <a:noFill/>
            <a:ln w="19046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zh-TW" sz="2200" b="0" i="0" u="none" strike="noStrike" kern="1200" cap="none" spc="0" baseline="0">
                  <a:solidFill>
                    <a:srgbClr val="000000"/>
                  </a:solidFill>
                  <a:uFillTx/>
                  <a:latin typeface="標楷體" pitchFamily="65"/>
                  <a:ea typeface="標楷體" pitchFamily="65"/>
                </a:rPr>
                <a:t>建置</a:t>
              </a:r>
              <a:endParaRPr lang="en-US" sz="2200" b="0" i="0" u="none" strike="noStrike" kern="1200" cap="none" spc="0" baseline="0">
                <a:solidFill>
                  <a:srgbClr val="000000"/>
                </a:solidFill>
                <a:uFillTx/>
                <a:latin typeface="標楷體" pitchFamily="65"/>
                <a:ea typeface="標楷體" pitchFamily="65"/>
              </a:endParaRPr>
            </a:p>
            <a:p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zh-TW" sz="2200" b="0" i="0" u="none" strike="noStrike" kern="1200" cap="none" spc="0" baseline="0">
                  <a:solidFill>
                    <a:srgbClr val="000000"/>
                  </a:solidFill>
                  <a:uFillTx/>
                  <a:latin typeface="標楷體" pitchFamily="65"/>
                  <a:ea typeface="標楷體" pitchFamily="65"/>
                </a:rPr>
                <a:t>教材知識檢索庫</a:t>
              </a:r>
            </a:p>
          </p:txBody>
        </p:sp>
        <p:cxnSp>
          <p:nvCxnSpPr>
            <p:cNvPr id="27" name="直線單箭頭接點 131">
              <a:extLst>
                <a:ext uri="{FF2B5EF4-FFF2-40B4-BE49-F238E27FC236}">
                  <a16:creationId xmlns:a16="http://schemas.microsoft.com/office/drawing/2014/main" id="{C22AEC0B-6D53-470B-B357-B660C72ACE6F}"/>
                </a:ext>
              </a:extLst>
            </p:cNvPr>
            <p:cNvCxnSpPr/>
            <p:nvPr/>
          </p:nvCxnSpPr>
          <p:spPr>
            <a:xfrm>
              <a:off x="6496290" y="2819351"/>
              <a:ext cx="0" cy="366720"/>
            </a:xfrm>
            <a:prstGeom prst="straightConnector1">
              <a:avLst/>
            </a:prstGeom>
            <a:noFill/>
            <a:ln w="19046" cap="flat">
              <a:solidFill>
                <a:srgbClr val="000000"/>
              </a:solidFill>
              <a:prstDash val="solid"/>
              <a:miter/>
              <a:tailEnd type="arrow"/>
            </a:ln>
          </p:spPr>
        </p:cxnSp>
        <p:sp>
          <p:nvSpPr>
            <p:cNvPr id="28" name="矩形 133">
              <a:extLst>
                <a:ext uri="{FF2B5EF4-FFF2-40B4-BE49-F238E27FC236}">
                  <a16:creationId xmlns:a16="http://schemas.microsoft.com/office/drawing/2014/main" id="{FFFB4411-98E3-4FEB-95A1-E7A28F1B35E2}"/>
                </a:ext>
              </a:extLst>
            </p:cNvPr>
            <p:cNvSpPr/>
            <p:nvPr/>
          </p:nvSpPr>
          <p:spPr>
            <a:xfrm>
              <a:off x="5404094" y="3244803"/>
              <a:ext cx="2208211" cy="1147764"/>
            </a:xfrm>
            <a:prstGeom prst="rect">
              <a:avLst/>
            </a:prstGeom>
            <a:noFill/>
            <a:ln w="19046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zh-TW" sz="2200" b="0" i="0" u="none" strike="noStrike" kern="1200" cap="none" spc="0" baseline="0">
                  <a:solidFill>
                    <a:srgbClr val="000000"/>
                  </a:solidFill>
                  <a:uFillTx/>
                  <a:latin typeface="標楷體" pitchFamily="65"/>
                  <a:ea typeface="標楷體" pitchFamily="65"/>
                </a:rPr>
                <a:t>版本檢核：逐題比對題庫試題與各版本教材內容</a:t>
              </a:r>
            </a:p>
          </p:txBody>
        </p:sp>
        <p:cxnSp>
          <p:nvCxnSpPr>
            <p:cNvPr id="29" name="直線單箭頭接點 134">
              <a:extLst>
                <a:ext uri="{FF2B5EF4-FFF2-40B4-BE49-F238E27FC236}">
                  <a16:creationId xmlns:a16="http://schemas.microsoft.com/office/drawing/2014/main" id="{7A606576-A245-4739-80AA-A9F06E3C6DC3}"/>
                </a:ext>
              </a:extLst>
            </p:cNvPr>
            <p:cNvCxnSpPr/>
            <p:nvPr/>
          </p:nvCxnSpPr>
          <p:spPr>
            <a:xfrm rot="2100016">
              <a:off x="5715244" y="4371928"/>
              <a:ext cx="0" cy="1165229"/>
            </a:xfrm>
            <a:prstGeom prst="straightConnector1">
              <a:avLst/>
            </a:prstGeom>
            <a:noFill/>
            <a:ln w="19046" cap="flat">
              <a:solidFill>
                <a:srgbClr val="000000"/>
              </a:solidFill>
              <a:prstDash val="solid"/>
              <a:miter/>
              <a:tailEnd type="arrow"/>
            </a:ln>
          </p:spPr>
        </p:cxnSp>
        <p:sp>
          <p:nvSpPr>
            <p:cNvPr id="30" name="矩形 135">
              <a:extLst>
                <a:ext uri="{FF2B5EF4-FFF2-40B4-BE49-F238E27FC236}">
                  <a16:creationId xmlns:a16="http://schemas.microsoft.com/office/drawing/2014/main" id="{9F15A2F2-2364-4685-820E-8369675CC47D}"/>
                </a:ext>
              </a:extLst>
            </p:cNvPr>
            <p:cNvSpPr/>
            <p:nvPr/>
          </p:nvSpPr>
          <p:spPr>
            <a:xfrm>
              <a:off x="4288078" y="5464125"/>
              <a:ext cx="2208211" cy="666753"/>
            </a:xfrm>
            <a:prstGeom prst="rect">
              <a:avLst/>
            </a:prstGeom>
            <a:noFill/>
            <a:ln w="19046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zh-TW" sz="2200" b="0" i="0" u="none" strike="noStrike" kern="1200" cap="none" spc="0" baseline="0">
                  <a:solidFill>
                    <a:srgbClr val="000000"/>
                  </a:solidFill>
                  <a:uFillTx/>
                  <a:latin typeface="標楷體" pitchFamily="65"/>
                  <a:ea typeface="標楷體" pitchFamily="65"/>
                </a:rPr>
                <a:t>設定停用：當年無法自題庫選出</a:t>
              </a:r>
            </a:p>
          </p:txBody>
        </p:sp>
        <p:cxnSp>
          <p:nvCxnSpPr>
            <p:cNvPr id="31" name="直線單箭頭接點 136">
              <a:extLst>
                <a:ext uri="{FF2B5EF4-FFF2-40B4-BE49-F238E27FC236}">
                  <a16:creationId xmlns:a16="http://schemas.microsoft.com/office/drawing/2014/main" id="{4A62E6EC-6083-4326-8C99-6C60C9896107}"/>
                </a:ext>
              </a:extLst>
            </p:cNvPr>
            <p:cNvCxnSpPr/>
            <p:nvPr/>
          </p:nvCxnSpPr>
          <p:spPr>
            <a:xfrm rot="19500000">
              <a:off x="7290065" y="4371929"/>
              <a:ext cx="0" cy="1165229"/>
            </a:xfrm>
            <a:prstGeom prst="straightConnector1">
              <a:avLst/>
            </a:prstGeom>
            <a:noFill/>
            <a:ln w="19046" cap="flat">
              <a:solidFill>
                <a:srgbClr val="000000"/>
              </a:solidFill>
              <a:prstDash val="solid"/>
              <a:miter/>
              <a:tailEnd type="arrow"/>
            </a:ln>
          </p:spPr>
        </p:cxnSp>
        <p:sp>
          <p:nvSpPr>
            <p:cNvPr id="32" name="矩形 137">
              <a:extLst>
                <a:ext uri="{FF2B5EF4-FFF2-40B4-BE49-F238E27FC236}">
                  <a16:creationId xmlns:a16="http://schemas.microsoft.com/office/drawing/2014/main" id="{F036A3BA-250E-4BC0-BDD7-D2577B1958F4}"/>
                </a:ext>
              </a:extLst>
            </p:cNvPr>
            <p:cNvSpPr/>
            <p:nvPr/>
          </p:nvSpPr>
          <p:spPr>
            <a:xfrm>
              <a:off x="6686796" y="5464125"/>
              <a:ext cx="2208211" cy="1044573"/>
            </a:xfrm>
            <a:prstGeom prst="rect">
              <a:avLst/>
            </a:prstGeom>
            <a:noFill/>
            <a:ln w="19046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zh-TW" sz="2200" b="0" i="0" u="none" strike="noStrike" kern="1200" cap="none" spc="0" baseline="0">
                  <a:solidFill>
                    <a:srgbClr val="000000"/>
                  </a:solidFill>
                  <a:uFillTx/>
                  <a:latin typeface="標楷體" pitchFamily="65"/>
                  <a:ea typeface="標楷體" pitchFamily="65"/>
                </a:rPr>
                <a:t>有機會從題庫中抽選出來，成為當年度會考試題</a:t>
              </a:r>
            </a:p>
          </p:txBody>
        </p:sp>
        <p:sp>
          <p:nvSpPr>
            <p:cNvPr id="33" name="矩形 138">
              <a:extLst>
                <a:ext uri="{FF2B5EF4-FFF2-40B4-BE49-F238E27FC236}">
                  <a16:creationId xmlns:a16="http://schemas.microsoft.com/office/drawing/2014/main" id="{4525496B-2AD4-4DA3-A1C6-B3BD6871A56D}"/>
                </a:ext>
              </a:extLst>
            </p:cNvPr>
            <p:cNvSpPr/>
            <p:nvPr/>
          </p:nvSpPr>
          <p:spPr>
            <a:xfrm>
              <a:off x="3972171" y="4576718"/>
              <a:ext cx="1719264" cy="666753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zh-TW" sz="2000" b="0" i="0" u="none" strike="noStrike" kern="1200" cap="none" spc="0" baseline="0">
                  <a:solidFill>
                    <a:srgbClr val="376092"/>
                  </a:solidFill>
                  <a:uFillTx/>
                  <a:latin typeface="標楷體" pitchFamily="65"/>
                  <a:ea typeface="標楷體" pitchFamily="65"/>
                </a:rPr>
                <a:t>試題不符合</a:t>
              </a:r>
              <a:endParaRPr lang="en-US" sz="2000" b="0" i="0" u="none" strike="noStrike" kern="1200" cap="none" spc="0" baseline="0">
                <a:solidFill>
                  <a:srgbClr val="376092"/>
                </a:solidFill>
                <a:uFillTx/>
                <a:latin typeface="標楷體" pitchFamily="65"/>
                <a:ea typeface="標楷體" pitchFamily="65"/>
              </a:endParaRPr>
            </a:p>
            <a:p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zh-TW" sz="2000" b="0" i="0" u="none" strike="noStrike" kern="1200" cap="none" spc="0" baseline="0">
                  <a:solidFill>
                    <a:srgbClr val="376092"/>
                  </a:solidFill>
                  <a:uFillTx/>
                  <a:latin typeface="標楷體" pitchFamily="65"/>
                  <a:ea typeface="標楷體" pitchFamily="65"/>
                </a:rPr>
                <a:t>版本檢核</a:t>
              </a:r>
            </a:p>
          </p:txBody>
        </p:sp>
        <p:sp>
          <p:nvSpPr>
            <p:cNvPr id="34" name="矩形 139">
              <a:extLst>
                <a:ext uri="{FF2B5EF4-FFF2-40B4-BE49-F238E27FC236}">
                  <a16:creationId xmlns:a16="http://schemas.microsoft.com/office/drawing/2014/main" id="{AFDAB9B0-0A18-4EC1-853D-D3F73DDFA38B}"/>
                </a:ext>
              </a:extLst>
            </p:cNvPr>
            <p:cNvSpPr/>
            <p:nvPr/>
          </p:nvSpPr>
          <p:spPr>
            <a:xfrm>
              <a:off x="7229721" y="4576718"/>
              <a:ext cx="1720845" cy="666753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zh-TW" sz="2000" b="0" i="0" u="none" strike="noStrike" kern="1200" cap="none" spc="0" baseline="0">
                  <a:solidFill>
                    <a:srgbClr val="376092"/>
                  </a:solidFill>
                  <a:uFillTx/>
                  <a:latin typeface="標楷體" pitchFamily="65"/>
                  <a:ea typeface="標楷體" pitchFamily="65"/>
                </a:rPr>
                <a:t>試題符合</a:t>
              </a:r>
              <a:endParaRPr lang="en-US" sz="2000" b="0" i="0" u="none" strike="noStrike" kern="1200" cap="none" spc="0" baseline="0">
                <a:solidFill>
                  <a:srgbClr val="376092"/>
                </a:solidFill>
                <a:uFillTx/>
                <a:latin typeface="標楷體" pitchFamily="65"/>
                <a:ea typeface="標楷體" pitchFamily="65"/>
              </a:endParaRPr>
            </a:p>
            <a:p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zh-TW" sz="2000" b="0" i="0" u="none" strike="noStrike" kern="1200" cap="none" spc="0" baseline="0">
                  <a:solidFill>
                    <a:srgbClr val="376092"/>
                  </a:solidFill>
                  <a:uFillTx/>
                  <a:latin typeface="標楷體" pitchFamily="65"/>
                  <a:ea typeface="標楷體" pitchFamily="65"/>
                </a:rPr>
                <a:t>版本檢核</a:t>
              </a:r>
            </a:p>
          </p:txBody>
        </p:sp>
      </p:grpSp>
      <p:grpSp>
        <p:nvGrpSpPr>
          <p:cNvPr id="35" name="群組 1">
            <a:extLst>
              <a:ext uri="{FF2B5EF4-FFF2-40B4-BE49-F238E27FC236}">
                <a16:creationId xmlns:a16="http://schemas.microsoft.com/office/drawing/2014/main" id="{48F38FFC-E356-4F24-8514-5A01C52C0EC1}"/>
              </a:ext>
            </a:extLst>
          </p:cNvPr>
          <p:cNvGrpSpPr/>
          <p:nvPr/>
        </p:nvGrpSpPr>
        <p:grpSpPr>
          <a:xfrm>
            <a:off x="2243379" y="388894"/>
            <a:ext cx="6780221" cy="6192828"/>
            <a:chOff x="2243379" y="388894"/>
            <a:chExt cx="6780221" cy="6192828"/>
          </a:xfrm>
        </p:grpSpPr>
        <p:sp>
          <p:nvSpPr>
            <p:cNvPr id="36" name="矩形 13336">
              <a:extLst>
                <a:ext uri="{FF2B5EF4-FFF2-40B4-BE49-F238E27FC236}">
                  <a16:creationId xmlns:a16="http://schemas.microsoft.com/office/drawing/2014/main" id="{993466BF-0FB3-445E-93F9-757ED14AA6D2}"/>
                </a:ext>
              </a:extLst>
            </p:cNvPr>
            <p:cNvSpPr/>
            <p:nvPr/>
          </p:nvSpPr>
          <p:spPr>
            <a:xfrm>
              <a:off x="3972171" y="676226"/>
              <a:ext cx="5051429" cy="5905496"/>
            </a:xfrm>
            <a:prstGeom prst="rect">
              <a:avLst/>
            </a:prstGeom>
            <a:noFill/>
            <a:ln w="25402" cap="flat">
              <a:solidFill>
                <a:srgbClr val="385D8A"/>
              </a:solidFill>
              <a:custDash>
                <a:ds d="299961" sp="299961"/>
              </a:custDash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  <a:ea typeface="新細明體" pitchFamily="18"/>
              </a:endParaRPr>
            </a:p>
          </p:txBody>
        </p:sp>
        <p:sp>
          <p:nvSpPr>
            <p:cNvPr id="37" name="Text Box 17">
              <a:extLst>
                <a:ext uri="{FF2B5EF4-FFF2-40B4-BE49-F238E27FC236}">
                  <a16:creationId xmlns:a16="http://schemas.microsoft.com/office/drawing/2014/main" id="{3844CE0F-5DBA-454B-AC6F-A90084030CCA}"/>
                </a:ext>
              </a:extLst>
            </p:cNvPr>
            <p:cNvSpPr txBox="1"/>
            <p:nvPr/>
          </p:nvSpPr>
          <p:spPr>
            <a:xfrm>
              <a:off x="4972296" y="388894"/>
              <a:ext cx="2960690" cy="461964"/>
            </a:xfrm>
            <a:prstGeom prst="rect">
              <a:avLst/>
            </a:prstGeom>
            <a:solidFill>
              <a:srgbClr val="FAC090"/>
            </a:solidFill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140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zh-TW" sz="2400" b="1" i="0" u="none" strike="noStrike" kern="1200" cap="none" spc="0" baseline="0">
                  <a:solidFill>
                    <a:srgbClr val="C00000"/>
                  </a:solidFill>
                  <a:uFillTx/>
                  <a:latin typeface="微軟正黑體" pitchFamily="34"/>
                  <a:ea typeface="微軟正黑體" pitchFamily="34"/>
                </a:rPr>
                <a:t>入闈前版本檢核作業</a:t>
              </a:r>
            </a:p>
          </p:txBody>
        </p:sp>
        <p:cxnSp>
          <p:nvCxnSpPr>
            <p:cNvPr id="38" name="直線單箭頭接點 13338">
              <a:extLst>
                <a:ext uri="{FF2B5EF4-FFF2-40B4-BE49-F238E27FC236}">
                  <a16:creationId xmlns:a16="http://schemas.microsoft.com/office/drawing/2014/main" id="{9EDAF57E-50FB-42AF-9958-556C30F0B338}"/>
                </a:ext>
              </a:extLst>
            </p:cNvPr>
            <p:cNvCxnSpPr/>
            <p:nvPr/>
          </p:nvCxnSpPr>
          <p:spPr>
            <a:xfrm flipH="1">
              <a:off x="2243379" y="6005468"/>
              <a:ext cx="1728792" cy="0"/>
            </a:xfrm>
            <a:prstGeom prst="straightConnector1">
              <a:avLst/>
            </a:prstGeom>
            <a:noFill/>
            <a:ln w="25402" cap="flat">
              <a:solidFill>
                <a:srgbClr val="1F497D"/>
              </a:solidFill>
              <a:custDash>
                <a:ds d="299961" sp="299961"/>
              </a:custDash>
              <a:miter/>
              <a:tailEnd type="arrow"/>
            </a:ln>
          </p:spPr>
        </p:cxnSp>
      </p:grpSp>
      <p:sp>
        <p:nvSpPr>
          <p:cNvPr id="39" name="圓角矩形 42">
            <a:extLst>
              <a:ext uri="{FF2B5EF4-FFF2-40B4-BE49-F238E27FC236}">
                <a16:creationId xmlns:a16="http://schemas.microsoft.com/office/drawing/2014/main" id="{61724909-EC8F-4E05-AC02-83EF77A3EC3A}"/>
              </a:ext>
            </a:extLst>
          </p:cNvPr>
          <p:cNvSpPr/>
          <p:nvPr/>
        </p:nvSpPr>
        <p:spPr>
          <a:xfrm>
            <a:off x="7932986" y="1806223"/>
            <a:ext cx="3900930" cy="2064056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203864">
              <a:alpha val="7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2400" b="1" i="0" u="none" strike="noStrike" kern="1200" cap="none" spc="0" baseline="0">
                <a:solidFill>
                  <a:srgbClr val="FFFF99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微軟正黑體" pitchFamily="34"/>
                <a:ea typeface="微軟正黑體" pitchFamily="34"/>
                <a:cs typeface="Times New Roman" pitchFamily="18"/>
              </a:rPr>
              <a:t>考綱不考本</a:t>
            </a:r>
            <a:r>
              <a:rPr lang="zh-TW" sz="2400" b="0" i="0" u="none" strike="noStrike" kern="1200" cap="none" spc="0" baseline="0">
                <a:solidFill>
                  <a:srgbClr val="FFFF99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微軟正黑體" pitchFamily="34"/>
                <a:ea typeface="微軟正黑體" pitchFamily="34"/>
                <a:cs typeface="Times New Roman" pitchFamily="18"/>
              </a:rPr>
              <a:t>：</a:t>
            </a:r>
            <a:endParaRPr lang="en-US" sz="2400" b="0" i="0" u="none" strike="noStrike" kern="1200" cap="none" spc="0" baseline="0">
              <a:solidFill>
                <a:srgbClr val="FFFF99"/>
              </a:solidFill>
              <a:effectLst>
                <a:outerShdw dist="38096" dir="2700000">
                  <a:srgbClr val="000000"/>
                </a:outerShdw>
              </a:effectLst>
              <a:uFillTx/>
              <a:latin typeface="微軟正黑體" pitchFamily="34"/>
              <a:ea typeface="微軟正黑體" pitchFamily="34"/>
              <a:cs typeface="Times New Roman" pitchFamily="18"/>
            </a:endParaRP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2400" b="0" i="0" u="none" strike="noStrike" kern="1200" cap="none" spc="0" baseline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微軟正黑體" pitchFamily="34"/>
                <a:ea typeface="微軟正黑體" pitchFamily="34"/>
                <a:cs typeface="Times New Roman" pitchFamily="18"/>
              </a:rPr>
              <a:t>無論使用哪一版本教材，只要能融會貫通，並習得能力，皆足以作答國中教育會考試題。</a:t>
            </a:r>
            <a:endParaRPr lang="en-US" sz="2400" b="0" i="0" u="none" strike="noStrike" kern="1200" cap="none" spc="0" baseline="0">
              <a:solidFill>
                <a:srgbClr val="FFFFFF"/>
              </a:solidFill>
              <a:effectLst>
                <a:outerShdw dist="38096" dir="2700000">
                  <a:srgbClr val="000000"/>
                </a:outerShdw>
              </a:effectLst>
              <a:uFillTx/>
              <a:latin typeface="微軟正黑體" pitchFamily="34"/>
              <a:ea typeface="微軟正黑體" pitchFamily="34"/>
            </a:endParaRPr>
          </a:p>
        </p:txBody>
      </p:sp>
      <p:sp>
        <p:nvSpPr>
          <p:cNvPr id="40" name="投影片編號版面配置區 1">
            <a:extLst>
              <a:ext uri="{FF2B5EF4-FFF2-40B4-BE49-F238E27FC236}">
                <a16:creationId xmlns:a16="http://schemas.microsoft.com/office/drawing/2014/main" id="{A77584A5-1A7F-4851-9A07-D6E465BFA22E}"/>
              </a:ext>
            </a:extLst>
          </p:cNvPr>
          <p:cNvSpPr txBox="1"/>
          <p:nvPr/>
        </p:nvSpPr>
        <p:spPr>
          <a:xfrm>
            <a:off x="11728121" y="6383783"/>
            <a:ext cx="525523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EC08073-9139-4ABB-B4FD-7B016043D6AE}" type="slidenum">
              <a:t>3</a:t>
            </a:fld>
            <a:endParaRPr lang="zh-TW" altLang="en-US" sz="16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標楷體" pitchFamily="65"/>
              <a:cs typeface="Arial" pitchFamily="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34AD829-C058-4132-B019-A0BF3B54707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13441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rmAutofit/>
          </a:bodyPr>
          <a:lstStyle/>
          <a:p>
            <a:pPr lvl="0" algn="ctr"/>
            <a:r>
              <a:rPr lang="zh-TW" sz="4800" b="1">
                <a:latin typeface="標楷體" pitchFamily="65"/>
                <a:ea typeface="標楷體" pitchFamily="65"/>
              </a:rPr>
              <a:t>寫作測驗評量的能力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C7308BD-8896-4025-BB2E-D536C936A6F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17565" y="1724814"/>
            <a:ext cx="10556876" cy="5010153"/>
          </a:xfrm>
        </p:spPr>
        <p:txBody>
          <a:bodyPr/>
          <a:lstStyle/>
          <a:p>
            <a:pPr marL="0" lvl="0" indent="0" algn="just">
              <a:spcBef>
                <a:spcPts val="400"/>
              </a:spcBef>
              <a:spcAft>
                <a:spcPts val="600"/>
              </a:spcAft>
              <a:buNone/>
            </a:pPr>
            <a:r>
              <a:rPr lang="zh-TW" sz="3200">
                <a:latin typeface="標楷體" pitchFamily="65"/>
                <a:ea typeface="標楷體" pitchFamily="65"/>
              </a:rPr>
              <a:t>檢測學生</a:t>
            </a:r>
            <a:r>
              <a:rPr lang="zh-TW" sz="3200">
                <a:solidFill>
                  <a:srgbClr val="0000FF"/>
                </a:solidFill>
                <a:latin typeface="標楷體" pitchFamily="65"/>
                <a:ea typeface="標楷體" pitchFamily="65"/>
              </a:rPr>
              <a:t>表達經驗見聞</a:t>
            </a:r>
            <a:r>
              <a:rPr lang="zh-TW" sz="3200">
                <a:latin typeface="標楷體" pitchFamily="65"/>
                <a:ea typeface="標楷體" pitchFamily="65"/>
              </a:rPr>
              <a:t>和</a:t>
            </a:r>
            <a:r>
              <a:rPr lang="zh-TW" sz="3200">
                <a:solidFill>
                  <a:srgbClr val="0000FF"/>
                </a:solidFill>
                <a:latin typeface="標楷體" pitchFamily="65"/>
                <a:ea typeface="標楷體" pitchFamily="65"/>
              </a:rPr>
              <a:t>情感思想的綜合語文能力。</a:t>
            </a:r>
            <a:endParaRPr lang="en-US" sz="3200">
              <a:latin typeface="標楷體" pitchFamily="65"/>
              <a:ea typeface="標楷體" pitchFamily="65"/>
            </a:endParaRPr>
          </a:p>
          <a:p>
            <a:pPr marL="534988" lvl="0" indent="-534988" algn="just">
              <a:lnSpc>
                <a:spcPct val="110000"/>
              </a:lnSpc>
              <a:spcBef>
                <a:spcPts val="700"/>
              </a:spcBef>
              <a:spcAft>
                <a:spcPts val="600"/>
              </a:spcAft>
              <a:buSzPts val="2799"/>
              <a:buBlip>
                <a:blip r:embed="rId2"/>
              </a:buBlip>
            </a:pPr>
            <a:r>
              <a:rPr lang="zh-TW" b="1">
                <a:latin typeface="標楷體" pitchFamily="65"/>
                <a:ea typeface="標楷體" pitchFamily="65"/>
              </a:rPr>
              <a:t>立意與取材</a:t>
            </a:r>
            <a:r>
              <a:rPr lang="zh-TW">
                <a:latin typeface="標楷體" pitchFamily="65"/>
                <a:ea typeface="標楷體" pitchFamily="65"/>
              </a:rPr>
              <a:t>：能依據不同的寫作任務，統整、運用材料，以表現個人意念。</a:t>
            </a:r>
            <a:endParaRPr lang="en-US">
              <a:latin typeface="標楷體" pitchFamily="65"/>
              <a:ea typeface="標楷體" pitchFamily="65"/>
            </a:endParaRPr>
          </a:p>
          <a:p>
            <a:pPr lvl="0" algn="just">
              <a:lnSpc>
                <a:spcPct val="110000"/>
              </a:lnSpc>
              <a:spcBef>
                <a:spcPts val="700"/>
              </a:spcBef>
              <a:spcAft>
                <a:spcPts val="600"/>
              </a:spcAft>
              <a:buSzPts val="2799"/>
              <a:buBlip>
                <a:blip r:embed="rId2"/>
              </a:buBlip>
            </a:pPr>
            <a:r>
              <a:rPr lang="zh-TW" b="1">
                <a:latin typeface="標楷體" pitchFamily="65"/>
                <a:ea typeface="標楷體" pitchFamily="65"/>
              </a:rPr>
              <a:t>結構組織</a:t>
            </a:r>
            <a:r>
              <a:rPr lang="zh-TW">
                <a:latin typeface="標楷體" pitchFamily="65"/>
                <a:ea typeface="標楷體" pitchFamily="65"/>
              </a:rPr>
              <a:t>：能掌握寫作步驟，完成首尾連貫、組織完整的文章。</a:t>
            </a:r>
            <a:endParaRPr lang="en-US">
              <a:latin typeface="標楷體" pitchFamily="65"/>
              <a:ea typeface="標楷體" pitchFamily="65"/>
            </a:endParaRPr>
          </a:p>
          <a:p>
            <a:pPr marL="534988" lvl="0" indent="-534988" algn="just">
              <a:lnSpc>
                <a:spcPct val="110000"/>
              </a:lnSpc>
              <a:spcBef>
                <a:spcPts val="700"/>
              </a:spcBef>
              <a:spcAft>
                <a:spcPts val="600"/>
              </a:spcAft>
              <a:buSzPts val="2799"/>
              <a:buBlip>
                <a:blip r:embed="rId2"/>
              </a:buBlip>
            </a:pPr>
            <a:r>
              <a:rPr lang="zh-TW" b="1">
                <a:latin typeface="標楷體" pitchFamily="65"/>
                <a:ea typeface="標楷體" pitchFamily="65"/>
              </a:rPr>
              <a:t>遣詞造句</a:t>
            </a:r>
            <a:r>
              <a:rPr lang="zh-TW" sz="2600">
                <a:latin typeface="標楷體" pitchFamily="65"/>
                <a:ea typeface="標楷體" pitchFamily="65"/>
              </a:rPr>
              <a:t>：能正確使用國語文，適當的遣詞造字、運用各種句型及修辭寫作。</a:t>
            </a:r>
            <a:endParaRPr lang="en-US">
              <a:latin typeface="標楷體" pitchFamily="65"/>
              <a:ea typeface="標楷體" pitchFamily="65"/>
            </a:endParaRPr>
          </a:p>
          <a:p>
            <a:pPr lvl="0" algn="just">
              <a:lnSpc>
                <a:spcPct val="110000"/>
              </a:lnSpc>
              <a:spcBef>
                <a:spcPts val="700"/>
              </a:spcBef>
              <a:spcAft>
                <a:spcPts val="600"/>
              </a:spcAft>
              <a:buSzPts val="2799"/>
              <a:buBlip>
                <a:blip r:embed="rId2"/>
              </a:buBlip>
            </a:pPr>
            <a:r>
              <a:rPr lang="zh-TW" b="1">
                <a:latin typeface="標楷體" pitchFamily="65"/>
                <a:ea typeface="標楷體" pitchFamily="65"/>
              </a:rPr>
              <a:t>錯別字、格式及標點符號</a:t>
            </a:r>
            <a:r>
              <a:rPr lang="zh-TW">
                <a:latin typeface="標楷體" pitchFamily="65"/>
                <a:ea typeface="標楷體" pitchFamily="65"/>
              </a:rPr>
              <a:t>：能正確書寫文字、格式及標點符號。</a:t>
            </a:r>
          </a:p>
        </p:txBody>
      </p:sp>
      <p:sp>
        <p:nvSpPr>
          <p:cNvPr id="4" name="投影片編號版面配置區 1">
            <a:extLst>
              <a:ext uri="{FF2B5EF4-FFF2-40B4-BE49-F238E27FC236}">
                <a16:creationId xmlns:a16="http://schemas.microsoft.com/office/drawing/2014/main" id="{AA2D079E-37F1-4699-AF63-A058E71C34F0}"/>
              </a:ext>
            </a:extLst>
          </p:cNvPr>
          <p:cNvSpPr txBox="1"/>
          <p:nvPr/>
        </p:nvSpPr>
        <p:spPr>
          <a:xfrm>
            <a:off x="11728121" y="6383783"/>
            <a:ext cx="525523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FAA61C9-33AF-4897-AA63-07BD06809EA5}" type="slidenum">
              <a:t>30</a:t>
            </a:fld>
            <a:endParaRPr lang="zh-TW" altLang="en-US" sz="16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標楷體" pitchFamily="65"/>
              <a:cs typeface="Arial" pitchFamily="34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內容版面配置區 12">
            <a:extLst>
              <a:ext uri="{FF2B5EF4-FFF2-40B4-BE49-F238E27FC236}">
                <a16:creationId xmlns:a16="http://schemas.microsoft.com/office/drawing/2014/main" id="{48563F93-6410-4347-8A48-93DB7EF94B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8790" y="0"/>
            <a:ext cx="7101477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標題 1">
            <a:extLst>
              <a:ext uri="{FF2B5EF4-FFF2-40B4-BE49-F238E27FC236}">
                <a16:creationId xmlns:a16="http://schemas.microsoft.com/office/drawing/2014/main" id="{3496B64A-32BC-49DA-A0E9-3938B502527A}"/>
              </a:ext>
            </a:extLst>
          </p:cNvPr>
          <p:cNvSpPr txBox="1"/>
          <p:nvPr/>
        </p:nvSpPr>
        <p:spPr>
          <a:xfrm>
            <a:off x="719815" y="913192"/>
            <a:ext cx="1108079" cy="3746735"/>
          </a:xfrm>
          <a:prstGeom prst="rect">
            <a:avLst/>
          </a:prstGeom>
          <a:noFill/>
          <a:ln cap="flat">
            <a:noFill/>
          </a:ln>
        </p:spPr>
        <p:txBody>
          <a:bodyPr vert="eaVert" wrap="square" lIns="91440" tIns="45720" rIns="91440" bIns="45720" anchor="ctr" anchorCtr="1" compatLnSpc="1">
            <a:noAutofit/>
          </a:bodyPr>
          <a:lstStyle/>
          <a:p>
            <a:pPr marL="0" marR="0" lvl="0" indent="0" algn="ctr" defTabSz="6858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4800" b="1" i="0" u="none" strike="noStrike" kern="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評 分 規 準</a:t>
            </a:r>
          </a:p>
        </p:txBody>
      </p:sp>
      <p:sp>
        <p:nvSpPr>
          <p:cNvPr id="4" name="投影片編號版面配置區 1">
            <a:extLst>
              <a:ext uri="{FF2B5EF4-FFF2-40B4-BE49-F238E27FC236}">
                <a16:creationId xmlns:a16="http://schemas.microsoft.com/office/drawing/2014/main" id="{CA41273F-9204-44AA-B4C9-64C55F23F996}"/>
              </a:ext>
            </a:extLst>
          </p:cNvPr>
          <p:cNvSpPr txBox="1"/>
          <p:nvPr/>
        </p:nvSpPr>
        <p:spPr>
          <a:xfrm>
            <a:off x="11728121" y="6383783"/>
            <a:ext cx="525523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F52A3E4-E7EB-4C6B-B732-1BB2748FE397}" type="slidenum">
              <a:t>31</a:t>
            </a:fld>
            <a:endParaRPr lang="zh-TW" altLang="en-US" sz="16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標楷體" pitchFamily="65"/>
              <a:cs typeface="Arial" pitchFamily="34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9C4285AF-63A3-48CF-BF97-49BA5F10615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271171" y="4404948"/>
            <a:ext cx="1719712" cy="1719712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8F02698-A6E1-4065-8077-9DE705D60BC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13441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rmAutofit/>
          </a:bodyPr>
          <a:lstStyle/>
          <a:p>
            <a:pPr lvl="0" algn="ctr"/>
            <a:r>
              <a:rPr lang="zh-TW" sz="4800" b="1">
                <a:latin typeface="標楷體" pitchFamily="65"/>
                <a:ea typeface="標楷體" pitchFamily="65"/>
              </a:rPr>
              <a:t>答案卷樣式</a:t>
            </a:r>
          </a:p>
        </p:txBody>
      </p:sp>
      <p:grpSp>
        <p:nvGrpSpPr>
          <p:cNvPr id="3" name="群組 1">
            <a:extLst>
              <a:ext uri="{FF2B5EF4-FFF2-40B4-BE49-F238E27FC236}">
                <a16:creationId xmlns:a16="http://schemas.microsoft.com/office/drawing/2014/main" id="{36CA6BE4-2F46-42E4-93A3-2D0234CE104A}"/>
              </a:ext>
            </a:extLst>
          </p:cNvPr>
          <p:cNvGrpSpPr/>
          <p:nvPr/>
        </p:nvGrpSpPr>
        <p:grpSpPr>
          <a:xfrm>
            <a:off x="251597" y="1609563"/>
            <a:ext cx="5965701" cy="4210766"/>
            <a:chOff x="251597" y="1609563"/>
            <a:chExt cx="5965701" cy="4210766"/>
          </a:xfrm>
        </p:grpSpPr>
        <p:pic>
          <p:nvPicPr>
            <p:cNvPr id="4" name="圖片 9">
              <a:extLst>
                <a:ext uri="{FF2B5EF4-FFF2-40B4-BE49-F238E27FC236}">
                  <a16:creationId xmlns:a16="http://schemas.microsoft.com/office/drawing/2014/main" id="{C20E9553-6D04-4B4A-B5AD-413933512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1597" y="1609563"/>
              <a:ext cx="5965701" cy="4210766"/>
            </a:xfrm>
            <a:prstGeom prst="rect">
              <a:avLst/>
            </a:prstGeom>
            <a:noFill/>
            <a:ln cap="flat">
              <a:noFill/>
            </a:ln>
          </p:spPr>
        </p:pic>
        <p:sp>
          <p:nvSpPr>
            <p:cNvPr id="5" name="矩形 7">
              <a:extLst>
                <a:ext uri="{FF2B5EF4-FFF2-40B4-BE49-F238E27FC236}">
                  <a16:creationId xmlns:a16="http://schemas.microsoft.com/office/drawing/2014/main" id="{7C4C8EF1-CE91-43C3-A7BE-0DFC645F8747}"/>
                </a:ext>
              </a:extLst>
            </p:cNvPr>
            <p:cNvSpPr/>
            <p:nvPr/>
          </p:nvSpPr>
          <p:spPr>
            <a:xfrm>
              <a:off x="5363184" y="4982117"/>
              <a:ext cx="281059" cy="796387"/>
            </a:xfrm>
            <a:prstGeom prst="rect">
              <a:avLst/>
            </a:prstGeom>
            <a:noFill/>
            <a:ln w="38103" cap="flat">
              <a:solidFill>
                <a:srgbClr val="FF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微軟正黑體" pitchFamily="34"/>
                <a:ea typeface="微軟正黑體" pitchFamily="34"/>
              </a:endParaRPr>
            </a:p>
          </p:txBody>
        </p:sp>
      </p:grpSp>
      <p:sp>
        <p:nvSpPr>
          <p:cNvPr id="6" name="投影片編號版面配置區 1">
            <a:extLst>
              <a:ext uri="{FF2B5EF4-FFF2-40B4-BE49-F238E27FC236}">
                <a16:creationId xmlns:a16="http://schemas.microsoft.com/office/drawing/2014/main" id="{1DB98811-B52E-4BA1-BE14-38FC83380BDD}"/>
              </a:ext>
            </a:extLst>
          </p:cNvPr>
          <p:cNvSpPr txBox="1"/>
          <p:nvPr/>
        </p:nvSpPr>
        <p:spPr>
          <a:xfrm>
            <a:off x="11728121" y="6383783"/>
            <a:ext cx="525523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D2C0ACF-5C80-4639-89FB-8601DCFF160C}" type="slidenum">
              <a:t>32</a:t>
            </a:fld>
            <a:endParaRPr lang="zh-TW" altLang="en-US" sz="16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標楷體" pitchFamily="65"/>
              <a:cs typeface="Arial" pitchFamily="34"/>
            </a:endParaRPr>
          </a:p>
        </p:txBody>
      </p:sp>
      <p:grpSp>
        <p:nvGrpSpPr>
          <p:cNvPr id="7" name="群組 13">
            <a:extLst>
              <a:ext uri="{FF2B5EF4-FFF2-40B4-BE49-F238E27FC236}">
                <a16:creationId xmlns:a16="http://schemas.microsoft.com/office/drawing/2014/main" id="{57A68973-227F-40CB-BDE7-AB2386991C4B}"/>
              </a:ext>
            </a:extLst>
          </p:cNvPr>
          <p:cNvGrpSpPr/>
          <p:nvPr/>
        </p:nvGrpSpPr>
        <p:grpSpPr>
          <a:xfrm>
            <a:off x="6096003" y="1609563"/>
            <a:ext cx="5965701" cy="4218529"/>
            <a:chOff x="6096003" y="1609563"/>
            <a:chExt cx="5965701" cy="4218529"/>
          </a:xfrm>
        </p:grpSpPr>
        <p:pic>
          <p:nvPicPr>
            <p:cNvPr id="8" name="圖片 8">
              <a:extLst>
                <a:ext uri="{FF2B5EF4-FFF2-40B4-BE49-F238E27FC236}">
                  <a16:creationId xmlns:a16="http://schemas.microsoft.com/office/drawing/2014/main" id="{8BD0E18D-4591-4105-8824-E370804CF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6003" y="1609563"/>
              <a:ext cx="5965701" cy="4218529"/>
            </a:xfrm>
            <a:prstGeom prst="rect">
              <a:avLst/>
            </a:prstGeom>
            <a:noFill/>
            <a:ln cap="flat">
              <a:noFill/>
            </a:ln>
          </p:spPr>
        </p:pic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700F1A7C-710B-496D-9EAD-F4F1563461A6}"/>
                </a:ext>
              </a:extLst>
            </p:cNvPr>
            <p:cNvSpPr/>
            <p:nvPr/>
          </p:nvSpPr>
          <p:spPr>
            <a:xfrm>
              <a:off x="11145182" y="1747006"/>
              <a:ext cx="263895" cy="894475"/>
            </a:xfrm>
            <a:prstGeom prst="rect">
              <a:avLst/>
            </a:prstGeom>
            <a:noFill/>
            <a:ln w="38103" cap="flat">
              <a:solidFill>
                <a:srgbClr val="FF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微軟正黑體" pitchFamily="34"/>
                <a:ea typeface="微軟正黑體" pitchFamily="34"/>
              </a:endParaRPr>
            </a:p>
          </p:txBody>
        </p:sp>
        <p:sp>
          <p:nvSpPr>
            <p:cNvPr id="10" name="矩形 6">
              <a:extLst>
                <a:ext uri="{FF2B5EF4-FFF2-40B4-BE49-F238E27FC236}">
                  <a16:creationId xmlns:a16="http://schemas.microsoft.com/office/drawing/2014/main" id="{9AA8C754-9F02-4D6C-A0B6-A3EE8CFD1C96}"/>
                </a:ext>
              </a:extLst>
            </p:cNvPr>
            <p:cNvSpPr/>
            <p:nvPr/>
          </p:nvSpPr>
          <p:spPr>
            <a:xfrm>
              <a:off x="11187373" y="4934340"/>
              <a:ext cx="263895" cy="796387"/>
            </a:xfrm>
            <a:prstGeom prst="rect">
              <a:avLst/>
            </a:prstGeom>
            <a:noFill/>
            <a:ln w="38103" cap="flat">
              <a:solidFill>
                <a:srgbClr val="FF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微軟正黑體" pitchFamily="34"/>
                <a:ea typeface="微軟正黑體" pitchFamily="34"/>
              </a:endParaRPr>
            </a:p>
          </p:txBody>
        </p: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53A0D53-767E-473C-B4F3-FA71F9BA5B8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13441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rmAutofit/>
          </a:bodyPr>
          <a:lstStyle/>
          <a:p>
            <a:pPr lvl="0" algn="ctr"/>
            <a:r>
              <a:rPr lang="zh-TW" sz="4800" b="1">
                <a:latin typeface="標楷體" pitchFamily="65"/>
                <a:ea typeface="標楷體" pitchFamily="65"/>
              </a:rPr>
              <a:t>作答注意事項（一）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21066C8-1243-4743-A265-EAEED08D07B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015203" y="1500064"/>
            <a:ext cx="10161590" cy="4927601"/>
          </a:xfrm>
        </p:spPr>
        <p:txBody>
          <a:bodyPr/>
          <a:lstStyle/>
          <a:p>
            <a:pPr marL="534988" lvl="1" indent="-534988" algn="just" defTabSz="1511302">
              <a:spcBef>
                <a:spcPts val="2400"/>
              </a:spcBef>
              <a:spcAft>
                <a:spcPts val="600"/>
              </a:spcAft>
              <a:buSzPts val="2799"/>
              <a:buBlip>
                <a:blip r:embed="rId2"/>
              </a:buBlip>
            </a:pPr>
            <a:r>
              <a:rPr lang="zh-TW" sz="2800">
                <a:latin typeface="標楷體" pitchFamily="65"/>
                <a:ea typeface="標楷體" pitchFamily="65"/>
              </a:rPr>
              <a:t>應</a:t>
            </a:r>
            <a:r>
              <a:rPr lang="zh-TW" sz="2800">
                <a:solidFill>
                  <a:srgbClr val="FF0000"/>
                </a:solidFill>
                <a:highlight>
                  <a:srgbClr val="FFFF99"/>
                </a:highlight>
                <a:latin typeface="標楷體" pitchFamily="65"/>
                <a:ea typeface="標楷體" pitchFamily="65"/>
              </a:rPr>
              <a:t>確實完整閱讀試題後，按題意要求撰寫文章</a:t>
            </a:r>
            <a:r>
              <a:rPr lang="zh-TW" sz="2800">
                <a:latin typeface="標楷體" pitchFamily="65"/>
                <a:ea typeface="標楷體" pitchFamily="65"/>
              </a:rPr>
              <a:t>，以避免未能確實完成寫作任務，甚至文不對題的情況發生。</a:t>
            </a:r>
            <a:r>
              <a:rPr lang="en-US" sz="2800">
                <a:latin typeface="標楷體" pitchFamily="65"/>
                <a:ea typeface="標楷體" pitchFamily="65"/>
              </a:rPr>
              <a:t> </a:t>
            </a:r>
          </a:p>
          <a:p>
            <a:pPr marL="534988" lvl="1" indent="-534988" algn="just" defTabSz="1511302">
              <a:spcBef>
                <a:spcPts val="2400"/>
              </a:spcBef>
              <a:spcAft>
                <a:spcPts val="600"/>
              </a:spcAft>
              <a:buSzPts val="2799"/>
              <a:buBlip>
                <a:blip r:embed="rId2"/>
              </a:buBlip>
            </a:pPr>
            <a:r>
              <a:rPr lang="zh-TW" sz="2800">
                <a:latin typeface="標楷體" pitchFamily="65"/>
                <a:ea typeface="標楷體" pitchFamily="65"/>
              </a:rPr>
              <a:t>從答案卷的第一頁右邊第一行開始作答，翻面至第二頁作答時，請注意答案卷方向，勿上下顛倒。</a:t>
            </a:r>
            <a:endParaRPr lang="en-US" sz="2800">
              <a:latin typeface="標楷體" pitchFamily="65"/>
              <a:ea typeface="標楷體" pitchFamily="65"/>
            </a:endParaRPr>
          </a:p>
          <a:p>
            <a:pPr marL="457200" lvl="1" indent="-457200" algn="just" defTabSz="1511302">
              <a:spcBef>
                <a:spcPts val="2400"/>
              </a:spcBef>
              <a:spcAft>
                <a:spcPts val="600"/>
              </a:spcAft>
              <a:buSzPts val="2799"/>
              <a:buBlip>
                <a:blip r:embed="rId2"/>
              </a:buBlip>
            </a:pPr>
            <a:r>
              <a:rPr lang="zh-TW" sz="2800">
                <a:latin typeface="標楷體" pitchFamily="65"/>
                <a:ea typeface="標楷體" pitchFamily="65"/>
              </a:rPr>
              <a:t>不得要求增加答案卷作答。</a:t>
            </a:r>
            <a:endParaRPr lang="en-US" sz="2800">
              <a:latin typeface="標楷體" pitchFamily="65"/>
              <a:ea typeface="標楷體" pitchFamily="65"/>
            </a:endParaRPr>
          </a:p>
          <a:p>
            <a:pPr marL="534988" lvl="1" indent="-534988" algn="just" defTabSz="1511302">
              <a:spcBef>
                <a:spcPts val="2400"/>
              </a:spcBef>
              <a:spcAft>
                <a:spcPts val="600"/>
              </a:spcAft>
              <a:buSzPts val="2799"/>
              <a:buBlip>
                <a:blip r:embed="rId2"/>
              </a:buBlip>
            </a:pPr>
            <a:r>
              <a:rPr lang="zh-TW" sz="2800">
                <a:latin typeface="標楷體" pitchFamily="65"/>
                <a:ea typeface="標楷體" pitchFamily="65"/>
              </a:rPr>
              <a:t>針對完全離題、只訂題目、僅抄寫題目或題幹內容、使用詩歌體及空白卷等考生，因無法判斷其寫作能力，給予零級分。</a:t>
            </a:r>
          </a:p>
          <a:p>
            <a:pPr marL="0" lvl="1" indent="0" algn="just" defTabSz="1511302">
              <a:spcBef>
                <a:spcPts val="2400"/>
              </a:spcBef>
              <a:spcAft>
                <a:spcPts val="600"/>
              </a:spcAft>
              <a:buNone/>
            </a:pPr>
            <a:endParaRPr lang="en-US" sz="2800">
              <a:latin typeface="標楷體" pitchFamily="65"/>
              <a:ea typeface="標楷體" pitchFamily="65"/>
            </a:endParaRPr>
          </a:p>
        </p:txBody>
      </p:sp>
      <p:sp>
        <p:nvSpPr>
          <p:cNvPr id="4" name="投影片編號版面配置區 1">
            <a:extLst>
              <a:ext uri="{FF2B5EF4-FFF2-40B4-BE49-F238E27FC236}">
                <a16:creationId xmlns:a16="http://schemas.microsoft.com/office/drawing/2014/main" id="{17B12184-B8E2-4614-9E89-E549879820F7}"/>
              </a:ext>
            </a:extLst>
          </p:cNvPr>
          <p:cNvSpPr txBox="1"/>
          <p:nvPr/>
        </p:nvSpPr>
        <p:spPr>
          <a:xfrm>
            <a:off x="11728121" y="6383783"/>
            <a:ext cx="525523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6E3B8A4-2F14-4D7F-94C9-AFCBEA7085FE}" type="slidenum">
              <a:t>33</a:t>
            </a:fld>
            <a:endParaRPr lang="zh-TW" altLang="en-US" sz="16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標楷體" pitchFamily="65"/>
              <a:cs typeface="Arial" pitchFamily="34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DEE997C-FF77-4AF4-88ED-0A6701869EA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13441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rmAutofit/>
          </a:bodyPr>
          <a:lstStyle/>
          <a:p>
            <a:pPr lvl="0" algn="ctr"/>
            <a:r>
              <a:rPr lang="zh-TW" sz="4800" b="1">
                <a:latin typeface="標楷體" pitchFamily="65"/>
                <a:ea typeface="標楷體" pitchFamily="65"/>
              </a:rPr>
              <a:t>作答注意事項（二）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B44496D-0A82-4C61-A360-4E7826531CD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09603" y="1457517"/>
            <a:ext cx="10972800" cy="5281610"/>
          </a:xfrm>
        </p:spPr>
        <p:txBody>
          <a:bodyPr/>
          <a:lstStyle/>
          <a:p>
            <a:pPr marL="457200" lvl="1" indent="-457200" algn="just" defTabSz="1511302">
              <a:spcAft>
                <a:spcPts val="600"/>
              </a:spcAft>
              <a:buSzPts val="2799"/>
              <a:buBlip>
                <a:blip r:embed="rId2"/>
              </a:buBlip>
            </a:pPr>
            <a:r>
              <a:rPr lang="zh-TW" sz="2800">
                <a:latin typeface="Times New Roman" pitchFamily="18"/>
                <a:ea typeface="標楷體" pitchFamily="65"/>
                <a:cs typeface="Times New Roman" pitchFamily="18"/>
              </a:rPr>
              <a:t>以下情形影響作答結果呈現，可能影響得分：</a:t>
            </a:r>
            <a:endParaRPr lang="en-US" sz="2800">
              <a:latin typeface="Times New Roman" pitchFamily="18"/>
              <a:ea typeface="標楷體" pitchFamily="65"/>
              <a:cs typeface="Times New Roman" pitchFamily="18"/>
            </a:endParaRPr>
          </a:p>
          <a:p>
            <a:pPr marL="704216" lvl="1" indent="-342900" algn="just" defTabSz="1511302">
              <a:spcBef>
                <a:spcPts val="0"/>
              </a:spcBef>
              <a:spcAft>
                <a:spcPts val="600"/>
              </a:spcAft>
            </a:pPr>
            <a:r>
              <a:rPr lang="zh-TW">
                <a:latin typeface="Times New Roman" pitchFamily="18"/>
                <a:ea typeface="標楷體" pitchFamily="65"/>
                <a:cs typeface="Times New Roman" pitchFamily="18"/>
              </a:rPr>
              <a:t>未用本國文字書寫（正體字）</a:t>
            </a:r>
            <a:endParaRPr lang="en-US">
              <a:latin typeface="Times New Roman" pitchFamily="18"/>
              <a:ea typeface="標楷體" pitchFamily="65"/>
              <a:cs typeface="Times New Roman" pitchFamily="18"/>
            </a:endParaRPr>
          </a:p>
          <a:p>
            <a:pPr marL="704216" lvl="1" indent="-342900" algn="just" defTabSz="1511302">
              <a:spcBef>
                <a:spcPts val="0"/>
              </a:spcBef>
              <a:spcAft>
                <a:spcPts val="600"/>
              </a:spcAft>
            </a:pPr>
            <a:r>
              <a:rPr lang="zh-TW">
                <a:latin typeface="Times New Roman" pitchFamily="18"/>
                <a:ea typeface="標楷體" pitchFamily="65"/>
                <a:cs typeface="Times New Roman" pitchFamily="18"/>
              </a:rPr>
              <a:t>未用黑色墨水的筆書寫（建議使用</a:t>
            </a:r>
            <a:r>
              <a:rPr lang="en-US">
                <a:latin typeface="Times New Roman" pitchFamily="18"/>
                <a:ea typeface="標楷體" pitchFamily="65"/>
                <a:cs typeface="Times New Roman" pitchFamily="18"/>
              </a:rPr>
              <a:t>0.5mm</a:t>
            </a:r>
            <a:r>
              <a:rPr lang="zh-TW">
                <a:latin typeface="Times New Roman" pitchFamily="18"/>
                <a:ea typeface="標楷體" pitchFamily="65"/>
                <a:cs typeface="Times New Roman" pitchFamily="18"/>
              </a:rPr>
              <a:t>～</a:t>
            </a:r>
            <a:r>
              <a:rPr lang="en-US">
                <a:latin typeface="Times New Roman" pitchFamily="18"/>
                <a:ea typeface="標楷體" pitchFamily="65"/>
                <a:cs typeface="Times New Roman" pitchFamily="18"/>
              </a:rPr>
              <a:t>0.7mm</a:t>
            </a:r>
            <a:r>
              <a:rPr lang="zh-TW">
                <a:latin typeface="Times New Roman" pitchFamily="18"/>
                <a:ea typeface="標楷體" pitchFamily="65"/>
                <a:cs typeface="Times New Roman" pitchFamily="18"/>
              </a:rPr>
              <a:t>之筆尖）</a:t>
            </a:r>
            <a:endParaRPr lang="en-US">
              <a:latin typeface="Times New Roman" pitchFamily="18"/>
              <a:ea typeface="標楷體" pitchFamily="65"/>
              <a:cs typeface="Times New Roman" pitchFamily="18"/>
            </a:endParaRPr>
          </a:p>
          <a:p>
            <a:pPr marL="704216" lvl="1" indent="-342900" algn="just" defTabSz="1511302">
              <a:spcBef>
                <a:spcPts val="0"/>
              </a:spcBef>
              <a:spcAft>
                <a:spcPts val="600"/>
              </a:spcAft>
            </a:pPr>
            <a:r>
              <a:rPr lang="zh-TW">
                <a:latin typeface="Times New Roman"/>
                <a:ea typeface="標楷體"/>
                <a:cs typeface="Times New Roman"/>
              </a:rPr>
              <a:t>使用墨水不足的筆書寫</a:t>
            </a:r>
            <a:endParaRPr lang="en-US">
              <a:latin typeface="Times New Roman"/>
              <a:ea typeface="標楷體"/>
              <a:cs typeface="Times New Roman"/>
            </a:endParaRPr>
          </a:p>
          <a:p>
            <a:pPr marL="704216" lvl="1" indent="-342900" algn="just" defTabSz="1511302">
              <a:spcBef>
                <a:spcPts val="0"/>
              </a:spcBef>
              <a:spcAft>
                <a:spcPts val="600"/>
              </a:spcAft>
            </a:pPr>
            <a:r>
              <a:rPr lang="zh-TW">
                <a:latin typeface="Times New Roman" pitchFamily="18"/>
                <a:ea typeface="標楷體" pitchFamily="65"/>
                <a:cs typeface="Times New Roman" pitchFamily="18"/>
              </a:rPr>
              <a:t>書寫字體過小</a:t>
            </a:r>
            <a:endParaRPr lang="en-US">
              <a:latin typeface="Times New Roman" pitchFamily="18"/>
              <a:ea typeface="標楷體" pitchFamily="65"/>
              <a:cs typeface="Times New Roman" pitchFamily="18"/>
            </a:endParaRPr>
          </a:p>
          <a:p>
            <a:pPr marL="704216" lvl="1" indent="-342900" algn="just" defTabSz="1511302">
              <a:spcBef>
                <a:spcPts val="0"/>
              </a:spcBef>
              <a:spcAft>
                <a:spcPts val="600"/>
              </a:spcAft>
            </a:pPr>
            <a:r>
              <a:rPr lang="zh-TW">
                <a:latin typeface="Times New Roman" pitchFamily="18"/>
                <a:ea typeface="標楷體" pitchFamily="65"/>
                <a:cs typeface="Times New Roman" pitchFamily="18"/>
              </a:rPr>
              <a:t>書寫內容超出答案卷格線外框</a:t>
            </a:r>
            <a:endParaRPr lang="en-US">
              <a:latin typeface="Times New Roman" pitchFamily="18"/>
              <a:ea typeface="標楷體" pitchFamily="65"/>
              <a:cs typeface="Times New Roman" pitchFamily="18"/>
            </a:endParaRPr>
          </a:p>
          <a:p>
            <a:pPr marL="457200" lvl="1" indent="-457200" algn="just" defTabSz="1511302">
              <a:spcBef>
                <a:spcPts val="2400"/>
              </a:spcBef>
              <a:spcAft>
                <a:spcPts val="600"/>
              </a:spcAft>
              <a:buSzPts val="2799"/>
              <a:buBlip>
                <a:blip r:embed="rId2"/>
              </a:buBlip>
            </a:pPr>
            <a:r>
              <a:rPr lang="zh-TW" sz="2800">
                <a:latin typeface="Times New Roman" pitchFamily="18"/>
                <a:ea typeface="標楷體" pitchFamily="65"/>
                <a:cs typeface="Times New Roman" pitchFamily="18"/>
              </a:rPr>
              <a:t>以下情形違反試場規則，將不予計級分：</a:t>
            </a:r>
            <a:endParaRPr lang="en-US" sz="2800">
              <a:latin typeface="Times New Roman" pitchFamily="18"/>
              <a:ea typeface="標楷體" pitchFamily="65"/>
              <a:cs typeface="Times New Roman" pitchFamily="18"/>
            </a:endParaRPr>
          </a:p>
          <a:p>
            <a:pPr marL="704216" lvl="1" indent="-342900" algn="just" defTabSz="1511302">
              <a:spcBef>
                <a:spcPts val="0"/>
              </a:spcBef>
              <a:spcAft>
                <a:spcPts val="600"/>
              </a:spcAft>
            </a:pPr>
            <a:r>
              <a:rPr lang="zh-TW">
                <a:solidFill>
                  <a:srgbClr val="FF0000"/>
                </a:solidFill>
                <a:latin typeface="Times New Roman" pitchFamily="18"/>
                <a:ea typeface="標楷體" pitchFamily="65"/>
                <a:cs typeface="Times New Roman" pitchFamily="18"/>
              </a:rPr>
              <a:t>故意挖補、汙損、折疊答案卷</a:t>
            </a:r>
            <a:endParaRPr lang="en-US">
              <a:solidFill>
                <a:srgbClr val="FF0000"/>
              </a:solidFill>
              <a:latin typeface="Times New Roman" pitchFamily="18"/>
              <a:ea typeface="標楷體" pitchFamily="65"/>
              <a:cs typeface="Times New Roman" pitchFamily="18"/>
            </a:endParaRPr>
          </a:p>
          <a:p>
            <a:pPr marL="704216" lvl="1" indent="-342900" algn="just" defTabSz="1511302">
              <a:spcBef>
                <a:spcPts val="0"/>
              </a:spcBef>
              <a:spcAft>
                <a:spcPts val="600"/>
              </a:spcAft>
            </a:pPr>
            <a:r>
              <a:rPr lang="zh-TW">
                <a:solidFill>
                  <a:srgbClr val="FF0000"/>
                </a:solidFill>
                <a:latin typeface="Times New Roman" pitchFamily="18"/>
                <a:ea typeface="標楷體" pitchFamily="65"/>
                <a:cs typeface="Times New Roman" pitchFamily="18"/>
              </a:rPr>
              <a:t>於答案卷上作標記（包含畫記圖形或符號、於正文以外書寫其他文字）、顯示自己身分</a:t>
            </a:r>
            <a:endParaRPr lang="en-US">
              <a:solidFill>
                <a:srgbClr val="FF0000"/>
              </a:solidFill>
              <a:latin typeface="Times New Roman" pitchFamily="18"/>
              <a:ea typeface="標楷體" pitchFamily="65"/>
              <a:cs typeface="Times New Roman" pitchFamily="18"/>
            </a:endParaRPr>
          </a:p>
        </p:txBody>
      </p:sp>
      <p:sp>
        <p:nvSpPr>
          <p:cNvPr id="4" name="投影片編號版面配置區 1">
            <a:extLst>
              <a:ext uri="{FF2B5EF4-FFF2-40B4-BE49-F238E27FC236}">
                <a16:creationId xmlns:a16="http://schemas.microsoft.com/office/drawing/2014/main" id="{3C0CF119-3B5D-4ED5-92C2-755BC91C388D}"/>
              </a:ext>
            </a:extLst>
          </p:cNvPr>
          <p:cNvSpPr txBox="1"/>
          <p:nvPr/>
        </p:nvSpPr>
        <p:spPr>
          <a:xfrm>
            <a:off x="11728121" y="6383783"/>
            <a:ext cx="525523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A4107DB-9577-47C6-9162-00330B4AD773}" type="slidenum">
              <a:t>34</a:t>
            </a:fld>
            <a:endParaRPr lang="zh-TW" altLang="en-US" sz="16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標楷體" pitchFamily="65"/>
              <a:cs typeface="Arial" pitchFamily="34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內容版面配置區 4" descr="105030114A.jpg">
            <a:extLst>
              <a:ext uri="{FF2B5EF4-FFF2-40B4-BE49-F238E27FC236}">
                <a16:creationId xmlns:a16="http://schemas.microsoft.com/office/drawing/2014/main" id="{01F2BD36-561A-42C5-ACC2-3DB19F9DFEB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286246" y="404814"/>
            <a:ext cx="8024810" cy="604837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標題 1">
            <a:extLst>
              <a:ext uri="{FF2B5EF4-FFF2-40B4-BE49-F238E27FC236}">
                <a16:creationId xmlns:a16="http://schemas.microsoft.com/office/drawing/2014/main" id="{1A7CF1EF-6FCD-488F-AE8F-92B592B2A14E}"/>
              </a:ext>
            </a:extLst>
          </p:cNvPr>
          <p:cNvSpPr txBox="1"/>
          <p:nvPr/>
        </p:nvSpPr>
        <p:spPr>
          <a:xfrm>
            <a:off x="1024374" y="404814"/>
            <a:ext cx="706117" cy="5827827"/>
          </a:xfrm>
          <a:prstGeom prst="rect">
            <a:avLst/>
          </a:prstGeom>
          <a:noFill/>
          <a:ln cap="flat">
            <a:noFill/>
          </a:ln>
        </p:spPr>
        <p:txBody>
          <a:bodyPr vert="eaVert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3600" b="1" i="0" u="none" strike="noStrike" kern="1200" cap="none" spc="0" baseline="0">
                <a:solidFill>
                  <a:srgbClr val="000000"/>
                </a:solidFill>
                <a:uFillTx/>
                <a:latin typeface="標楷體" pitchFamily="65"/>
                <a:ea typeface="標楷體"/>
              </a:rPr>
              <a:t>可能影響得分的情形</a:t>
            </a:r>
            <a:r>
              <a:rPr lang="en-US" sz="3600" b="1" i="0" u="none" strike="noStrike" kern="1200" cap="none" spc="0" baseline="0">
                <a:solidFill>
                  <a:srgbClr val="000000"/>
                </a:solidFill>
                <a:uFillTx/>
                <a:latin typeface="標楷體" pitchFamily="65"/>
                <a:ea typeface="標楷體"/>
              </a:rPr>
              <a:t> </a:t>
            </a:r>
            <a:r>
              <a:rPr lang="zh-TW" sz="4000" b="0" i="0" u="none" strike="noStrike" kern="1200" cap="none" spc="0" baseline="0">
                <a:solidFill>
                  <a:srgbClr val="000000"/>
                </a:solidFill>
                <a:uFillTx/>
                <a:latin typeface="標楷體" pitchFamily="65"/>
                <a:ea typeface="標楷體"/>
              </a:rPr>
              <a:t>｜</a:t>
            </a:r>
            <a:r>
              <a:rPr lang="zh-TW" sz="1800" b="1" i="0" u="none" strike="noStrike" kern="1200" cap="none" spc="0" baseline="0">
                <a:solidFill>
                  <a:srgbClr val="000000"/>
                </a:solidFill>
                <a:uFillTx/>
                <a:latin typeface="標楷體" pitchFamily="65"/>
                <a:ea typeface="標楷體"/>
              </a:rPr>
              <a:t>墨水不足</a:t>
            </a: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標楷體"/>
              <a:cs typeface="Arial"/>
            </a:endParaRPr>
          </a:p>
        </p:txBody>
      </p:sp>
      <p:sp>
        <p:nvSpPr>
          <p:cNvPr id="4" name="投影片編號版面配置區 1">
            <a:extLst>
              <a:ext uri="{FF2B5EF4-FFF2-40B4-BE49-F238E27FC236}">
                <a16:creationId xmlns:a16="http://schemas.microsoft.com/office/drawing/2014/main" id="{F161F926-E196-4B1B-8528-579F229CD858}"/>
              </a:ext>
            </a:extLst>
          </p:cNvPr>
          <p:cNvSpPr txBox="1"/>
          <p:nvPr/>
        </p:nvSpPr>
        <p:spPr>
          <a:xfrm>
            <a:off x="11728121" y="6383783"/>
            <a:ext cx="525523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764F019-FC26-4844-B8D4-B61BFB1881C2}" type="slidenum">
              <a:t>35</a:t>
            </a:fld>
            <a:endParaRPr lang="zh-TW" altLang="en-US" sz="16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標楷體" pitchFamily="65"/>
              <a:cs typeface="Arial" pitchFamily="34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內容版面配置區 4" descr="96260436301-6.JPG">
            <a:extLst>
              <a:ext uri="{FF2B5EF4-FFF2-40B4-BE49-F238E27FC236}">
                <a16:creationId xmlns:a16="http://schemas.microsoft.com/office/drawing/2014/main" id="{A9690F72-7A20-42D6-8E63-BDD796A130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283064" y="336554"/>
            <a:ext cx="8027983" cy="611664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標題 1">
            <a:extLst>
              <a:ext uri="{FF2B5EF4-FFF2-40B4-BE49-F238E27FC236}">
                <a16:creationId xmlns:a16="http://schemas.microsoft.com/office/drawing/2014/main" id="{F75B4186-FAB6-4D89-A682-6322FD074D7F}"/>
              </a:ext>
            </a:extLst>
          </p:cNvPr>
          <p:cNvSpPr txBox="1"/>
          <p:nvPr/>
        </p:nvSpPr>
        <p:spPr>
          <a:xfrm>
            <a:off x="1024374" y="404814"/>
            <a:ext cx="706117" cy="5827827"/>
          </a:xfrm>
          <a:prstGeom prst="rect">
            <a:avLst/>
          </a:prstGeom>
          <a:noFill/>
          <a:ln cap="flat">
            <a:noFill/>
          </a:ln>
        </p:spPr>
        <p:txBody>
          <a:bodyPr vert="eaVert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3600" b="1" i="0" u="none" strike="noStrike" kern="1200" cap="none" spc="0" baseline="0">
                <a:solidFill>
                  <a:srgbClr val="000000"/>
                </a:solidFill>
                <a:uFillTx/>
                <a:latin typeface="標楷體" pitchFamily="65"/>
                <a:ea typeface="標楷體"/>
              </a:rPr>
              <a:t>可能影響得分的情形</a:t>
            </a:r>
            <a:r>
              <a:rPr lang="en-US" sz="3600" b="1" i="0" u="none" strike="noStrike" kern="1200" cap="none" spc="0" baseline="0">
                <a:solidFill>
                  <a:srgbClr val="000000"/>
                </a:solidFill>
                <a:uFillTx/>
                <a:latin typeface="標楷體" pitchFamily="65"/>
                <a:ea typeface="標楷體"/>
              </a:rPr>
              <a:t> </a:t>
            </a:r>
            <a:r>
              <a:rPr lang="zh-TW" sz="4000" b="0" i="0" u="none" strike="noStrike" kern="1200" cap="none" spc="0" baseline="0">
                <a:solidFill>
                  <a:srgbClr val="000000"/>
                </a:solidFill>
                <a:uFillTx/>
                <a:latin typeface="標楷體" pitchFamily="65"/>
                <a:ea typeface="標楷體"/>
              </a:rPr>
              <a:t>｜</a:t>
            </a:r>
            <a:r>
              <a:rPr lang="zh-TW" sz="1800" b="1" i="0" u="none" strike="noStrike" kern="1200" cap="none" spc="0" baseline="0">
                <a:solidFill>
                  <a:srgbClr val="000000"/>
                </a:solidFill>
                <a:uFillTx/>
                <a:latin typeface="標楷體" pitchFamily="65"/>
                <a:ea typeface="標楷體"/>
              </a:rPr>
              <a:t>字體太小</a:t>
            </a:r>
            <a:endParaRPr lang="en-US" sz="1800" b="1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標楷體"/>
              <a:cs typeface="Arial"/>
            </a:endParaRPr>
          </a:p>
        </p:txBody>
      </p:sp>
      <p:sp>
        <p:nvSpPr>
          <p:cNvPr id="4" name="投影片編號版面配置區 1">
            <a:extLst>
              <a:ext uri="{FF2B5EF4-FFF2-40B4-BE49-F238E27FC236}">
                <a16:creationId xmlns:a16="http://schemas.microsoft.com/office/drawing/2014/main" id="{333B294F-6FF5-4F8E-A173-2058C399D2DE}"/>
              </a:ext>
            </a:extLst>
          </p:cNvPr>
          <p:cNvSpPr txBox="1"/>
          <p:nvPr/>
        </p:nvSpPr>
        <p:spPr>
          <a:xfrm>
            <a:off x="11728121" y="6383783"/>
            <a:ext cx="525523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6281E42-4C2C-4786-95DD-7AF6B0784CC6}" type="slidenum">
              <a:t>36</a:t>
            </a:fld>
            <a:endParaRPr lang="zh-TW" altLang="en-US" sz="16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標楷體" pitchFamily="65"/>
              <a:cs typeface="Arial" pitchFamily="34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非版面問題卷\113112215B.jpg">
            <a:extLst>
              <a:ext uri="{FF2B5EF4-FFF2-40B4-BE49-F238E27FC236}">
                <a16:creationId xmlns:a16="http://schemas.microsoft.com/office/drawing/2014/main" id="{818004FB-8D94-4835-A55B-9047B7B3D2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317994" y="404814"/>
            <a:ext cx="7970833" cy="601185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橢圓 4">
            <a:extLst>
              <a:ext uri="{FF2B5EF4-FFF2-40B4-BE49-F238E27FC236}">
                <a16:creationId xmlns:a16="http://schemas.microsoft.com/office/drawing/2014/main" id="{9204F277-E599-41BD-81F6-A8875FDBBF08}"/>
              </a:ext>
            </a:extLst>
          </p:cNvPr>
          <p:cNvSpPr/>
          <p:nvPr/>
        </p:nvSpPr>
        <p:spPr>
          <a:xfrm>
            <a:off x="10022125" y="2781303"/>
            <a:ext cx="360365" cy="2447921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noFill/>
          <a:ln w="25402" cap="flat">
            <a:solidFill>
              <a:srgbClr val="E70000"/>
            </a:solidFill>
            <a:prstDash val="solid"/>
            <a:round/>
          </a:ln>
        </p:spPr>
        <p:txBody>
          <a:bodyPr vert="horz" wrap="square" lIns="91430" tIns="45720" rIns="9143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微軟正黑體" pitchFamily="34"/>
              <a:ea typeface="微軟正黑體" pitchFamily="34"/>
            </a:endParaRPr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55CB5188-9ED4-451A-8915-C68B30875252}"/>
              </a:ext>
            </a:extLst>
          </p:cNvPr>
          <p:cNvSpPr txBox="1"/>
          <p:nvPr/>
        </p:nvSpPr>
        <p:spPr>
          <a:xfrm>
            <a:off x="1024374" y="404814"/>
            <a:ext cx="706117" cy="5827827"/>
          </a:xfrm>
          <a:prstGeom prst="rect">
            <a:avLst/>
          </a:prstGeom>
          <a:noFill/>
          <a:ln cap="flat">
            <a:noFill/>
          </a:ln>
        </p:spPr>
        <p:txBody>
          <a:bodyPr vert="eaVert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3600" b="1" i="0" u="none" strike="noStrike" kern="1200" cap="none" spc="0" baseline="0">
                <a:solidFill>
                  <a:srgbClr val="000000"/>
                </a:solidFill>
                <a:uFillTx/>
                <a:latin typeface="標楷體" pitchFamily="65"/>
                <a:ea typeface="標楷體"/>
              </a:rPr>
              <a:t>可能影響得分的情形</a:t>
            </a:r>
            <a:r>
              <a:rPr lang="en-US" sz="3600" b="1" i="0" u="none" strike="noStrike" kern="1200" cap="none" spc="0" baseline="0">
                <a:solidFill>
                  <a:srgbClr val="000000"/>
                </a:solidFill>
                <a:uFillTx/>
                <a:latin typeface="標楷體" pitchFamily="65"/>
                <a:ea typeface="標楷體"/>
              </a:rPr>
              <a:t> </a:t>
            </a:r>
            <a:r>
              <a:rPr lang="zh-TW" sz="4000" b="0" i="0" u="none" strike="noStrike" kern="1200" cap="none" spc="0" baseline="0">
                <a:solidFill>
                  <a:srgbClr val="000000"/>
                </a:solidFill>
                <a:uFillTx/>
                <a:latin typeface="標楷體" pitchFamily="65"/>
                <a:ea typeface="標楷體"/>
              </a:rPr>
              <a:t>｜</a:t>
            </a:r>
            <a:r>
              <a:rPr lang="zh-TW" sz="1800" b="1" i="0" u="none" strike="noStrike" kern="1200" cap="none" spc="0" baseline="0">
                <a:solidFill>
                  <a:srgbClr val="000000"/>
                </a:solidFill>
                <a:uFillTx/>
                <a:latin typeface="標楷體" pitchFamily="65"/>
                <a:ea typeface="標楷體"/>
              </a:rPr>
              <a:t>超出框線</a:t>
            </a: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標楷體"/>
              <a:cs typeface="Arial"/>
            </a:endParaRPr>
          </a:p>
        </p:txBody>
      </p:sp>
      <p:sp>
        <p:nvSpPr>
          <p:cNvPr id="5" name="投影片編號版面配置區 1">
            <a:extLst>
              <a:ext uri="{FF2B5EF4-FFF2-40B4-BE49-F238E27FC236}">
                <a16:creationId xmlns:a16="http://schemas.microsoft.com/office/drawing/2014/main" id="{9F6FEB96-7512-4260-94B3-DB9705112B86}"/>
              </a:ext>
            </a:extLst>
          </p:cNvPr>
          <p:cNvSpPr txBox="1"/>
          <p:nvPr/>
        </p:nvSpPr>
        <p:spPr>
          <a:xfrm>
            <a:off x="11728121" y="6383783"/>
            <a:ext cx="525523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8B34B8B-8D3C-472D-A48B-FAAE984AF186}" type="slidenum">
              <a:t>37</a:t>
            </a:fld>
            <a:endParaRPr lang="zh-TW" altLang="en-US" sz="16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標楷體" pitchFamily="65"/>
              <a:cs typeface="Arial" pitchFamily="34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內容版面配置區 3" descr="101082940A.jpg">
            <a:extLst>
              <a:ext uri="{FF2B5EF4-FFF2-40B4-BE49-F238E27FC236}">
                <a16:creationId xmlns:a16="http://schemas.microsoft.com/office/drawing/2014/main" id="{9895F4E7-3F9E-458A-9BA9-EC23342AC373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2263176" y="520695"/>
            <a:ext cx="8064495" cy="5805489"/>
          </a:xfrm>
        </p:spPr>
      </p:pic>
      <p:sp>
        <p:nvSpPr>
          <p:cNvPr id="3" name="橢圓 5">
            <a:extLst>
              <a:ext uri="{FF2B5EF4-FFF2-40B4-BE49-F238E27FC236}">
                <a16:creationId xmlns:a16="http://schemas.microsoft.com/office/drawing/2014/main" id="{06E35DA0-41D8-40F8-8D46-25A2F4E3B7D6}"/>
              </a:ext>
            </a:extLst>
          </p:cNvPr>
          <p:cNvSpPr/>
          <p:nvPr/>
        </p:nvSpPr>
        <p:spPr>
          <a:xfrm>
            <a:off x="2549072" y="3077394"/>
            <a:ext cx="431797" cy="431797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noFill/>
          <a:ln w="38103" cap="flat">
            <a:solidFill>
              <a:srgbClr val="FF0000"/>
            </a:solidFill>
            <a:prstDash val="solid"/>
            <a:round/>
          </a:ln>
        </p:spPr>
        <p:txBody>
          <a:bodyPr vert="horz" wrap="square" lIns="91430" tIns="45720" rIns="9143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E1"/>
              </a:solidFill>
              <a:uFillTx/>
              <a:latin typeface="微軟正黑體" pitchFamily="34"/>
              <a:ea typeface="微軟正黑體" pitchFamily="34"/>
            </a:endParaRPr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7735F697-D9FF-415E-8402-98F4E6908561}"/>
              </a:ext>
            </a:extLst>
          </p:cNvPr>
          <p:cNvSpPr txBox="1"/>
          <p:nvPr/>
        </p:nvSpPr>
        <p:spPr>
          <a:xfrm>
            <a:off x="849678" y="412293"/>
            <a:ext cx="706117" cy="5385057"/>
          </a:xfrm>
          <a:prstGeom prst="rect">
            <a:avLst/>
          </a:prstGeom>
          <a:noFill/>
          <a:ln cap="flat">
            <a:noFill/>
          </a:ln>
        </p:spPr>
        <p:txBody>
          <a:bodyPr vert="eaVert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3600" b="1" i="0" u="none" strike="noStrike" kern="0" cap="none" spc="0" baseline="0">
                <a:solidFill>
                  <a:srgbClr val="000000"/>
                </a:solidFill>
                <a:uFillTx/>
                <a:latin typeface="標楷體" pitchFamily="65"/>
                <a:ea typeface="標楷體"/>
              </a:rPr>
              <a:t>不予計級分的情形</a:t>
            </a:r>
            <a:r>
              <a:rPr lang="en-US" sz="3600" b="1" i="0" u="none" strike="noStrike" kern="0" cap="none" spc="0" baseline="0">
                <a:solidFill>
                  <a:srgbClr val="000000"/>
                </a:solidFill>
                <a:uFillTx/>
                <a:latin typeface="標楷體" pitchFamily="65"/>
                <a:ea typeface="標楷體"/>
              </a:rPr>
              <a:t> </a:t>
            </a:r>
            <a:r>
              <a:rPr lang="zh-TW" sz="4000" b="0" i="0" u="none" strike="noStrike" kern="1200" cap="none" spc="0" baseline="0">
                <a:solidFill>
                  <a:srgbClr val="000000"/>
                </a:solidFill>
                <a:uFillTx/>
                <a:latin typeface="標楷體" pitchFamily="65"/>
                <a:ea typeface="標楷體"/>
              </a:rPr>
              <a:t>｜</a:t>
            </a:r>
            <a:r>
              <a:rPr lang="zh-TW" sz="1800" b="1" i="0" u="none" strike="noStrike" kern="1200" cap="none" spc="0" baseline="0">
                <a:solidFill>
                  <a:srgbClr val="000000"/>
                </a:solidFill>
                <a:uFillTx/>
                <a:latin typeface="標楷體" pitchFamily="65"/>
                <a:ea typeface="標楷體"/>
              </a:rPr>
              <a:t>畫記圖形</a:t>
            </a: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標楷體"/>
              <a:cs typeface="Arial"/>
            </a:endParaRP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標楷體"/>
              <a:cs typeface="Arial"/>
            </a:endParaRPr>
          </a:p>
        </p:txBody>
      </p:sp>
      <p:sp>
        <p:nvSpPr>
          <p:cNvPr id="5" name="投影片編號版面配置區 1">
            <a:extLst>
              <a:ext uri="{FF2B5EF4-FFF2-40B4-BE49-F238E27FC236}">
                <a16:creationId xmlns:a16="http://schemas.microsoft.com/office/drawing/2014/main" id="{2E510EA7-1232-458E-9B32-09AD0EAA736D}"/>
              </a:ext>
            </a:extLst>
          </p:cNvPr>
          <p:cNvSpPr txBox="1"/>
          <p:nvPr/>
        </p:nvSpPr>
        <p:spPr>
          <a:xfrm>
            <a:off x="11728121" y="6383783"/>
            <a:ext cx="525523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43CDB7B-9A0A-4340-B809-25D90124EEDB}" type="slidenum">
              <a:t>38</a:t>
            </a:fld>
            <a:endParaRPr lang="zh-TW" altLang="en-US" sz="16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標楷體" pitchFamily="65"/>
              <a:cs typeface="Arial" pitchFamily="34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chou517\AppData\Local\Temp\Rar$DI12.2749\108051628A.jpg">
            <a:extLst>
              <a:ext uri="{FF2B5EF4-FFF2-40B4-BE49-F238E27FC236}">
                <a16:creationId xmlns:a16="http://schemas.microsoft.com/office/drawing/2014/main" id="{BE79023A-BF56-4E3E-92BA-BB635EFB773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259445" y="457200"/>
            <a:ext cx="8036432" cy="588168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橢圓 5">
            <a:extLst>
              <a:ext uri="{FF2B5EF4-FFF2-40B4-BE49-F238E27FC236}">
                <a16:creationId xmlns:a16="http://schemas.microsoft.com/office/drawing/2014/main" id="{F2A336D2-C34A-4BE1-BA42-6E1C1E61846C}"/>
              </a:ext>
            </a:extLst>
          </p:cNvPr>
          <p:cNvSpPr/>
          <p:nvPr/>
        </p:nvSpPr>
        <p:spPr>
          <a:xfrm>
            <a:off x="3181590" y="1003297"/>
            <a:ext cx="1008061" cy="4751386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noFill/>
          <a:ln w="38103" cap="flat">
            <a:solidFill>
              <a:srgbClr val="FF0000"/>
            </a:solidFill>
            <a:prstDash val="solid"/>
            <a:round/>
          </a:ln>
        </p:spPr>
        <p:txBody>
          <a:bodyPr vert="horz" wrap="square" lIns="91430" tIns="45720" rIns="9143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E1"/>
              </a:solidFill>
              <a:uFillTx/>
              <a:latin typeface="微軟正黑體" pitchFamily="34"/>
              <a:ea typeface="微軟正黑體" pitchFamily="34"/>
            </a:endParaRPr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6A8357D8-D059-429F-8118-779C2FA9490A}"/>
              </a:ext>
            </a:extLst>
          </p:cNvPr>
          <p:cNvSpPr txBox="1"/>
          <p:nvPr/>
        </p:nvSpPr>
        <p:spPr>
          <a:xfrm>
            <a:off x="796405" y="438912"/>
            <a:ext cx="706117" cy="6007608"/>
          </a:xfrm>
          <a:prstGeom prst="rect">
            <a:avLst/>
          </a:prstGeom>
          <a:noFill/>
          <a:ln cap="flat">
            <a:noFill/>
          </a:ln>
        </p:spPr>
        <p:txBody>
          <a:bodyPr vert="eaVert" wrap="square" lIns="91440" tIns="45720" rIns="91440" bIns="45720" anchor="ctr" anchorCtr="1" compatLnSpc="1">
            <a:noAutofit/>
          </a:bodyPr>
          <a:lstStyle/>
          <a:p>
            <a:pPr marL="3946522" marR="0" lvl="0" indent="-3946522" algn="ctr" defTabSz="914400" rtl="0" fontAlgn="auto" hangingPunct="0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466566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3600" b="1" i="0" u="none" strike="noStrike" kern="0" cap="none" spc="0" baseline="0">
                <a:solidFill>
                  <a:srgbClr val="000000"/>
                </a:solidFill>
                <a:uFillTx/>
                <a:latin typeface="標楷體" pitchFamily="65"/>
                <a:ea typeface="標楷體"/>
              </a:rPr>
              <a:t>不予計級分的情形</a:t>
            </a:r>
            <a:r>
              <a:rPr lang="en-US" sz="3600" b="1" i="0" u="none" strike="noStrike" kern="0" cap="none" spc="0" baseline="0">
                <a:solidFill>
                  <a:srgbClr val="000000"/>
                </a:solidFill>
                <a:uFillTx/>
                <a:latin typeface="標楷體" pitchFamily="65"/>
                <a:ea typeface="標楷體"/>
              </a:rPr>
              <a:t> </a:t>
            </a:r>
            <a:r>
              <a:rPr lang="zh-TW" sz="4000" b="0" i="0" u="none" strike="noStrike" kern="1200" cap="none" spc="0" baseline="0">
                <a:solidFill>
                  <a:srgbClr val="000000"/>
                </a:solidFill>
                <a:uFillTx/>
                <a:latin typeface="標楷體" pitchFamily="65"/>
                <a:ea typeface="標楷體"/>
              </a:rPr>
              <a:t>｜</a:t>
            </a:r>
            <a:r>
              <a:rPr lang="zh-TW" sz="1800" b="1" i="0" u="none" strike="noStrike" kern="1200" cap="none" spc="0" baseline="0">
                <a:solidFill>
                  <a:srgbClr val="000000"/>
                </a:solidFill>
                <a:uFillTx/>
                <a:latin typeface="標楷體" pitchFamily="65"/>
                <a:ea typeface="標楷體"/>
              </a:rPr>
              <a:t>於正文之外書寫 其他文字</a:t>
            </a:r>
            <a:r>
              <a:rPr lang="en-US" sz="1800" b="1" i="0" u="none" strike="noStrike" kern="0" cap="none" spc="0" baseline="0">
                <a:solidFill>
                  <a:srgbClr val="000000"/>
                </a:solidFill>
                <a:uFillTx/>
                <a:latin typeface="標楷體" pitchFamily="65"/>
                <a:ea typeface="標楷體"/>
              </a:rPr>
              <a:t>  </a:t>
            </a: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標楷體"/>
              <a:cs typeface="Arial"/>
            </a:endParaRPr>
          </a:p>
        </p:txBody>
      </p:sp>
      <p:sp>
        <p:nvSpPr>
          <p:cNvPr id="5" name="投影片編號版面配置區 1">
            <a:extLst>
              <a:ext uri="{FF2B5EF4-FFF2-40B4-BE49-F238E27FC236}">
                <a16:creationId xmlns:a16="http://schemas.microsoft.com/office/drawing/2014/main" id="{F1239186-CDDD-453A-888F-77F47AD487AD}"/>
              </a:ext>
            </a:extLst>
          </p:cNvPr>
          <p:cNvSpPr txBox="1"/>
          <p:nvPr/>
        </p:nvSpPr>
        <p:spPr>
          <a:xfrm>
            <a:off x="11728121" y="6383783"/>
            <a:ext cx="525523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5D53E7C-4792-45A4-AAF8-D8DD1E9B9D22}" type="slidenum">
              <a:t>39</a:t>
            </a:fld>
            <a:endParaRPr lang="zh-TW" altLang="en-US" sz="16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標楷體" pitchFamily="65"/>
              <a:cs typeface="Arial" pitchFamily="34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7DB1D5C-FD7E-4F04-B712-AF3EE69AF6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76060" y="13441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rmAutofit/>
          </a:bodyPr>
          <a:lstStyle/>
          <a:p>
            <a:pPr lvl="0" algn="ctr">
              <a:lnSpc>
                <a:spcPct val="100000"/>
              </a:lnSpc>
            </a:pPr>
            <a:r>
              <a:rPr lang="zh-TW" sz="4800" b="1">
                <a:latin typeface="標楷體" pitchFamily="65"/>
                <a:ea typeface="標楷體" pitchFamily="65"/>
              </a:rPr>
              <a:t>國中教育會考何時考</a:t>
            </a:r>
          </a:p>
        </p:txBody>
      </p:sp>
      <p:graphicFrame>
        <p:nvGraphicFramePr>
          <p:cNvPr id="3" name="表格 7">
            <a:extLst>
              <a:ext uri="{FF2B5EF4-FFF2-40B4-BE49-F238E27FC236}">
                <a16:creationId xmlns:a16="http://schemas.microsoft.com/office/drawing/2014/main" id="{C5A4ED2D-4158-4878-9851-2B7FCF3EA84F}"/>
              </a:ext>
            </a:extLst>
          </p:cNvPr>
          <p:cNvGraphicFramePr>
            <a:graphicFrameLocks noGrp="1"/>
          </p:cNvGraphicFramePr>
          <p:nvPr/>
        </p:nvGraphicFramePr>
        <p:xfrm>
          <a:off x="1731142" y="1183882"/>
          <a:ext cx="8611340" cy="5441969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2152835">
                  <a:extLst>
                    <a:ext uri="{9D8B030D-6E8A-4147-A177-3AD203B41FA5}">
                      <a16:colId xmlns:a16="http://schemas.microsoft.com/office/drawing/2014/main" val="3246862596"/>
                    </a:ext>
                  </a:extLst>
                </a:gridCol>
                <a:gridCol w="2152835">
                  <a:extLst>
                    <a:ext uri="{9D8B030D-6E8A-4147-A177-3AD203B41FA5}">
                      <a16:colId xmlns:a16="http://schemas.microsoft.com/office/drawing/2014/main" val="2970577022"/>
                    </a:ext>
                  </a:extLst>
                </a:gridCol>
                <a:gridCol w="2152835">
                  <a:extLst>
                    <a:ext uri="{9D8B030D-6E8A-4147-A177-3AD203B41FA5}">
                      <a16:colId xmlns:a16="http://schemas.microsoft.com/office/drawing/2014/main" val="2584647941"/>
                    </a:ext>
                  </a:extLst>
                </a:gridCol>
                <a:gridCol w="2152835">
                  <a:extLst>
                    <a:ext uri="{9D8B030D-6E8A-4147-A177-3AD203B41FA5}">
                      <a16:colId xmlns:a16="http://schemas.microsoft.com/office/drawing/2014/main" val="1859264810"/>
                    </a:ext>
                  </a:extLst>
                </a:gridCol>
              </a:tblGrid>
              <a:tr h="478706">
                <a:tc gridSpan="2">
                  <a:txBody>
                    <a:bodyPr/>
                    <a:lstStyle/>
                    <a:p>
                      <a:pPr lvl="0" algn="ctr">
                        <a:lnSpc>
                          <a:spcPct val="125000"/>
                        </a:lnSpc>
                      </a:pPr>
                      <a:r>
                        <a:rPr lang="en-US" sz="2400" b="1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114</a:t>
                      </a:r>
                      <a:r>
                        <a:rPr lang="zh-TW" sz="2400" b="1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年</a:t>
                      </a:r>
                      <a:r>
                        <a:rPr lang="en-US" sz="2400" b="1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5</a:t>
                      </a:r>
                      <a:r>
                        <a:rPr lang="zh-TW" sz="2400" b="1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月</a:t>
                      </a:r>
                      <a:r>
                        <a:rPr lang="en-US" sz="2400" b="1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17</a:t>
                      </a:r>
                      <a:r>
                        <a:rPr lang="zh-TW" sz="2400" b="1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日（六）</a:t>
                      </a:r>
                      <a:endParaRPr lang="zh-TW" sz="24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5480" marR="15480" marT="8293" marB="0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lvl="0" algn="ctr">
                        <a:lnSpc>
                          <a:spcPct val="125000"/>
                        </a:lnSpc>
                      </a:pPr>
                      <a:r>
                        <a:rPr lang="en-US" sz="2400" b="1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114</a:t>
                      </a:r>
                      <a:r>
                        <a:rPr lang="zh-TW" sz="2400" b="1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年</a:t>
                      </a:r>
                      <a:r>
                        <a:rPr lang="en-US" sz="2400" b="1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5</a:t>
                      </a:r>
                      <a:r>
                        <a:rPr lang="zh-TW" sz="2400" b="1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月</a:t>
                      </a:r>
                      <a:r>
                        <a:rPr lang="en-US" sz="2400" b="1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18</a:t>
                      </a:r>
                      <a:r>
                        <a:rPr lang="zh-TW" sz="2400" b="1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日（日）</a:t>
                      </a:r>
                      <a:endParaRPr lang="zh-TW" sz="24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5480" marR="15480" marT="8293" marB="0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5487304"/>
                  </a:ext>
                </a:extLst>
              </a:tr>
              <a:tr h="430837">
                <a:tc>
                  <a:txBody>
                    <a:bodyPr/>
                    <a:lstStyle/>
                    <a:p>
                      <a:pPr lvl="0" algn="ctr">
                        <a:lnSpc>
                          <a:spcPct val="125000"/>
                        </a:lnSpc>
                      </a:pPr>
                      <a:r>
                        <a:rPr lang="en-US" sz="2000" kern="1200">
                          <a:solidFill>
                            <a:srgbClr val="000000"/>
                          </a:solidFill>
                          <a:latin typeface="Wingdings" pitchFamily="2"/>
                          <a:ea typeface="標楷體" pitchFamily="65"/>
                          <a:cs typeface="Times New Roman" pitchFamily="18"/>
                        </a:rPr>
                        <a:t>%</a:t>
                      </a:r>
                      <a:r>
                        <a:rPr lang="en-US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08:20-</a:t>
                      </a:r>
                      <a:r>
                        <a:rPr lang="zh-TW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　</a:t>
                      </a:r>
                      <a:r>
                        <a:rPr lang="en-US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08:30</a:t>
                      </a:r>
                      <a:endParaRPr lang="zh-TW" sz="20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5480" marR="15480" marT="8293" marB="0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25000"/>
                        </a:lnSpc>
                      </a:pPr>
                      <a:r>
                        <a:rPr lang="zh-TW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考試說明</a:t>
                      </a:r>
                      <a:endParaRPr lang="zh-TW" sz="20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5480" marR="15480" marT="8293" marB="0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25000"/>
                        </a:lnSpc>
                      </a:pPr>
                      <a:r>
                        <a:rPr lang="en-US" sz="2000" kern="1200">
                          <a:solidFill>
                            <a:srgbClr val="000000"/>
                          </a:solidFill>
                          <a:latin typeface="Wingdings" pitchFamily="2"/>
                          <a:ea typeface="標楷體" pitchFamily="65"/>
                          <a:cs typeface="Times New Roman" pitchFamily="18"/>
                        </a:rPr>
                        <a:t>%</a:t>
                      </a:r>
                      <a:r>
                        <a:rPr lang="en-US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08:20-</a:t>
                      </a:r>
                      <a:r>
                        <a:rPr lang="zh-TW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　</a:t>
                      </a:r>
                      <a:r>
                        <a:rPr lang="en-US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08:30</a:t>
                      </a:r>
                      <a:endParaRPr lang="zh-TW" sz="20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5480" marR="15480" marT="8293" marB="0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hangingPunct="1">
                        <a:lnSpc>
                          <a:spcPct val="125000"/>
                        </a:lnSpc>
                      </a:pPr>
                      <a:r>
                        <a:rPr lang="zh-TW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考試說明</a:t>
                      </a:r>
                    </a:p>
                  </a:txBody>
                  <a:tcPr marL="15480" marR="15480" marT="8293" marB="0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4412258"/>
                  </a:ext>
                </a:extLst>
              </a:tr>
              <a:tr h="478706">
                <a:tc>
                  <a:txBody>
                    <a:bodyPr/>
                    <a:lstStyle/>
                    <a:p>
                      <a:pPr lvl="0" algn="ctr">
                        <a:lnSpc>
                          <a:spcPct val="125000"/>
                        </a:lnSpc>
                      </a:pPr>
                      <a:r>
                        <a:rPr lang="en-US" sz="2000" kern="1200">
                          <a:solidFill>
                            <a:srgbClr val="000000"/>
                          </a:solidFill>
                          <a:latin typeface="Wingdings" pitchFamily="2"/>
                          <a:ea typeface="標楷體" pitchFamily="65"/>
                          <a:cs typeface="Times New Roman" pitchFamily="18"/>
                        </a:rPr>
                        <a:t>%</a:t>
                      </a:r>
                      <a:r>
                        <a:rPr lang="en-US" sz="2000" b="1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08:30-</a:t>
                      </a:r>
                      <a:r>
                        <a:rPr lang="en-US" sz="2000" kern="1200">
                          <a:solidFill>
                            <a:srgbClr val="000000"/>
                          </a:solidFill>
                          <a:latin typeface="Wingdings" pitchFamily="2"/>
                          <a:ea typeface="標楷體" pitchFamily="65"/>
                          <a:cs typeface="Times New Roman" pitchFamily="18"/>
                        </a:rPr>
                        <a:t>%</a:t>
                      </a:r>
                      <a:r>
                        <a:rPr lang="en-US" sz="2000" b="1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09:40</a:t>
                      </a:r>
                      <a:endParaRPr lang="zh-TW" sz="20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5480" marR="15480" marT="8293" marB="0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25000"/>
                        </a:lnSpc>
                      </a:pPr>
                      <a:r>
                        <a:rPr lang="zh-TW" sz="2400" b="1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社</a:t>
                      </a:r>
                      <a:r>
                        <a:rPr lang="en-US" sz="2400" b="1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    </a:t>
                      </a:r>
                      <a:r>
                        <a:rPr lang="zh-TW" sz="2400" b="1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會</a:t>
                      </a:r>
                      <a:endParaRPr lang="zh-TW" sz="24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5480" marR="15480" marT="8293" marB="0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25000"/>
                        </a:lnSpc>
                      </a:pPr>
                      <a:r>
                        <a:rPr lang="en-US" sz="2000" kern="1200">
                          <a:solidFill>
                            <a:srgbClr val="000000"/>
                          </a:solidFill>
                          <a:latin typeface="Wingdings" pitchFamily="2"/>
                          <a:ea typeface="標楷體" pitchFamily="65"/>
                          <a:cs typeface="Times New Roman" pitchFamily="18"/>
                        </a:rPr>
                        <a:t>%</a:t>
                      </a:r>
                      <a:r>
                        <a:rPr lang="en-US" sz="2000" b="1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08:30-</a:t>
                      </a:r>
                      <a:r>
                        <a:rPr lang="en-US" sz="2000" kern="1200">
                          <a:solidFill>
                            <a:srgbClr val="000000"/>
                          </a:solidFill>
                          <a:latin typeface="Wingdings" pitchFamily="2"/>
                          <a:ea typeface="標楷體" pitchFamily="65"/>
                          <a:cs typeface="Times New Roman" pitchFamily="18"/>
                        </a:rPr>
                        <a:t>%</a:t>
                      </a:r>
                      <a:r>
                        <a:rPr lang="en-US" sz="2000" b="1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09:40</a:t>
                      </a:r>
                      <a:endParaRPr lang="zh-TW" sz="20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5480" marR="15480" marT="8293" marB="0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hangingPunct="1">
                        <a:lnSpc>
                          <a:spcPct val="125000"/>
                        </a:lnSpc>
                      </a:pPr>
                      <a:r>
                        <a:rPr lang="zh-TW" sz="2400" b="1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自</a:t>
                      </a:r>
                      <a:r>
                        <a:rPr lang="en-US" sz="2400" b="1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    </a:t>
                      </a:r>
                      <a:r>
                        <a:rPr lang="zh-TW" sz="2400" b="1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然</a:t>
                      </a:r>
                    </a:p>
                  </a:txBody>
                  <a:tcPr marL="15480" marR="15480" marT="8293" marB="0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1825655"/>
                  </a:ext>
                </a:extLst>
              </a:tr>
              <a:tr h="430837">
                <a:tc>
                  <a:txBody>
                    <a:bodyPr/>
                    <a:lstStyle/>
                    <a:p>
                      <a:pPr lvl="0" algn="ctr">
                        <a:lnSpc>
                          <a:spcPct val="125000"/>
                        </a:lnSpc>
                      </a:pPr>
                      <a:r>
                        <a:rPr lang="zh-TW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　</a:t>
                      </a:r>
                      <a:r>
                        <a:rPr lang="en-US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09:40-</a:t>
                      </a:r>
                      <a:r>
                        <a:rPr lang="zh-TW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　</a:t>
                      </a:r>
                      <a:r>
                        <a:rPr lang="en-US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10:20</a:t>
                      </a:r>
                      <a:endParaRPr lang="zh-TW" sz="20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5480" marR="15480" marT="8293" marB="0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hangingPunct="1">
                        <a:lnSpc>
                          <a:spcPct val="125000"/>
                        </a:lnSpc>
                      </a:pPr>
                      <a:r>
                        <a:rPr lang="zh-TW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休息</a:t>
                      </a:r>
                    </a:p>
                  </a:txBody>
                  <a:tcPr marL="15480" marR="15480" marT="8293" marB="0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25000"/>
                        </a:lnSpc>
                      </a:pPr>
                      <a:r>
                        <a:rPr lang="zh-TW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　</a:t>
                      </a:r>
                      <a:r>
                        <a:rPr lang="en-US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09:40-</a:t>
                      </a:r>
                      <a:r>
                        <a:rPr lang="zh-TW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　</a:t>
                      </a:r>
                      <a:r>
                        <a:rPr lang="en-US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10:20</a:t>
                      </a:r>
                      <a:endParaRPr lang="zh-TW" sz="20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5480" marR="15480" marT="8293" marB="0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hangingPunct="1">
                        <a:lnSpc>
                          <a:spcPct val="125000"/>
                        </a:lnSpc>
                      </a:pPr>
                      <a:r>
                        <a:rPr lang="zh-TW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休息</a:t>
                      </a:r>
                    </a:p>
                  </a:txBody>
                  <a:tcPr marL="15480" marR="15480" marT="8293" marB="0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3160097"/>
                  </a:ext>
                </a:extLst>
              </a:tr>
              <a:tr h="430837">
                <a:tc>
                  <a:txBody>
                    <a:bodyPr/>
                    <a:lstStyle/>
                    <a:p>
                      <a:pPr lvl="0" algn="ctr">
                        <a:lnSpc>
                          <a:spcPct val="125000"/>
                        </a:lnSpc>
                      </a:pPr>
                      <a:r>
                        <a:rPr lang="en-US" sz="2000" kern="1200">
                          <a:solidFill>
                            <a:srgbClr val="000000"/>
                          </a:solidFill>
                          <a:latin typeface="Wingdings" pitchFamily="2"/>
                          <a:ea typeface="標楷體" pitchFamily="65"/>
                          <a:cs typeface="Times New Roman" pitchFamily="18"/>
                        </a:rPr>
                        <a:t>%</a:t>
                      </a:r>
                      <a:r>
                        <a:rPr lang="en-US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10:20-</a:t>
                      </a:r>
                      <a:r>
                        <a:rPr lang="zh-TW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　</a:t>
                      </a:r>
                      <a:r>
                        <a:rPr lang="en-US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10:30</a:t>
                      </a:r>
                      <a:endParaRPr lang="zh-TW" sz="20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5480" marR="15480" marT="8293" marB="0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hangingPunct="1">
                        <a:lnSpc>
                          <a:spcPct val="125000"/>
                        </a:lnSpc>
                      </a:pPr>
                      <a:r>
                        <a:rPr lang="zh-TW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考試說明</a:t>
                      </a:r>
                    </a:p>
                  </a:txBody>
                  <a:tcPr marL="15480" marR="15480" marT="8293" marB="0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25000"/>
                        </a:lnSpc>
                      </a:pPr>
                      <a:r>
                        <a:rPr lang="en-US" sz="2000" kern="1200">
                          <a:solidFill>
                            <a:srgbClr val="000000"/>
                          </a:solidFill>
                          <a:latin typeface="Wingdings" pitchFamily="2"/>
                          <a:ea typeface="標楷體" pitchFamily="65"/>
                          <a:cs typeface="Times New Roman" pitchFamily="18"/>
                        </a:rPr>
                        <a:t>%</a:t>
                      </a:r>
                      <a:r>
                        <a:rPr lang="en-US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10:20-</a:t>
                      </a:r>
                      <a:r>
                        <a:rPr lang="zh-TW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　</a:t>
                      </a:r>
                      <a:r>
                        <a:rPr lang="en-US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10:30</a:t>
                      </a:r>
                      <a:endParaRPr lang="zh-TW" sz="20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5480" marR="15480" marT="8293" marB="0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hangingPunct="1">
                        <a:lnSpc>
                          <a:spcPct val="125000"/>
                        </a:lnSpc>
                      </a:pPr>
                      <a:r>
                        <a:rPr lang="zh-TW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考試說明</a:t>
                      </a:r>
                    </a:p>
                  </a:txBody>
                  <a:tcPr marL="15480" marR="15480" marT="8293" marB="0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140895"/>
                  </a:ext>
                </a:extLst>
              </a:tr>
              <a:tr h="478706">
                <a:tc>
                  <a:txBody>
                    <a:bodyPr/>
                    <a:lstStyle/>
                    <a:p>
                      <a:pPr lvl="0" algn="ctr">
                        <a:lnSpc>
                          <a:spcPct val="125000"/>
                        </a:lnSpc>
                      </a:pPr>
                      <a:r>
                        <a:rPr lang="en-US" sz="2000" kern="1200">
                          <a:solidFill>
                            <a:srgbClr val="000000"/>
                          </a:solidFill>
                          <a:latin typeface="Wingdings" pitchFamily="2"/>
                          <a:ea typeface="標楷體" pitchFamily="65"/>
                          <a:cs typeface="Times New Roman" pitchFamily="18"/>
                        </a:rPr>
                        <a:t>%</a:t>
                      </a:r>
                      <a:r>
                        <a:rPr lang="en-US" sz="2000" b="1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10:30-</a:t>
                      </a:r>
                      <a:r>
                        <a:rPr lang="en-US" sz="2000" kern="1200">
                          <a:solidFill>
                            <a:srgbClr val="000000"/>
                          </a:solidFill>
                          <a:latin typeface="Wingdings" pitchFamily="2"/>
                          <a:ea typeface="標楷體" pitchFamily="65"/>
                          <a:cs typeface="Times New Roman" pitchFamily="18"/>
                        </a:rPr>
                        <a:t>%</a:t>
                      </a:r>
                      <a:r>
                        <a:rPr lang="en-US" sz="2000" b="1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11:50</a:t>
                      </a:r>
                      <a:endParaRPr lang="zh-TW" sz="20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5480" marR="15480" marT="8293" marB="0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25000"/>
                        </a:lnSpc>
                      </a:pPr>
                      <a:r>
                        <a:rPr lang="zh-TW" sz="2400" b="1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數</a:t>
                      </a:r>
                      <a:r>
                        <a:rPr lang="en-US" sz="2400" b="1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    </a:t>
                      </a:r>
                      <a:r>
                        <a:rPr lang="zh-TW" sz="2400" b="1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學</a:t>
                      </a:r>
                      <a:endParaRPr lang="zh-TW" sz="24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5480" marR="15480" marT="8293" marB="0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25000"/>
                        </a:lnSpc>
                      </a:pPr>
                      <a:r>
                        <a:rPr lang="en-US" sz="2000" kern="1200">
                          <a:solidFill>
                            <a:srgbClr val="000000"/>
                          </a:solidFill>
                          <a:latin typeface="Wingdings" pitchFamily="2"/>
                          <a:ea typeface="標楷體" pitchFamily="65"/>
                          <a:cs typeface="Times New Roman" pitchFamily="18"/>
                        </a:rPr>
                        <a:t>%</a:t>
                      </a:r>
                      <a:r>
                        <a:rPr lang="en-US" sz="2000" b="1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10:30-</a:t>
                      </a:r>
                      <a:r>
                        <a:rPr lang="en-US" sz="2000" kern="1200">
                          <a:solidFill>
                            <a:srgbClr val="000000"/>
                          </a:solidFill>
                          <a:latin typeface="Wingdings" pitchFamily="2"/>
                          <a:ea typeface="標楷體" pitchFamily="65"/>
                          <a:cs typeface="Times New Roman" pitchFamily="18"/>
                        </a:rPr>
                        <a:t>%</a:t>
                      </a:r>
                      <a:r>
                        <a:rPr lang="en-US" sz="2000" b="1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11:30</a:t>
                      </a:r>
                      <a:endParaRPr lang="zh-TW" sz="20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5480" marR="15480" marT="8293" marB="0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hangingPunct="1">
                        <a:lnSpc>
                          <a:spcPct val="125000"/>
                        </a:lnSpc>
                      </a:pPr>
                      <a:r>
                        <a:rPr lang="zh-TW" sz="2400" b="1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英語（閱讀）</a:t>
                      </a:r>
                    </a:p>
                  </a:txBody>
                  <a:tcPr marL="15480" marR="15480" marT="8293" marB="0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3248821"/>
                  </a:ext>
                </a:extLst>
              </a:tr>
              <a:tr h="430837">
                <a:tc>
                  <a:txBody>
                    <a:bodyPr/>
                    <a:lstStyle/>
                    <a:p>
                      <a:pPr lvl="0" algn="ctr">
                        <a:lnSpc>
                          <a:spcPct val="125000"/>
                        </a:lnSpc>
                      </a:pPr>
                      <a:r>
                        <a:rPr lang="zh-TW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　</a:t>
                      </a:r>
                      <a:r>
                        <a:rPr lang="en-US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11:50-</a:t>
                      </a:r>
                      <a:r>
                        <a:rPr lang="zh-TW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　</a:t>
                      </a:r>
                      <a:r>
                        <a:rPr lang="en-US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13:40</a:t>
                      </a:r>
                      <a:endParaRPr lang="zh-TW" sz="20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5480" marR="15480" marT="8293" marB="0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hangingPunct="1">
                        <a:lnSpc>
                          <a:spcPct val="125000"/>
                        </a:lnSpc>
                      </a:pPr>
                      <a:r>
                        <a:rPr lang="zh-TW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午休</a:t>
                      </a:r>
                      <a:r>
                        <a:rPr lang="en-US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 </a:t>
                      </a:r>
                    </a:p>
                  </a:txBody>
                  <a:tcPr marL="15480" marR="15480" marT="8293" marB="0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25000"/>
                        </a:lnSpc>
                      </a:pPr>
                      <a:r>
                        <a:rPr lang="zh-TW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　</a:t>
                      </a:r>
                      <a:r>
                        <a:rPr lang="en-US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11:30-</a:t>
                      </a:r>
                      <a:r>
                        <a:rPr lang="zh-TW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　</a:t>
                      </a:r>
                      <a:r>
                        <a:rPr lang="en-US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12:00</a:t>
                      </a:r>
                      <a:endParaRPr lang="zh-TW" sz="20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5480" marR="15480" marT="8293" marB="0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hangingPunct="1">
                        <a:lnSpc>
                          <a:spcPct val="125000"/>
                        </a:lnSpc>
                      </a:pPr>
                      <a:r>
                        <a:rPr lang="zh-TW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休息</a:t>
                      </a:r>
                    </a:p>
                  </a:txBody>
                  <a:tcPr marL="15480" marR="15480" marT="8293" marB="0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0460148"/>
                  </a:ext>
                </a:extLst>
              </a:tr>
              <a:tr h="430837">
                <a:tc>
                  <a:txBody>
                    <a:bodyPr/>
                    <a:lstStyle/>
                    <a:p>
                      <a:pPr lvl="0" algn="ctr">
                        <a:lnSpc>
                          <a:spcPct val="125000"/>
                        </a:lnSpc>
                      </a:pPr>
                      <a:r>
                        <a:rPr lang="en-US" sz="2000" kern="1200">
                          <a:solidFill>
                            <a:srgbClr val="000000"/>
                          </a:solidFill>
                          <a:latin typeface="Wingdings" pitchFamily="2"/>
                          <a:ea typeface="標楷體" pitchFamily="65"/>
                          <a:cs typeface="Times New Roman" pitchFamily="18"/>
                        </a:rPr>
                        <a:t>%</a:t>
                      </a:r>
                      <a:r>
                        <a:rPr lang="en-US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13:40-</a:t>
                      </a:r>
                      <a:r>
                        <a:rPr lang="zh-TW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　</a:t>
                      </a:r>
                      <a:r>
                        <a:rPr lang="en-US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13:50</a:t>
                      </a:r>
                      <a:endParaRPr lang="zh-TW" sz="20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5480" marR="15480" marT="8293" marB="0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hangingPunct="1">
                        <a:lnSpc>
                          <a:spcPct val="125000"/>
                        </a:lnSpc>
                      </a:pPr>
                      <a:r>
                        <a:rPr lang="zh-TW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考試說明</a:t>
                      </a:r>
                    </a:p>
                  </a:txBody>
                  <a:tcPr marL="15480" marR="15480" marT="8293" marB="0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25000"/>
                        </a:lnSpc>
                      </a:pPr>
                      <a:r>
                        <a:rPr lang="en-US" sz="2000" kern="1200">
                          <a:solidFill>
                            <a:srgbClr val="000000"/>
                          </a:solidFill>
                          <a:latin typeface="Wingdings" pitchFamily="2"/>
                          <a:ea typeface="標楷體" pitchFamily="65"/>
                          <a:cs typeface="Times New Roman" pitchFamily="18"/>
                        </a:rPr>
                        <a:t>%</a:t>
                      </a:r>
                      <a:r>
                        <a:rPr lang="en-US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12:00-</a:t>
                      </a:r>
                      <a:r>
                        <a:rPr lang="zh-TW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　</a:t>
                      </a:r>
                      <a:r>
                        <a:rPr lang="en-US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12:05</a:t>
                      </a:r>
                      <a:endParaRPr lang="zh-TW" sz="20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5480" marR="15480" marT="8293" marB="0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1D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hangingPunct="1">
                        <a:lnSpc>
                          <a:spcPct val="125000"/>
                        </a:lnSpc>
                      </a:pPr>
                      <a:r>
                        <a:rPr lang="zh-TW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考試說明</a:t>
                      </a:r>
                    </a:p>
                  </a:txBody>
                  <a:tcPr marL="15480" marR="15480" marT="8293" marB="0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1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251658"/>
                  </a:ext>
                </a:extLst>
              </a:tr>
              <a:tr h="478706">
                <a:tc>
                  <a:txBody>
                    <a:bodyPr/>
                    <a:lstStyle/>
                    <a:p>
                      <a:pPr lvl="0" algn="ctr">
                        <a:lnSpc>
                          <a:spcPct val="125000"/>
                        </a:lnSpc>
                      </a:pPr>
                      <a:r>
                        <a:rPr lang="en-US" sz="2000" kern="1200">
                          <a:solidFill>
                            <a:srgbClr val="000000"/>
                          </a:solidFill>
                          <a:latin typeface="Wingdings" pitchFamily="2"/>
                          <a:ea typeface="標楷體" pitchFamily="65"/>
                          <a:cs typeface="Times New Roman" pitchFamily="18"/>
                        </a:rPr>
                        <a:t>%</a:t>
                      </a:r>
                      <a:r>
                        <a:rPr lang="en-US" sz="2000" b="1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13:50-</a:t>
                      </a:r>
                      <a:r>
                        <a:rPr lang="en-US" sz="2000" kern="1200">
                          <a:solidFill>
                            <a:srgbClr val="000000"/>
                          </a:solidFill>
                          <a:latin typeface="Wingdings" pitchFamily="2"/>
                          <a:ea typeface="標楷體" pitchFamily="65"/>
                          <a:cs typeface="Times New Roman" pitchFamily="18"/>
                        </a:rPr>
                        <a:t>%</a:t>
                      </a:r>
                      <a:r>
                        <a:rPr lang="en-US" sz="2000" b="1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15:00</a:t>
                      </a:r>
                      <a:endParaRPr lang="zh-TW" sz="20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5480" marR="15480" marT="8293" marB="0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hangingPunct="1">
                        <a:lnSpc>
                          <a:spcPct val="125000"/>
                        </a:lnSpc>
                      </a:pPr>
                      <a:r>
                        <a:rPr lang="zh-TW" sz="2400" b="1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國</a:t>
                      </a:r>
                      <a:r>
                        <a:rPr lang="en-US" sz="2400" b="1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    </a:t>
                      </a:r>
                      <a:r>
                        <a:rPr lang="zh-TW" sz="2400" b="1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文</a:t>
                      </a:r>
                    </a:p>
                  </a:txBody>
                  <a:tcPr marL="15480" marR="15480" marT="8293" marB="0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25000"/>
                        </a:lnSpc>
                      </a:pPr>
                      <a:r>
                        <a:rPr lang="en-US" sz="2000" kern="1200">
                          <a:solidFill>
                            <a:srgbClr val="000000"/>
                          </a:solidFill>
                          <a:latin typeface="Wingdings" pitchFamily="2"/>
                          <a:ea typeface="標楷體" pitchFamily="65"/>
                          <a:cs typeface="Times New Roman" pitchFamily="18"/>
                        </a:rPr>
                        <a:t>%</a:t>
                      </a:r>
                      <a:r>
                        <a:rPr lang="en-US" sz="2000" b="1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12:05-</a:t>
                      </a:r>
                      <a:r>
                        <a:rPr lang="en-US" sz="2000" kern="1200">
                          <a:solidFill>
                            <a:srgbClr val="000000"/>
                          </a:solidFill>
                          <a:latin typeface="Wingdings" pitchFamily="2"/>
                          <a:ea typeface="標楷體" pitchFamily="65"/>
                          <a:cs typeface="Times New Roman" pitchFamily="18"/>
                        </a:rPr>
                        <a:t>%</a:t>
                      </a:r>
                      <a:r>
                        <a:rPr lang="en-US" sz="2000" b="1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12:30</a:t>
                      </a:r>
                      <a:endParaRPr lang="zh-TW" sz="20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5480" marR="15480" marT="8293" marB="0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1D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hangingPunct="1">
                        <a:lnSpc>
                          <a:spcPct val="125000"/>
                        </a:lnSpc>
                      </a:pPr>
                      <a:r>
                        <a:rPr lang="zh-TW" sz="2400" b="1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英語（聽力）</a:t>
                      </a:r>
                    </a:p>
                  </a:txBody>
                  <a:tcPr marL="15480" marR="15480" marT="8293" marB="0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1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6713265"/>
                  </a:ext>
                </a:extLst>
              </a:tr>
              <a:tr h="463417">
                <a:tc>
                  <a:txBody>
                    <a:bodyPr/>
                    <a:lstStyle/>
                    <a:p>
                      <a:pPr lvl="0" algn="ctr">
                        <a:lnSpc>
                          <a:spcPct val="125000"/>
                        </a:lnSpc>
                      </a:pPr>
                      <a:r>
                        <a:rPr lang="zh-TW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　</a:t>
                      </a:r>
                      <a:r>
                        <a:rPr lang="en-US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15:00-</a:t>
                      </a:r>
                      <a:r>
                        <a:rPr lang="zh-TW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　</a:t>
                      </a:r>
                      <a:r>
                        <a:rPr lang="en-US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15:40</a:t>
                      </a:r>
                      <a:endParaRPr lang="zh-TW" sz="20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5480" marR="15480" marT="8293" marB="0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hangingPunct="1">
                        <a:lnSpc>
                          <a:spcPct val="125000"/>
                        </a:lnSpc>
                      </a:pPr>
                      <a:r>
                        <a:rPr lang="zh-TW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休息</a:t>
                      </a:r>
                    </a:p>
                  </a:txBody>
                  <a:tcPr marL="15480" marR="15480" marT="8293" marB="0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2">
                  <a:txBody>
                    <a:bodyPr/>
                    <a:lstStyle/>
                    <a:p>
                      <a:pPr lvl="0"/>
                      <a:endParaRPr lang="zh-TW" sz="1000" kern="1200">
                        <a:latin typeface="Calibri" pitchFamily="34"/>
                        <a:cs typeface="Times New Roman" pitchFamily="18"/>
                      </a:endParaRPr>
                    </a:p>
                  </a:txBody>
                  <a:tcPr marL="15480" marR="15480" marT="8293" marB="0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8590821"/>
                  </a:ext>
                </a:extLst>
              </a:tr>
              <a:tr h="430837">
                <a:tc>
                  <a:txBody>
                    <a:bodyPr/>
                    <a:lstStyle/>
                    <a:p>
                      <a:pPr lvl="0" algn="ctr">
                        <a:lnSpc>
                          <a:spcPct val="125000"/>
                        </a:lnSpc>
                      </a:pPr>
                      <a:r>
                        <a:rPr lang="en-US" sz="2000" kern="1200">
                          <a:solidFill>
                            <a:srgbClr val="000000"/>
                          </a:solidFill>
                          <a:latin typeface="Wingdings" pitchFamily="2"/>
                          <a:ea typeface="標楷體" pitchFamily="65"/>
                          <a:cs typeface="Times New Roman" pitchFamily="18"/>
                        </a:rPr>
                        <a:t>%</a:t>
                      </a:r>
                      <a:r>
                        <a:rPr lang="en-US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15:40-</a:t>
                      </a:r>
                      <a:r>
                        <a:rPr lang="zh-TW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　</a:t>
                      </a:r>
                      <a:r>
                        <a:rPr lang="en-US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15:50</a:t>
                      </a:r>
                      <a:endParaRPr lang="zh-TW" sz="20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5480" marR="15480" marT="8293" marB="0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hangingPunct="1">
                        <a:lnSpc>
                          <a:spcPct val="125000"/>
                        </a:lnSpc>
                      </a:pPr>
                      <a:r>
                        <a:rPr lang="zh-TW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考試說明</a:t>
                      </a:r>
                    </a:p>
                  </a:txBody>
                  <a:tcPr marL="15480" marR="15480" marT="8293" marB="0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0090508"/>
                  </a:ext>
                </a:extLst>
              </a:tr>
              <a:tr h="478706">
                <a:tc>
                  <a:txBody>
                    <a:bodyPr/>
                    <a:lstStyle/>
                    <a:p>
                      <a:pPr lvl="0" algn="ctr">
                        <a:lnSpc>
                          <a:spcPct val="125000"/>
                        </a:lnSpc>
                      </a:pPr>
                      <a:r>
                        <a:rPr lang="en-US" sz="2000" kern="1200">
                          <a:solidFill>
                            <a:srgbClr val="000000"/>
                          </a:solidFill>
                          <a:latin typeface="Wingdings" pitchFamily="2"/>
                          <a:ea typeface="標楷體" pitchFamily="65"/>
                          <a:cs typeface="Times New Roman" pitchFamily="18"/>
                        </a:rPr>
                        <a:t>%</a:t>
                      </a:r>
                      <a:r>
                        <a:rPr lang="en-US" sz="2000" b="1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15:50-</a:t>
                      </a:r>
                      <a:r>
                        <a:rPr lang="en-US" sz="2000" kern="1200">
                          <a:solidFill>
                            <a:srgbClr val="000000"/>
                          </a:solidFill>
                          <a:latin typeface="Wingdings" pitchFamily="2"/>
                          <a:ea typeface="標楷體" pitchFamily="65"/>
                          <a:cs typeface="Times New Roman" pitchFamily="18"/>
                        </a:rPr>
                        <a:t>%</a:t>
                      </a:r>
                      <a:r>
                        <a:rPr lang="en-US" sz="2000" b="1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16:40</a:t>
                      </a:r>
                      <a:endParaRPr lang="zh-TW" sz="20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5480" marR="15480" marT="8293" marB="0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hangingPunct="1">
                        <a:lnSpc>
                          <a:spcPct val="125000"/>
                        </a:lnSpc>
                      </a:pPr>
                      <a:r>
                        <a:rPr lang="zh-TW" sz="2400" b="1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寫作測驗</a:t>
                      </a:r>
                    </a:p>
                  </a:txBody>
                  <a:tcPr marL="15480" marR="15480" marT="8293" marB="0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395606"/>
                  </a:ext>
                </a:extLst>
              </a:tr>
            </a:tbl>
          </a:graphicData>
        </a:graphic>
      </p:graphicFrame>
      <p:sp>
        <p:nvSpPr>
          <p:cNvPr id="4" name="投影片編號版面配置區 1">
            <a:extLst>
              <a:ext uri="{FF2B5EF4-FFF2-40B4-BE49-F238E27FC236}">
                <a16:creationId xmlns:a16="http://schemas.microsoft.com/office/drawing/2014/main" id="{D30FDCE5-657C-45F3-96BA-EC2AA6E6BE24}"/>
              </a:ext>
            </a:extLst>
          </p:cNvPr>
          <p:cNvSpPr txBox="1"/>
          <p:nvPr/>
        </p:nvSpPr>
        <p:spPr>
          <a:xfrm>
            <a:off x="11728121" y="6383783"/>
            <a:ext cx="525523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E66934E-64A8-4D5B-AA3A-DEEEC2A3F81F}" type="slidenum">
              <a:t>4</a:t>
            </a:fld>
            <a:endParaRPr lang="zh-TW" altLang="en-US" sz="16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標楷體" pitchFamily="65"/>
              <a:cs typeface="Arial" pitchFamily="34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DC8F7A82-3A86-4182-A16F-4B55B6C87D20}"/>
              </a:ext>
            </a:extLst>
          </p:cNvPr>
          <p:cNvSpPr/>
          <p:nvPr/>
        </p:nvSpPr>
        <p:spPr>
          <a:xfrm>
            <a:off x="6219730" y="5901363"/>
            <a:ext cx="4054449" cy="664979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18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新細明體" pitchFamily="18"/>
                <a:cs typeface="Times New Roman" pitchFamily="18"/>
              </a:rPr>
              <a:t>本表若與</a:t>
            </a: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新細明體" pitchFamily="18"/>
                <a:cs typeface="Times New Roman" pitchFamily="18"/>
              </a:rPr>
              <a:t>114</a:t>
            </a:r>
            <a:r>
              <a:rPr lang="zh-TW" sz="18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新細明體" pitchFamily="18"/>
                <a:cs typeface="Times New Roman" pitchFamily="18"/>
              </a:rPr>
              <a:t>年教育會考簡章內容不符，</a:t>
            </a: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新細明體" pitchFamily="18"/>
              <a:cs typeface="Times New Roman" pitchFamily="18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18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新細明體" pitchFamily="18"/>
                <a:cs typeface="Times New Roman" pitchFamily="18"/>
              </a:rPr>
              <a:t>概以各考區試務會正式發行簡章為準。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D32B632E-CFB8-4AE4-A971-78156AA525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242556" y="502535"/>
            <a:ext cx="8125495" cy="583426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橢圓 5">
            <a:extLst>
              <a:ext uri="{FF2B5EF4-FFF2-40B4-BE49-F238E27FC236}">
                <a16:creationId xmlns:a16="http://schemas.microsoft.com/office/drawing/2014/main" id="{4B87D8D9-3F99-449B-8F21-FA207B03D0DC}"/>
              </a:ext>
            </a:extLst>
          </p:cNvPr>
          <p:cNvSpPr/>
          <p:nvPr/>
        </p:nvSpPr>
        <p:spPr>
          <a:xfrm>
            <a:off x="9936254" y="5386931"/>
            <a:ext cx="431797" cy="1008061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noFill/>
          <a:ln w="38103" cap="flat">
            <a:solidFill>
              <a:srgbClr val="FF0000"/>
            </a:solidFill>
            <a:prstDash val="solid"/>
            <a:round/>
          </a:ln>
        </p:spPr>
        <p:txBody>
          <a:bodyPr vert="horz" wrap="square" lIns="69823" tIns="34911" rIns="69823" bIns="34911" anchor="ctr" anchorCtr="1" compatLnSpc="1">
            <a:noAutofit/>
          </a:bodyPr>
          <a:lstStyle/>
          <a:p>
            <a:pPr marL="0" marR="0" lvl="0" indent="0" algn="ctr" defTabSz="698501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E1"/>
              </a:solidFill>
              <a:uFillTx/>
              <a:latin typeface="微軟正黑體" pitchFamily="34"/>
              <a:ea typeface="微軟正黑體" pitchFamily="34"/>
            </a:endParaRPr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9567568B-7BD2-4537-8109-CF4F3605CD88}"/>
              </a:ext>
            </a:extLst>
          </p:cNvPr>
          <p:cNvSpPr txBox="1"/>
          <p:nvPr/>
        </p:nvSpPr>
        <p:spPr>
          <a:xfrm>
            <a:off x="986838" y="366573"/>
            <a:ext cx="706117" cy="5924498"/>
          </a:xfrm>
          <a:prstGeom prst="rect">
            <a:avLst/>
          </a:prstGeom>
          <a:noFill/>
          <a:ln cap="flat">
            <a:noFill/>
          </a:ln>
        </p:spPr>
        <p:txBody>
          <a:bodyPr vert="eaVert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3600" b="1" i="0" u="none" strike="noStrike" kern="0" cap="none" spc="0" baseline="0">
                <a:solidFill>
                  <a:srgbClr val="000000"/>
                </a:solidFill>
                <a:uFillTx/>
                <a:latin typeface="標楷體" pitchFamily="65"/>
                <a:ea typeface="標楷體"/>
              </a:rPr>
              <a:t>不予計級分的情形</a:t>
            </a:r>
            <a:r>
              <a:rPr lang="en-US" sz="3600" b="1" i="0" u="none" strike="noStrike" kern="1200" cap="none" spc="0" baseline="0">
                <a:solidFill>
                  <a:srgbClr val="000000"/>
                </a:solidFill>
                <a:uFillTx/>
                <a:latin typeface="標楷體" pitchFamily="65"/>
                <a:ea typeface="標楷體"/>
              </a:rPr>
              <a:t> </a:t>
            </a:r>
            <a:r>
              <a:rPr lang="zh-TW" sz="3600" b="0" i="0" u="none" strike="noStrike" kern="1200" cap="none" spc="0" baseline="0">
                <a:solidFill>
                  <a:srgbClr val="000000"/>
                </a:solidFill>
                <a:uFillTx/>
                <a:latin typeface="標楷體" pitchFamily="65"/>
                <a:ea typeface="標楷體"/>
              </a:rPr>
              <a:t>｜</a:t>
            </a:r>
            <a:r>
              <a:rPr lang="zh-TW" sz="1800" b="1" i="0" u="none" strike="noStrike" kern="1200" cap="none" spc="0" baseline="0">
                <a:solidFill>
                  <a:srgbClr val="000000"/>
                </a:solidFill>
                <a:uFillTx/>
                <a:latin typeface="標楷體" pitchFamily="65"/>
                <a:ea typeface="標楷體"/>
              </a:rPr>
              <a:t>顯示自己身分</a:t>
            </a:r>
            <a:endParaRPr lang="en-US" sz="1800" b="0" i="0" u="none" strike="noStrike" kern="0" cap="none" spc="0" baseline="0">
              <a:solidFill>
                <a:srgbClr val="000000"/>
              </a:solidFill>
              <a:uFillTx/>
              <a:latin typeface="Arial" pitchFamily="34"/>
              <a:ea typeface="標楷體"/>
              <a:cs typeface="Arial"/>
            </a:endParaRPr>
          </a:p>
        </p:txBody>
      </p:sp>
      <p:sp>
        <p:nvSpPr>
          <p:cNvPr id="5" name="投影片編號版面配置區 1">
            <a:extLst>
              <a:ext uri="{FF2B5EF4-FFF2-40B4-BE49-F238E27FC236}">
                <a16:creationId xmlns:a16="http://schemas.microsoft.com/office/drawing/2014/main" id="{06394FE5-B9A0-4016-AF80-7B8F94509540}"/>
              </a:ext>
            </a:extLst>
          </p:cNvPr>
          <p:cNvSpPr txBox="1"/>
          <p:nvPr/>
        </p:nvSpPr>
        <p:spPr>
          <a:xfrm>
            <a:off x="11728121" y="6383783"/>
            <a:ext cx="525523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C106F91-33F9-43BE-8A39-027742495C55}" type="slidenum">
              <a:t>40</a:t>
            </a:fld>
            <a:endParaRPr lang="zh-TW" altLang="en-US" sz="16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標楷體" pitchFamily="65"/>
              <a:cs typeface="Arial" pitchFamily="34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8">
            <a:extLst>
              <a:ext uri="{FF2B5EF4-FFF2-40B4-BE49-F238E27FC236}">
                <a16:creationId xmlns:a16="http://schemas.microsoft.com/office/drawing/2014/main" id="{E5E17CB9-7652-4E70-AA1E-8C32D87502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68"/>
            <a:ext cx="12191996" cy="684686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91B4430A-F1A9-4C03-84B3-8979589C32A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14034" y="2294156"/>
            <a:ext cx="6412028" cy="1470026"/>
          </a:xfrm>
        </p:spPr>
        <p:txBody>
          <a:bodyPr/>
          <a:lstStyle/>
          <a:p>
            <a:pPr lvl="0"/>
            <a:r>
              <a:rPr lang="zh-TW" sz="8000">
                <a:effectLst>
                  <a:outerShdw dist="38096" dir="2700000">
                    <a:srgbClr val="000000"/>
                  </a:outerShdw>
                </a:effectLst>
              </a:rPr>
              <a:t>試場常見違規事項說明</a:t>
            </a:r>
          </a:p>
        </p:txBody>
      </p:sp>
    </p:spTree>
    <p:extLst>
      <p:ext uri="{BB962C8B-B14F-4D97-AF65-F5344CB8AC3E}">
        <p14:creationId xmlns:p14="http://schemas.microsoft.com/office/powerpoint/2010/main" val="25433514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6C3A1DC3-C385-4A86-AD2B-2BC0195EF766}"/>
              </a:ext>
            </a:extLst>
          </p:cNvPr>
          <p:cNvSpPr txBox="1"/>
          <p:nvPr/>
        </p:nvSpPr>
        <p:spPr>
          <a:xfrm>
            <a:off x="11728121" y="6383783"/>
            <a:ext cx="525523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8A5FE42-D5FF-43D2-B993-A4E8C197BDC2}" type="slidenum">
              <a:t>42</a:t>
            </a:fld>
            <a:endParaRPr lang="zh-TW" altLang="en-US" sz="16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標楷體" pitchFamily="65"/>
              <a:cs typeface="Arial" pitchFamily="34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59E5A0F-2EE9-4406-9683-7CE761E21219}"/>
              </a:ext>
            </a:extLst>
          </p:cNvPr>
          <p:cNvSpPr txBox="1"/>
          <p:nvPr/>
        </p:nvSpPr>
        <p:spPr>
          <a:xfrm>
            <a:off x="1401766" y="1524003"/>
            <a:ext cx="9471739" cy="504305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marL="228600" marR="0" lvl="0" indent="-228600" algn="l" defTabSz="881060" rtl="0" fontAlgn="auto" hangingPunct="1">
              <a:lnSpc>
                <a:spcPct val="90000"/>
              </a:lnSpc>
              <a:spcBef>
                <a:spcPts val="2400"/>
              </a:spcBef>
              <a:spcAft>
                <a:spcPts val="600"/>
              </a:spcAft>
              <a:buSzPts val="3199"/>
              <a:buBlip>
                <a:blip r:embed="rId2"/>
              </a:buBlip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32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試題本與答案卡</a:t>
            </a:r>
            <a:r>
              <a:rPr lang="en-US" sz="32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(</a:t>
            </a:r>
            <a:r>
              <a:rPr lang="zh-TW" sz="32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卷</a:t>
            </a:r>
            <a:r>
              <a:rPr lang="en-US" sz="32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)</a:t>
            </a:r>
            <a:r>
              <a:rPr lang="zh-TW" sz="32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相關違規。</a:t>
            </a:r>
            <a:r>
              <a:rPr lang="en-US" sz="2000" b="0" i="0" u="none" strike="noStrike" kern="1200" cap="none" spc="0" baseline="0">
                <a:solidFill>
                  <a:srgbClr val="C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(112</a:t>
            </a:r>
            <a:r>
              <a:rPr lang="zh-TW" sz="2000" b="0" i="0" u="none" strike="noStrike" kern="1200" cap="none" spc="0" baseline="0">
                <a:solidFill>
                  <a:srgbClr val="C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年計有</a:t>
            </a:r>
            <a:r>
              <a:rPr lang="en-US" sz="2000" b="0" i="0" u="none" strike="noStrike" kern="1200" cap="none" spc="0" baseline="0">
                <a:solidFill>
                  <a:srgbClr val="C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143</a:t>
            </a:r>
            <a:r>
              <a:rPr lang="zh-TW" sz="2000" b="0" i="0" u="none" strike="noStrike" kern="1200" cap="none" spc="0" baseline="0">
                <a:solidFill>
                  <a:srgbClr val="C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項</a:t>
            </a:r>
            <a:r>
              <a:rPr lang="en-US" sz="2000" b="0" i="0" u="none" strike="noStrike" kern="1200" cap="none" spc="0" baseline="0">
                <a:solidFill>
                  <a:srgbClr val="C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)</a:t>
            </a:r>
          </a:p>
          <a:p>
            <a:pPr marL="989015" marR="0" lvl="0" indent="-268284" algn="l" defTabSz="881060" rtl="0" fontAlgn="auto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28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在答案卡</a:t>
            </a:r>
            <a:r>
              <a:rPr lang="en-US" sz="28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(</a:t>
            </a:r>
            <a:r>
              <a:rPr lang="zh-TW" sz="28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卷</a:t>
            </a:r>
            <a:r>
              <a:rPr lang="en-US" sz="28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)</a:t>
            </a:r>
            <a:r>
              <a:rPr lang="zh-TW" sz="28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上標記與作答無關的符號跟文字。</a:t>
            </a:r>
            <a:endParaRPr lang="en-US" sz="28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標楷體" pitchFamily="65"/>
              <a:cs typeface="Times New Roman" pitchFamily="18"/>
            </a:endParaRPr>
          </a:p>
          <a:p>
            <a:pPr marL="989015" marR="0" lvl="0" indent="-268284" algn="l" defTabSz="881060" rtl="0" fontAlgn="auto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28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在答案卡</a:t>
            </a:r>
            <a:r>
              <a:rPr lang="en-US" sz="28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(</a:t>
            </a:r>
            <a:r>
              <a:rPr lang="zh-TW" sz="28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卷</a:t>
            </a:r>
            <a:r>
              <a:rPr lang="en-US" sz="28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)</a:t>
            </a:r>
            <a:r>
              <a:rPr lang="zh-TW" sz="28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上顯示自己身分。</a:t>
            </a:r>
            <a:endParaRPr lang="en-US" sz="28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標楷體" pitchFamily="65"/>
              <a:cs typeface="Times New Roman" pitchFamily="18"/>
            </a:endParaRPr>
          </a:p>
          <a:p>
            <a:pPr marL="989015" marR="0" lvl="0" indent="-268284" algn="l" defTabSz="881060" rtl="0" fontAlgn="auto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28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故意損壞試題本或挖補、汙損、折疊答案卡</a:t>
            </a:r>
            <a:r>
              <a:rPr lang="en-US" sz="28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(</a:t>
            </a:r>
            <a:r>
              <a:rPr lang="zh-TW" sz="28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卷</a:t>
            </a:r>
            <a:r>
              <a:rPr lang="en-US" sz="28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) </a:t>
            </a:r>
            <a:r>
              <a:rPr lang="zh-TW" sz="28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。</a:t>
            </a:r>
            <a:endParaRPr lang="en-US" sz="28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標楷體" pitchFamily="65"/>
              <a:cs typeface="Times New Roman" pitchFamily="18"/>
            </a:endParaRPr>
          </a:p>
          <a:p>
            <a:pPr marL="228600" marR="0" lvl="0" indent="-228600" algn="l" defTabSz="881060" rtl="0" fontAlgn="auto" hangingPunct="1">
              <a:lnSpc>
                <a:spcPct val="90000"/>
              </a:lnSpc>
              <a:spcBef>
                <a:spcPts val="4800"/>
              </a:spcBef>
              <a:spcAft>
                <a:spcPts val="600"/>
              </a:spcAft>
              <a:buSzPts val="3199"/>
              <a:buBlip>
                <a:blip r:embed="rId2"/>
              </a:buBlip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32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於非考試期間作答。</a:t>
            </a:r>
            <a:r>
              <a:rPr lang="en-US" sz="2000" b="0" i="0" u="none" strike="noStrike" kern="1200" cap="none" spc="0" baseline="0">
                <a:solidFill>
                  <a:srgbClr val="C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(112</a:t>
            </a:r>
            <a:r>
              <a:rPr lang="zh-TW" sz="2000" b="0" i="0" u="none" strike="noStrike" kern="1200" cap="none" spc="0" baseline="0">
                <a:solidFill>
                  <a:srgbClr val="C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年計有</a:t>
            </a:r>
            <a:r>
              <a:rPr lang="en-US" sz="2000" b="0" i="0" u="none" strike="noStrike" kern="1200" cap="none" spc="0" baseline="0">
                <a:solidFill>
                  <a:srgbClr val="C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124</a:t>
            </a:r>
            <a:r>
              <a:rPr lang="zh-TW" sz="2000" b="0" i="0" u="none" strike="noStrike" kern="1200" cap="none" spc="0" baseline="0">
                <a:solidFill>
                  <a:srgbClr val="C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項</a:t>
            </a:r>
            <a:r>
              <a:rPr lang="en-US" sz="2000" b="0" i="0" u="none" strike="noStrike" kern="1200" cap="none" spc="0" baseline="0">
                <a:solidFill>
                  <a:srgbClr val="C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)</a:t>
            </a: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標楷體" pitchFamily="65"/>
              <a:cs typeface="Times New Roman" pitchFamily="18"/>
            </a:endParaRPr>
          </a:p>
          <a:p>
            <a:pPr marL="989015" marR="0" lvl="0" indent="-268284" algn="l" defTabSz="881060" rtl="0" fontAlgn="auto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28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提早翻開試題本或提早作答。</a:t>
            </a:r>
            <a:endParaRPr lang="en-US" sz="28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標楷體" pitchFamily="65"/>
              <a:cs typeface="Times New Roman" pitchFamily="18"/>
            </a:endParaRPr>
          </a:p>
          <a:p>
            <a:pPr marL="989015" marR="0" lvl="0" indent="-268284" algn="l" defTabSz="881060" rtl="0" fontAlgn="auto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28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考試結束鐘聲響起未立刻停止作答。</a:t>
            </a:r>
            <a:endParaRPr lang="en-US" sz="28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標楷體" pitchFamily="65"/>
              <a:cs typeface="Times New Roman" pitchFamily="18"/>
            </a:endParaRPr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C70487E5-27AC-4FEC-8C25-3DC856713DF0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zh-TW" sz="4800" b="1">
                <a:latin typeface="標楷體" pitchFamily="65"/>
                <a:ea typeface="標楷體" pitchFamily="65"/>
              </a:rPr>
              <a:t>常見的違規事項</a:t>
            </a:r>
            <a:r>
              <a:rPr lang="en-US" sz="4800" b="1">
                <a:latin typeface="標楷體" pitchFamily="65"/>
                <a:ea typeface="標楷體" pitchFamily="65"/>
              </a:rPr>
              <a:t>(</a:t>
            </a:r>
            <a:r>
              <a:rPr lang="zh-TW" sz="4800" b="1">
                <a:latin typeface="標楷體" pitchFamily="65"/>
                <a:ea typeface="標楷體" pitchFamily="65"/>
              </a:rPr>
              <a:t>一</a:t>
            </a:r>
            <a:r>
              <a:rPr lang="en-US" sz="4800" b="1">
                <a:latin typeface="標楷體" pitchFamily="65"/>
                <a:ea typeface="標楷體" pitchFamily="65"/>
              </a:rPr>
              <a:t>)</a:t>
            </a:r>
            <a:endParaRPr lang="zh-TW" sz="4800" b="1">
              <a:latin typeface="標楷體" pitchFamily="65"/>
              <a:ea typeface="標楷體" pitchFamily="65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1DF90C32-F5BD-44E5-B02C-4B5179EB38F5}"/>
              </a:ext>
            </a:extLst>
          </p:cNvPr>
          <p:cNvSpPr txBox="1"/>
          <p:nvPr/>
        </p:nvSpPr>
        <p:spPr>
          <a:xfrm>
            <a:off x="11728121" y="6383783"/>
            <a:ext cx="525523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D97AC5F-F820-4127-B52B-C7B978DD5A71}" type="slidenum">
              <a:t>43</a:t>
            </a:fld>
            <a:endParaRPr lang="zh-TW" altLang="en-US" sz="16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標楷體" pitchFamily="65"/>
              <a:cs typeface="Arial" pitchFamily="34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8472F37-9614-4AF4-BB2A-4752F92438E0}"/>
              </a:ext>
            </a:extLst>
          </p:cNvPr>
          <p:cNvSpPr txBox="1"/>
          <p:nvPr/>
        </p:nvSpPr>
        <p:spPr>
          <a:xfrm>
            <a:off x="1355588" y="1597886"/>
            <a:ext cx="9471739" cy="496916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marL="268284" marR="0" lvl="0" indent="-268284" algn="l" defTabSz="881060" rtl="0" fontAlgn="auto" hangingPunct="1">
              <a:lnSpc>
                <a:spcPct val="90000"/>
              </a:lnSpc>
              <a:spcBef>
                <a:spcPts val="2400"/>
              </a:spcBef>
              <a:spcAft>
                <a:spcPts val="600"/>
              </a:spcAft>
              <a:buSzPts val="3199"/>
              <a:buBlip>
                <a:blip r:embed="rId2"/>
              </a:buBlip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32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攜帶或使用非應試用品。</a:t>
            </a:r>
            <a:r>
              <a:rPr lang="en-US" sz="2000" b="0" i="0" u="none" strike="noStrike" kern="1200" cap="none" spc="0" baseline="0">
                <a:solidFill>
                  <a:srgbClr val="C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(112</a:t>
            </a:r>
            <a:r>
              <a:rPr lang="zh-TW" sz="2000" b="0" i="0" u="none" strike="noStrike" kern="1200" cap="none" spc="0" baseline="0">
                <a:solidFill>
                  <a:srgbClr val="C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年計有</a:t>
            </a:r>
            <a:r>
              <a:rPr lang="en-US" sz="2000" b="0" i="0" u="none" strike="noStrike" kern="1200" cap="none" spc="0" baseline="0">
                <a:solidFill>
                  <a:srgbClr val="C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55</a:t>
            </a:r>
            <a:r>
              <a:rPr lang="zh-TW" sz="2000" b="0" i="0" u="none" strike="noStrike" kern="1200" cap="none" spc="0" baseline="0">
                <a:solidFill>
                  <a:srgbClr val="C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項</a:t>
            </a:r>
            <a:r>
              <a:rPr lang="en-US" sz="2000" b="0" i="0" u="none" strike="noStrike" kern="1200" cap="none" spc="0" baseline="0">
                <a:solidFill>
                  <a:srgbClr val="C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)</a:t>
            </a: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標楷體" pitchFamily="65"/>
              <a:cs typeface="Times New Roman" pitchFamily="18"/>
            </a:endParaRPr>
          </a:p>
          <a:p>
            <a:pPr marL="989015" marR="0" lvl="0" indent="-268284" algn="l" defTabSz="881060" rtl="0" fontAlgn="auto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28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妨害考試公平之用品。</a:t>
            </a:r>
            <a:r>
              <a:rPr lang="en-US" sz="20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(</a:t>
            </a:r>
            <a:r>
              <a:rPr lang="zh-TW" sz="20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無論是否使用</a:t>
            </a:r>
            <a:r>
              <a:rPr lang="en-US" sz="20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)</a:t>
            </a:r>
          </a:p>
          <a:p>
            <a:pPr marL="989015" marR="0" lvl="0" indent="-268284" algn="l" defTabSz="881060" rtl="0" fontAlgn="auto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28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具有傳輸、通訊、錄影、照相、計算功能或發出聲響之用品。</a:t>
            </a:r>
            <a:r>
              <a:rPr lang="en-US" sz="20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(</a:t>
            </a:r>
            <a:r>
              <a:rPr lang="zh-TW" sz="20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無論是否使用或發出聲響</a:t>
            </a:r>
            <a:r>
              <a:rPr lang="en-US" sz="20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)</a:t>
            </a:r>
          </a:p>
          <a:p>
            <a:pPr marL="628650" marR="0" lvl="0" indent="-628650" algn="l" defTabSz="881060" rtl="0" fontAlgn="auto" hangingPunct="1">
              <a:lnSpc>
                <a:spcPct val="90000"/>
              </a:lnSpc>
              <a:spcBef>
                <a:spcPts val="4800"/>
              </a:spcBef>
              <a:spcAft>
                <a:spcPts val="600"/>
              </a:spcAft>
              <a:buSzPts val="3199"/>
              <a:buBlip>
                <a:blip r:embed="rId2"/>
              </a:buBlip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32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考試期間，放置於試場前後方之非應試用品發出聲響。</a:t>
            </a:r>
            <a:r>
              <a:rPr lang="en-US" sz="2000" b="0" i="0" u="none" strike="noStrike" kern="1200" cap="none" spc="0" baseline="0">
                <a:solidFill>
                  <a:srgbClr val="C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(112</a:t>
            </a:r>
            <a:r>
              <a:rPr lang="zh-TW" sz="2000" b="0" i="0" u="none" strike="noStrike" kern="1200" cap="none" spc="0" baseline="0">
                <a:solidFill>
                  <a:srgbClr val="C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年計有</a:t>
            </a:r>
            <a:r>
              <a:rPr lang="en-US" sz="2000" b="0" i="0" u="none" strike="noStrike" kern="1200" cap="none" spc="0" baseline="0">
                <a:solidFill>
                  <a:srgbClr val="C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31</a:t>
            </a:r>
            <a:r>
              <a:rPr lang="zh-TW" sz="2000" b="0" i="0" u="none" strike="noStrike" kern="1200" cap="none" spc="0" baseline="0">
                <a:solidFill>
                  <a:srgbClr val="C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項</a:t>
            </a:r>
            <a:r>
              <a:rPr lang="en-US" sz="2000" b="0" i="0" u="none" strike="noStrike" kern="1200" cap="none" spc="0" baseline="0">
                <a:solidFill>
                  <a:srgbClr val="C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)</a:t>
            </a: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標楷體" pitchFamily="65"/>
              <a:cs typeface="Times New Roman" pitchFamily="18"/>
            </a:endParaRPr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4EC4DB7E-7FDA-426F-ABED-A12D6EDD9804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zh-TW" sz="4800" b="1">
                <a:latin typeface="標楷體" pitchFamily="65"/>
                <a:ea typeface="標楷體" pitchFamily="65"/>
              </a:rPr>
              <a:t>常見的違規事項</a:t>
            </a:r>
            <a:r>
              <a:rPr lang="en-US" sz="4800" b="1">
                <a:latin typeface="標楷體" pitchFamily="65"/>
                <a:ea typeface="標楷體" pitchFamily="65"/>
              </a:rPr>
              <a:t>(</a:t>
            </a:r>
            <a:r>
              <a:rPr lang="zh-TW" sz="4800" b="1">
                <a:latin typeface="標楷體" pitchFamily="65"/>
                <a:ea typeface="標楷體" pitchFamily="65"/>
              </a:rPr>
              <a:t>二</a:t>
            </a:r>
            <a:r>
              <a:rPr lang="en-US" sz="4800" b="1">
                <a:latin typeface="標楷體" pitchFamily="65"/>
                <a:ea typeface="標楷體" pitchFamily="65"/>
              </a:rPr>
              <a:t>)</a:t>
            </a:r>
            <a:endParaRPr lang="zh-TW" sz="4800" b="1">
              <a:latin typeface="標楷體" pitchFamily="65"/>
              <a:ea typeface="標楷體" pitchFamily="65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6" t="1781" r="25575" b="10095"/>
          <a:stretch/>
        </p:blipFill>
        <p:spPr>
          <a:xfrm>
            <a:off x="10056440" y="210079"/>
            <a:ext cx="4032448" cy="3816424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違反試場規則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→0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帶手機、智慧型手錶：記</a:t>
            </a:r>
            <a:r>
              <a:rPr lang="en-US" altLang="zh-TW" dirty="0"/>
              <a:t>2</a:t>
            </a:r>
            <a:r>
              <a:rPr lang="zh-TW" altLang="en-US" dirty="0"/>
              <a:t>點，寫作扣一級分</a:t>
            </a:r>
            <a:endParaRPr lang="en-US" altLang="zh-TW" dirty="0"/>
          </a:p>
          <a:p>
            <a:r>
              <a:rPr lang="zh-TW" altLang="en-US" dirty="0"/>
              <a:t>手機響：記</a:t>
            </a:r>
            <a:r>
              <a:rPr lang="en-US" altLang="zh-TW" dirty="0"/>
              <a:t>1</a:t>
            </a:r>
            <a:r>
              <a:rPr lang="zh-TW" altLang="en-US" dirty="0"/>
              <a:t>點，寫作扣一級分</a:t>
            </a:r>
            <a:endParaRPr lang="en-US" altLang="zh-TW" dirty="0"/>
          </a:p>
          <a:p>
            <a:r>
              <a:rPr lang="zh-TW" altLang="en-US" dirty="0"/>
              <a:t>電子錶響鈴：記</a:t>
            </a:r>
            <a:r>
              <a:rPr lang="en-US" altLang="zh-TW" dirty="0"/>
              <a:t>1</a:t>
            </a:r>
            <a:r>
              <a:rPr lang="zh-TW" altLang="en-US" dirty="0"/>
              <a:t>點，寫作扣一級分</a:t>
            </a:r>
            <a:endParaRPr lang="en-US" altLang="zh-TW" dirty="0"/>
          </a:p>
          <a:p>
            <a:r>
              <a:rPr lang="zh-TW" altLang="en-US" dirty="0"/>
              <a:t>違規</a:t>
            </a:r>
            <a:r>
              <a:rPr lang="en-US" altLang="zh-TW" dirty="0"/>
              <a:t>1</a:t>
            </a:r>
            <a:r>
              <a:rPr lang="zh-TW" altLang="en-US" dirty="0"/>
              <a:t>點扣會考總積分</a:t>
            </a:r>
            <a:r>
              <a:rPr lang="en-US" altLang="zh-TW" dirty="0"/>
              <a:t>1%(</a:t>
            </a:r>
            <a:r>
              <a:rPr lang="en-US" altLang="zh-TW" sz="5400" b="1" dirty="0">
                <a:solidFill>
                  <a:srgbClr val="FF0000"/>
                </a:solidFill>
              </a:rPr>
              <a:t>0.33</a:t>
            </a:r>
            <a:r>
              <a:rPr lang="zh-TW" altLang="en-US" sz="5400" b="1" dirty="0">
                <a:solidFill>
                  <a:srgbClr val="FF0000"/>
                </a:solidFill>
              </a:rPr>
              <a:t>分</a:t>
            </a:r>
            <a:r>
              <a:rPr lang="en-US" altLang="zh-TW" dirty="0"/>
              <a:t>)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C6E4CFB-D5C7-44F8-8B47-D3E0F5D904E7}" type="slidenum">
              <a:rPr lang="zh-TW" altLang="en-US" smtClean="0"/>
              <a:pPr/>
              <a:t>44</a:t>
            </a:fld>
            <a:endParaRPr lang="zh-TW" altLang="en-US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2346" y="4052730"/>
            <a:ext cx="4091990" cy="2329020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002" y="4613233"/>
            <a:ext cx="4323809" cy="1883721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337" y="2038472"/>
            <a:ext cx="2143125" cy="2143125"/>
          </a:xfrm>
          <a:prstGeom prst="rect">
            <a:avLst/>
          </a:prstGeom>
        </p:spPr>
      </p:pic>
      <p:pic>
        <p:nvPicPr>
          <p:cNvPr id="1026" name="Picture 2" descr="Google Pixel Watch - 金屬銀不鏽鋼錶殼/粉炭白運動錶帶 - Bluetooth / Wi-Fi">
            <a:extLst>
              <a:ext uri="{FF2B5EF4-FFF2-40B4-BE49-F238E27FC236}">
                <a16:creationId xmlns:a16="http://schemas.microsoft.com/office/drawing/2014/main" id="{6F2E3900-7A79-4A22-975C-6151368D5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0876" y="914400"/>
            <a:ext cx="1581150" cy="155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11845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2">
            <a:extLst>
              <a:ext uri="{FF2B5EF4-FFF2-40B4-BE49-F238E27FC236}">
                <a16:creationId xmlns:a16="http://schemas.microsoft.com/office/drawing/2014/main" id="{75F59536-6ED2-4A79-B51F-1DD2FD88E8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68"/>
            <a:ext cx="12191996" cy="6846862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83DF840-4F6B-4B18-A8D7-15A4A9B2D7D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13441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rmAutofit/>
          </a:bodyPr>
          <a:lstStyle/>
          <a:p>
            <a:pPr lvl="0" algn="ctr">
              <a:lnSpc>
                <a:spcPct val="100000"/>
              </a:lnSpc>
            </a:pPr>
            <a:r>
              <a:rPr lang="zh-TW" sz="4800" b="1">
                <a:latin typeface="標楷體" pitchFamily="65"/>
                <a:ea typeface="標楷體" pitchFamily="65"/>
              </a:rPr>
              <a:t>國中教育會考怎麼考</a:t>
            </a:r>
          </a:p>
        </p:txBody>
      </p:sp>
      <p:graphicFrame>
        <p:nvGraphicFramePr>
          <p:cNvPr id="3" name="表格 6">
            <a:extLst>
              <a:ext uri="{FF2B5EF4-FFF2-40B4-BE49-F238E27FC236}">
                <a16:creationId xmlns:a16="http://schemas.microsoft.com/office/drawing/2014/main" id="{3DA87847-77C8-406B-8674-D2F84218AE7A}"/>
              </a:ext>
            </a:extLst>
          </p:cNvPr>
          <p:cNvGraphicFramePr>
            <a:graphicFrameLocks noGrp="1"/>
          </p:cNvGraphicFramePr>
          <p:nvPr/>
        </p:nvGraphicFramePr>
        <p:xfrm>
          <a:off x="1960610" y="1313800"/>
          <a:ext cx="8025412" cy="4909383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1181194">
                  <a:extLst>
                    <a:ext uri="{9D8B030D-6E8A-4147-A177-3AD203B41FA5}">
                      <a16:colId xmlns:a16="http://schemas.microsoft.com/office/drawing/2014/main" val="3659835421"/>
                    </a:ext>
                  </a:extLst>
                </a:gridCol>
                <a:gridCol w="1135876">
                  <a:extLst>
                    <a:ext uri="{9D8B030D-6E8A-4147-A177-3AD203B41FA5}">
                      <a16:colId xmlns:a16="http://schemas.microsoft.com/office/drawing/2014/main" val="970661088"/>
                    </a:ext>
                  </a:extLst>
                </a:gridCol>
                <a:gridCol w="1961964">
                  <a:extLst>
                    <a:ext uri="{9D8B030D-6E8A-4147-A177-3AD203B41FA5}">
                      <a16:colId xmlns:a16="http://schemas.microsoft.com/office/drawing/2014/main" val="146829276"/>
                    </a:ext>
                  </a:extLst>
                </a:gridCol>
                <a:gridCol w="1908700">
                  <a:extLst>
                    <a:ext uri="{9D8B030D-6E8A-4147-A177-3AD203B41FA5}">
                      <a16:colId xmlns:a16="http://schemas.microsoft.com/office/drawing/2014/main" val="378655565"/>
                    </a:ext>
                  </a:extLst>
                </a:gridCol>
                <a:gridCol w="1837678">
                  <a:extLst>
                    <a:ext uri="{9D8B030D-6E8A-4147-A177-3AD203B41FA5}">
                      <a16:colId xmlns:a16="http://schemas.microsoft.com/office/drawing/2014/main" val="3274387758"/>
                    </a:ext>
                  </a:extLst>
                </a:gridCol>
              </a:tblGrid>
              <a:tr h="583103">
                <a:tc gridSpan="2">
                  <a:txBody>
                    <a:bodyPr/>
                    <a:lstStyle/>
                    <a:p>
                      <a:pPr lvl="0" algn="ctr"/>
                      <a:r>
                        <a:rPr lang="zh-TW" sz="2400" b="1" kern="0">
                          <a:solidFill>
                            <a:srgbClr val="FFFFFF"/>
                          </a:solidFill>
                          <a:effectLst>
                            <a:outerShdw dist="38096" dir="2700000">
                              <a:srgbClr val="000000"/>
                            </a:outerShdw>
                          </a:effectLst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考試科目</a:t>
                      </a:r>
                      <a:endParaRPr lang="zh-TW" sz="24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4968" marR="14968" marT="14968" marB="14968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F96D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zh-TW" sz="2400" b="1" kern="0">
                          <a:solidFill>
                            <a:srgbClr val="FFFFFF"/>
                          </a:solidFill>
                          <a:effectLst>
                            <a:outerShdw dist="38096" dir="2700000">
                              <a:srgbClr val="000000"/>
                            </a:outerShdw>
                          </a:effectLst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題型</a:t>
                      </a:r>
                      <a:endParaRPr lang="zh-TW" sz="24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4968" marR="14968" marT="14968" marB="14968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F96D3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zh-TW" sz="2400" b="1" kern="0">
                          <a:solidFill>
                            <a:srgbClr val="FFFFFF"/>
                          </a:solidFill>
                          <a:effectLst>
                            <a:outerShdw dist="38096" dir="2700000">
                              <a:srgbClr val="000000"/>
                            </a:outerShdw>
                          </a:effectLst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題數</a:t>
                      </a:r>
                      <a:endParaRPr lang="zh-TW" sz="24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4968" marR="14968" marT="14968" marB="14968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F96D3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zh-TW" sz="2400" b="1" kern="0">
                          <a:solidFill>
                            <a:srgbClr val="FFFFFF"/>
                          </a:solidFill>
                          <a:effectLst>
                            <a:outerShdw dist="38096" dir="2700000">
                              <a:srgbClr val="000000"/>
                            </a:outerShdw>
                          </a:effectLst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考試時間</a:t>
                      </a:r>
                      <a:endParaRPr lang="zh-TW" sz="24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4968" marR="14968" marT="14968" marB="14968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F96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890305"/>
                  </a:ext>
                </a:extLst>
              </a:tr>
              <a:tr h="540785">
                <a:tc gridSpan="2">
                  <a:txBody>
                    <a:bodyPr/>
                    <a:lstStyle/>
                    <a:p>
                      <a:pPr lvl="0" algn="ctr"/>
                      <a:r>
                        <a:rPr lang="zh-TW" sz="2400" b="1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國　文</a:t>
                      </a:r>
                      <a:endParaRPr lang="zh-TW" sz="24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4968" marR="14968" marT="14968" marB="14968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4</a:t>
                      </a:r>
                      <a:r>
                        <a:rPr lang="zh-TW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選</a:t>
                      </a:r>
                      <a:r>
                        <a:rPr lang="en-US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1</a:t>
                      </a:r>
                      <a:endParaRPr lang="zh-TW" sz="24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4968" marR="14968" marT="14968" marB="14968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38</a:t>
                      </a:r>
                      <a:r>
                        <a:rPr lang="zh-TW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～</a:t>
                      </a:r>
                      <a:r>
                        <a:rPr lang="en-US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46</a:t>
                      </a:r>
                      <a:r>
                        <a:rPr lang="zh-TW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題</a:t>
                      </a:r>
                      <a:endParaRPr lang="zh-TW" sz="24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4968" marR="14968" marT="14968" marB="14968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70</a:t>
                      </a:r>
                      <a:r>
                        <a:rPr lang="zh-TW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分鐘</a:t>
                      </a:r>
                      <a:endParaRPr lang="zh-TW" sz="24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4968" marR="14968" marT="14968" marB="14968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7392249"/>
                  </a:ext>
                </a:extLst>
              </a:tr>
              <a:tr h="540785">
                <a:tc rowSpan="2">
                  <a:txBody>
                    <a:bodyPr/>
                    <a:lstStyle/>
                    <a:p>
                      <a:pPr lvl="0" algn="ctr"/>
                      <a:r>
                        <a:rPr lang="zh-TW" sz="2400" b="1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英語</a:t>
                      </a:r>
                      <a:endParaRPr lang="zh-TW" sz="24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4968" marR="14968" marT="14968" marB="14968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6991" lvl="0" algn="ctr"/>
                      <a:r>
                        <a:rPr lang="zh-TW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閱讀</a:t>
                      </a:r>
                      <a:endParaRPr lang="zh-TW" sz="24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4</a:t>
                      </a:r>
                      <a:r>
                        <a:rPr lang="zh-TW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選</a:t>
                      </a:r>
                      <a:r>
                        <a:rPr lang="en-US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1</a:t>
                      </a:r>
                      <a:endParaRPr lang="zh-TW" sz="24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4968" marR="14968" marT="14968" marB="14968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40</a:t>
                      </a:r>
                      <a:r>
                        <a:rPr lang="zh-TW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～</a:t>
                      </a:r>
                      <a:r>
                        <a:rPr lang="en-US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45</a:t>
                      </a:r>
                      <a:r>
                        <a:rPr lang="zh-TW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題</a:t>
                      </a:r>
                      <a:endParaRPr lang="zh-TW" sz="24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4968" marR="14968" marT="14968" marB="14968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400" kern="0">
                          <a:solidFill>
                            <a:srgbClr val="FF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60</a:t>
                      </a:r>
                      <a:r>
                        <a:rPr lang="zh-TW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分鐘</a:t>
                      </a:r>
                      <a:endParaRPr lang="zh-TW" sz="24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4968" marR="14968" marT="14968" marB="14968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9084230"/>
                  </a:ext>
                </a:extLst>
              </a:tr>
              <a:tr h="54078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6991" lvl="0" algn="ctr"/>
                      <a:r>
                        <a:rPr lang="zh-TW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聽力</a:t>
                      </a:r>
                      <a:endParaRPr lang="zh-TW" sz="24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400" kern="0">
                          <a:solidFill>
                            <a:srgbClr val="FF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3</a:t>
                      </a:r>
                      <a:r>
                        <a:rPr lang="zh-TW" sz="2400" kern="0">
                          <a:solidFill>
                            <a:srgbClr val="FF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選</a:t>
                      </a:r>
                      <a:r>
                        <a:rPr lang="en-US" sz="2400" kern="0">
                          <a:solidFill>
                            <a:srgbClr val="FF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1</a:t>
                      </a:r>
                      <a:endParaRPr lang="zh-TW" sz="24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4968" marR="14968" marT="14968" marB="14968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20</a:t>
                      </a:r>
                      <a:r>
                        <a:rPr lang="zh-TW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～</a:t>
                      </a:r>
                      <a:r>
                        <a:rPr lang="en-US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30</a:t>
                      </a:r>
                      <a:r>
                        <a:rPr lang="zh-TW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題</a:t>
                      </a:r>
                      <a:endParaRPr lang="zh-TW" sz="24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4968" marR="14968" marT="14968" marB="14968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400" kern="0">
                          <a:solidFill>
                            <a:srgbClr val="FF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25</a:t>
                      </a:r>
                      <a:r>
                        <a:rPr lang="zh-TW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分鐘</a:t>
                      </a:r>
                      <a:endParaRPr lang="zh-TW" sz="24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4968" marR="14968" marT="14968" marB="14968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0437753"/>
                  </a:ext>
                </a:extLst>
              </a:tr>
              <a:tr h="540785">
                <a:tc rowSpan="2" gridSpan="2">
                  <a:txBody>
                    <a:bodyPr/>
                    <a:lstStyle/>
                    <a:p>
                      <a:pPr lvl="0" algn="ctr"/>
                      <a:r>
                        <a:rPr lang="zh-TW" sz="2400" b="1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數　學</a:t>
                      </a:r>
                      <a:endParaRPr lang="zh-TW" sz="24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4968" marR="14968" marT="14968" marB="14968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4</a:t>
                      </a:r>
                      <a:r>
                        <a:rPr lang="zh-TW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選</a:t>
                      </a:r>
                      <a:r>
                        <a:rPr lang="en-US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1</a:t>
                      </a:r>
                      <a:endParaRPr lang="zh-TW" sz="24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4968" marR="14968" marT="14968" marB="14968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23</a:t>
                      </a:r>
                      <a:r>
                        <a:rPr lang="zh-TW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～</a:t>
                      </a:r>
                      <a:r>
                        <a:rPr lang="en-US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28</a:t>
                      </a:r>
                      <a:r>
                        <a:rPr lang="zh-TW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題</a:t>
                      </a:r>
                      <a:endParaRPr lang="zh-TW" sz="24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4968" marR="14968" marT="14968" marB="14968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lvl="0" algn="ctr"/>
                      <a:r>
                        <a:rPr lang="en-US" sz="2400" kern="0">
                          <a:solidFill>
                            <a:srgbClr val="FF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80</a:t>
                      </a:r>
                      <a:r>
                        <a:rPr lang="zh-TW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分鐘</a:t>
                      </a:r>
                      <a:endParaRPr lang="zh-TW" sz="24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4968" marR="14968" marT="14968" marB="14968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9201647"/>
                  </a:ext>
                </a:extLst>
              </a:tr>
              <a:tr h="540785">
                <a:tc gridSpan="2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zh-TW" sz="2400" kern="0">
                          <a:solidFill>
                            <a:srgbClr val="FF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非選擇題</a:t>
                      </a:r>
                      <a:endParaRPr lang="zh-TW" sz="24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4968" marR="14968" marT="14968" marB="14968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2</a:t>
                      </a:r>
                      <a:r>
                        <a:rPr lang="zh-TW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題</a:t>
                      </a:r>
                      <a:endParaRPr lang="zh-TW" sz="24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4968" marR="14968" marT="14968" marB="14968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314089"/>
                  </a:ext>
                </a:extLst>
              </a:tr>
              <a:tr h="540785">
                <a:tc gridSpan="2">
                  <a:txBody>
                    <a:bodyPr/>
                    <a:lstStyle/>
                    <a:p>
                      <a:pPr lvl="0" algn="ctr"/>
                      <a:r>
                        <a:rPr lang="zh-TW" sz="2400" b="1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社　會</a:t>
                      </a:r>
                      <a:endParaRPr lang="zh-TW" sz="24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4968" marR="14968" marT="14968" marB="14968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4</a:t>
                      </a:r>
                      <a:r>
                        <a:rPr lang="zh-TW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選</a:t>
                      </a:r>
                      <a:r>
                        <a:rPr lang="en-US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1</a:t>
                      </a:r>
                      <a:endParaRPr lang="zh-TW" sz="24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4968" marR="14968" marT="14968" marB="14968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50</a:t>
                      </a:r>
                      <a:r>
                        <a:rPr lang="zh-TW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～</a:t>
                      </a:r>
                      <a:r>
                        <a:rPr lang="en-US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60</a:t>
                      </a:r>
                      <a:r>
                        <a:rPr lang="zh-TW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題</a:t>
                      </a:r>
                      <a:endParaRPr lang="zh-TW" sz="24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4968" marR="14968" marT="14968" marB="14968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70</a:t>
                      </a:r>
                      <a:r>
                        <a:rPr lang="zh-TW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分鐘</a:t>
                      </a:r>
                      <a:endParaRPr lang="zh-TW" sz="24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4968" marR="14968" marT="14968" marB="14968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8508879"/>
                  </a:ext>
                </a:extLst>
              </a:tr>
              <a:tr h="540785">
                <a:tc gridSpan="2">
                  <a:txBody>
                    <a:bodyPr/>
                    <a:lstStyle/>
                    <a:p>
                      <a:pPr lvl="0" algn="ctr"/>
                      <a:r>
                        <a:rPr lang="zh-TW" sz="2400" b="1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自　然</a:t>
                      </a:r>
                      <a:endParaRPr lang="zh-TW" sz="24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4968" marR="14968" marT="14968" marB="14968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4</a:t>
                      </a:r>
                      <a:r>
                        <a:rPr lang="zh-TW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選</a:t>
                      </a:r>
                      <a:r>
                        <a:rPr lang="en-US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1</a:t>
                      </a:r>
                      <a:endParaRPr lang="zh-TW" sz="24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4968" marR="14968" marT="14968" marB="14968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45</a:t>
                      </a:r>
                      <a:r>
                        <a:rPr lang="zh-TW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～</a:t>
                      </a:r>
                      <a:r>
                        <a:rPr lang="en-US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55</a:t>
                      </a:r>
                      <a:r>
                        <a:rPr lang="zh-TW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題</a:t>
                      </a:r>
                      <a:endParaRPr lang="zh-TW" sz="24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4968" marR="14968" marT="14968" marB="14968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70</a:t>
                      </a:r>
                      <a:r>
                        <a:rPr lang="zh-TW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分鐘</a:t>
                      </a:r>
                      <a:endParaRPr lang="zh-TW" sz="24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4968" marR="14968" marT="14968" marB="14968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8297150"/>
                  </a:ext>
                </a:extLst>
              </a:tr>
              <a:tr h="540785">
                <a:tc gridSpan="2">
                  <a:txBody>
                    <a:bodyPr/>
                    <a:lstStyle/>
                    <a:p>
                      <a:pPr lvl="0" algn="ctr"/>
                      <a:r>
                        <a:rPr lang="zh-TW" sz="2400" b="1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寫作測驗</a:t>
                      </a:r>
                      <a:endParaRPr lang="zh-TW" sz="24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4968" marR="14968" marT="14968" marB="14968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zh-TW" sz="2400" kern="0">
                          <a:solidFill>
                            <a:srgbClr val="FF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引導寫作</a:t>
                      </a:r>
                      <a:endParaRPr lang="zh-TW" sz="24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4968" marR="14968" marT="14968" marB="14968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1</a:t>
                      </a:r>
                      <a:r>
                        <a:rPr lang="zh-TW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題</a:t>
                      </a:r>
                      <a:endParaRPr lang="zh-TW" sz="24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4968" marR="14968" marT="14968" marB="14968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400" kern="0">
                          <a:solidFill>
                            <a:srgbClr val="FF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50</a:t>
                      </a:r>
                      <a:r>
                        <a:rPr lang="zh-TW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分鐘</a:t>
                      </a:r>
                      <a:endParaRPr lang="zh-TW" sz="24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4968" marR="14968" marT="14968" marB="14968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9645126"/>
                  </a:ext>
                </a:extLst>
              </a:tr>
            </a:tbl>
          </a:graphicData>
        </a:graphic>
      </p:graphicFrame>
      <p:sp>
        <p:nvSpPr>
          <p:cNvPr id="4" name="投影片編號版面配置區 1">
            <a:extLst>
              <a:ext uri="{FF2B5EF4-FFF2-40B4-BE49-F238E27FC236}">
                <a16:creationId xmlns:a16="http://schemas.microsoft.com/office/drawing/2014/main" id="{4501D66F-A565-42CA-B836-CB2C568C37DF}"/>
              </a:ext>
            </a:extLst>
          </p:cNvPr>
          <p:cNvSpPr txBox="1"/>
          <p:nvPr/>
        </p:nvSpPr>
        <p:spPr>
          <a:xfrm>
            <a:off x="11728121" y="6383783"/>
            <a:ext cx="525523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AB40777-41A7-4AAC-8B99-8C4952B4FE34}" type="slidenum">
              <a:t>5</a:t>
            </a:fld>
            <a:endParaRPr lang="zh-TW" altLang="en-US" sz="16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標楷體" pitchFamily="65"/>
              <a:cs typeface="Arial" pitchFamily="34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4">
            <a:extLst>
              <a:ext uri="{FF2B5EF4-FFF2-40B4-BE49-F238E27FC236}">
                <a16:creationId xmlns:a16="http://schemas.microsoft.com/office/drawing/2014/main" id="{E0EDC588-F928-415E-84FA-DC0EFD8F9C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948212">
            <a:off x="2110887" y="4903810"/>
            <a:ext cx="758522" cy="96318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EA291B68-B465-4CF5-91D4-18EA0646B81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6345"/>
            <a:ext cx="12160248" cy="1143000"/>
          </a:xfrm>
        </p:spPr>
        <p:txBody>
          <a:bodyPr anchorCtr="1"/>
          <a:lstStyle/>
          <a:p>
            <a:pPr lvl="0" algn="ctr">
              <a:lnSpc>
                <a:spcPct val="100000"/>
              </a:lnSpc>
            </a:pPr>
            <a:r>
              <a:rPr lang="zh-TW" sz="4800" b="1">
                <a:latin typeface="標楷體" pitchFamily="65"/>
                <a:ea typeface="標楷體" pitchFamily="65"/>
              </a:rPr>
              <a:t>測驗目的與學力等級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79C23B98-CE8D-4536-A519-7B131869C4B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85421" y="1039809"/>
            <a:ext cx="10123486" cy="5218115"/>
          </a:xfrm>
        </p:spPr>
        <p:txBody>
          <a:bodyPr/>
          <a:lstStyle/>
          <a:p>
            <a:pPr lvl="0" algn="just">
              <a:spcBef>
                <a:spcPts val="800"/>
              </a:spcBef>
              <a:buSzPts val="3199"/>
              <a:buBlip>
                <a:blip r:embed="rId3"/>
              </a:buBlip>
            </a:pPr>
            <a:r>
              <a:rPr lang="zh-TW" sz="3200">
                <a:latin typeface="Times New Roman" pitchFamily="18"/>
                <a:ea typeface="標楷體" pitchFamily="65"/>
                <a:cs typeface="Times New Roman" pitchFamily="18"/>
              </a:rPr>
              <a:t>測驗目的：瞭解學生學習表現。</a:t>
            </a:r>
            <a:endParaRPr lang="en-US" sz="3200">
              <a:latin typeface="Times New Roman" pitchFamily="18"/>
              <a:ea typeface="標楷體" pitchFamily="65"/>
              <a:cs typeface="Times New Roman" pitchFamily="18"/>
            </a:endParaRPr>
          </a:p>
          <a:p>
            <a:pPr lvl="0" algn="just">
              <a:spcBef>
                <a:spcPts val="800"/>
              </a:spcBef>
              <a:buSzPts val="3199"/>
              <a:buBlip>
                <a:blip r:embed="rId3"/>
              </a:buBlip>
            </a:pPr>
            <a:r>
              <a:rPr lang="zh-TW" sz="3200">
                <a:latin typeface="Times New Roman" pitchFamily="18"/>
                <a:ea typeface="標楷體" pitchFamily="65"/>
                <a:cs typeface="Times New Roman" pitchFamily="18"/>
              </a:rPr>
              <a:t>測驗結果：透過試題設計，將學習表現區分為三等級。</a:t>
            </a:r>
            <a:endParaRPr lang="en-US" sz="3200">
              <a:latin typeface="Times New Roman" pitchFamily="18"/>
              <a:ea typeface="標楷體" pitchFamily="65"/>
              <a:cs typeface="Times New Roman" pitchFamily="18"/>
            </a:endParaRPr>
          </a:p>
          <a:p>
            <a:pPr lvl="0" algn="just">
              <a:buNone/>
            </a:pPr>
            <a:endParaRPr lang="en-US">
              <a:latin typeface="Times New Roman" pitchFamily="18"/>
              <a:cs typeface="Times New Roman" pitchFamily="18"/>
            </a:endParaRP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038E829E-D46A-47F8-A830-51B99A1B5BC7}"/>
              </a:ext>
            </a:extLst>
          </p:cNvPr>
          <p:cNvSpPr txBox="1"/>
          <p:nvPr/>
        </p:nvSpPr>
        <p:spPr>
          <a:xfrm>
            <a:off x="1681252" y="5927506"/>
            <a:ext cx="8064541" cy="71517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just" defTabSz="914400" rtl="0" fontAlgn="auto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2800" b="0" i="0" u="none" strike="noStrike" kern="1200" cap="none" spc="0" baseline="0">
                <a:solidFill>
                  <a:srgbClr val="000000"/>
                </a:solidFill>
                <a:uFillTx/>
                <a:latin typeface="標楷體" pitchFamily="65"/>
                <a:ea typeface="標楷體" pitchFamily="65"/>
              </a:rPr>
              <a:t>難度「難易適中」，各科平均通過率為五成至六成。</a:t>
            </a:r>
            <a:r>
              <a:rPr lang="en-US" sz="2800" b="0" i="0" u="none" strike="noStrike" kern="1200" cap="none" spc="0" baseline="0">
                <a:solidFill>
                  <a:srgbClr val="000000"/>
                </a:solidFill>
                <a:uFillTx/>
                <a:latin typeface="標楷體" pitchFamily="65"/>
                <a:ea typeface="標楷體" pitchFamily="65"/>
              </a:rPr>
              <a:t>(</a:t>
            </a:r>
            <a:r>
              <a:rPr lang="zh-TW" sz="2800" b="0" i="0" u="none" strike="noStrike" kern="1200" cap="none" spc="0" baseline="0">
                <a:solidFill>
                  <a:srgbClr val="000000"/>
                </a:solidFill>
                <a:uFillTx/>
                <a:latin typeface="標楷體" pitchFamily="65"/>
                <a:ea typeface="標楷體" pitchFamily="65"/>
              </a:rPr>
              <a:t>英聽為七成至七成五</a:t>
            </a:r>
            <a:r>
              <a:rPr lang="en-US" sz="2800" b="0" i="0" u="none" strike="noStrike" kern="1200" cap="none" spc="0" baseline="0">
                <a:solidFill>
                  <a:srgbClr val="000000"/>
                </a:solidFill>
                <a:uFillTx/>
                <a:latin typeface="標楷體" pitchFamily="65"/>
                <a:ea typeface="標楷體" pitchFamily="65"/>
              </a:rPr>
              <a:t>)</a:t>
            </a:r>
          </a:p>
        </p:txBody>
      </p:sp>
      <p:grpSp>
        <p:nvGrpSpPr>
          <p:cNvPr id="6" name="群組 146">
            <a:extLst>
              <a:ext uri="{FF2B5EF4-FFF2-40B4-BE49-F238E27FC236}">
                <a16:creationId xmlns:a16="http://schemas.microsoft.com/office/drawing/2014/main" id="{A4CB8BA2-1450-4E21-AB42-22C47D5EFFD9}"/>
              </a:ext>
            </a:extLst>
          </p:cNvPr>
          <p:cNvGrpSpPr/>
          <p:nvPr/>
        </p:nvGrpSpPr>
        <p:grpSpPr>
          <a:xfrm>
            <a:off x="2821865" y="2095054"/>
            <a:ext cx="6617412" cy="1057494"/>
            <a:chOff x="2821865" y="2095054"/>
            <a:chExt cx="6617412" cy="1057494"/>
          </a:xfrm>
        </p:grpSpPr>
        <p:grpSp>
          <p:nvGrpSpPr>
            <p:cNvPr id="7" name="群組 136">
              <a:extLst>
                <a:ext uri="{FF2B5EF4-FFF2-40B4-BE49-F238E27FC236}">
                  <a16:creationId xmlns:a16="http://schemas.microsoft.com/office/drawing/2014/main" id="{2BBDE475-5D56-4B85-B19C-BBE171E3F087}"/>
                </a:ext>
              </a:extLst>
            </p:cNvPr>
            <p:cNvGrpSpPr/>
            <p:nvPr/>
          </p:nvGrpSpPr>
          <p:grpSpPr>
            <a:xfrm>
              <a:off x="2844734" y="2107234"/>
              <a:ext cx="6586579" cy="1045314"/>
              <a:chOff x="2844734" y="2107234"/>
              <a:chExt cx="6586579" cy="1045314"/>
            </a:xfrm>
          </p:grpSpPr>
          <p:sp>
            <p:nvSpPr>
              <p:cNvPr id="8" name="矩形 129">
                <a:extLst>
                  <a:ext uri="{FF2B5EF4-FFF2-40B4-BE49-F238E27FC236}">
                    <a16:creationId xmlns:a16="http://schemas.microsoft.com/office/drawing/2014/main" id="{D67C4B91-F773-4177-BE70-43CA5AFB0C8A}"/>
                  </a:ext>
                </a:extLst>
              </p:cNvPr>
              <p:cNvSpPr/>
              <p:nvPr/>
            </p:nvSpPr>
            <p:spPr>
              <a:xfrm>
                <a:off x="2844734" y="2107234"/>
                <a:ext cx="2169688" cy="502151"/>
              </a:xfrm>
              <a:prstGeom prst="rect">
                <a:avLst/>
              </a:prstGeom>
              <a:solidFill>
                <a:srgbClr val="203864">
                  <a:alpha val="85000"/>
                </a:srgbClr>
              </a:solidFill>
              <a:ln w="12701" cap="flat">
                <a:solidFill>
                  <a:srgbClr val="2F528F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zh-TW" sz="2800" b="1" i="0" u="none" strike="noStrike" kern="1200" cap="none" spc="0" baseline="0">
                    <a:solidFill>
                      <a:srgbClr val="FFFFFF"/>
                    </a:solidFill>
                    <a:effectLst>
                      <a:outerShdw dist="38096" dir="2700000">
                        <a:srgbClr val="000000"/>
                      </a:outerShdw>
                    </a:effectLst>
                    <a:uFillTx/>
                    <a:latin typeface="微軟正黑體" pitchFamily="34"/>
                    <a:ea typeface="微軟正黑體" pitchFamily="34"/>
                  </a:rPr>
                  <a:t>待加強</a:t>
                </a:r>
                <a:endParaRPr lang="en-US" sz="2800" b="1" i="0" u="none" strike="noStrike" kern="1200" cap="none" spc="0" baseline="0">
                  <a:solidFill>
                    <a:srgbClr val="FFFFFF"/>
                  </a:solidFill>
                  <a:effectLst>
                    <a:outerShdw dist="38096" dir="2700000">
                      <a:srgbClr val="000000"/>
                    </a:outerShdw>
                  </a:effectLst>
                  <a:uFillTx/>
                  <a:latin typeface="微軟正黑體" pitchFamily="34"/>
                  <a:ea typeface="微軟正黑體" pitchFamily="34"/>
                </a:endParaRPr>
              </a:p>
            </p:txBody>
          </p:sp>
          <p:sp>
            <p:nvSpPr>
              <p:cNvPr id="9" name="矩形 130">
                <a:extLst>
                  <a:ext uri="{FF2B5EF4-FFF2-40B4-BE49-F238E27FC236}">
                    <a16:creationId xmlns:a16="http://schemas.microsoft.com/office/drawing/2014/main" id="{EA1D5BEC-70FA-4B13-B919-8A0D6B5EA302}"/>
                  </a:ext>
                </a:extLst>
              </p:cNvPr>
              <p:cNvSpPr/>
              <p:nvPr/>
            </p:nvSpPr>
            <p:spPr>
              <a:xfrm>
                <a:off x="5055626" y="2107234"/>
                <a:ext cx="2169688" cy="502151"/>
              </a:xfrm>
              <a:prstGeom prst="rect">
                <a:avLst/>
              </a:prstGeom>
              <a:solidFill>
                <a:srgbClr val="203864">
                  <a:alpha val="85000"/>
                </a:srgbClr>
              </a:solidFill>
              <a:ln w="12701" cap="flat">
                <a:solidFill>
                  <a:srgbClr val="2F528F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zh-TW" sz="2800" b="1" i="0" u="none" strike="noStrike" kern="1200" cap="none" spc="0" baseline="0">
                    <a:solidFill>
                      <a:srgbClr val="FFFFFF"/>
                    </a:solidFill>
                    <a:effectLst>
                      <a:outerShdw dist="38096" dir="2700000">
                        <a:srgbClr val="000000"/>
                      </a:outerShdw>
                    </a:effectLst>
                    <a:uFillTx/>
                    <a:latin typeface="微軟正黑體" pitchFamily="34"/>
                    <a:ea typeface="微軟正黑體" pitchFamily="34"/>
                  </a:rPr>
                  <a:t>基礎</a:t>
                </a:r>
                <a:endParaRPr lang="en-US" sz="2800" b="1" i="0" u="none" strike="noStrike" kern="1200" cap="none" spc="0" baseline="0">
                  <a:solidFill>
                    <a:srgbClr val="FFFFFF"/>
                  </a:solidFill>
                  <a:effectLst>
                    <a:outerShdw dist="38096" dir="2700000">
                      <a:srgbClr val="000000"/>
                    </a:outerShdw>
                  </a:effectLst>
                  <a:uFillTx/>
                  <a:latin typeface="微軟正黑體" pitchFamily="34"/>
                  <a:ea typeface="微軟正黑體" pitchFamily="34"/>
                </a:endParaRPr>
              </a:p>
            </p:txBody>
          </p:sp>
          <p:sp>
            <p:nvSpPr>
              <p:cNvPr id="10" name="矩形 131">
                <a:extLst>
                  <a:ext uri="{FF2B5EF4-FFF2-40B4-BE49-F238E27FC236}">
                    <a16:creationId xmlns:a16="http://schemas.microsoft.com/office/drawing/2014/main" id="{03DEF32F-5158-4BDA-80E4-510A1B434025}"/>
                  </a:ext>
                </a:extLst>
              </p:cNvPr>
              <p:cNvSpPr/>
              <p:nvPr/>
            </p:nvSpPr>
            <p:spPr>
              <a:xfrm>
                <a:off x="7259924" y="2108405"/>
                <a:ext cx="2169688" cy="502151"/>
              </a:xfrm>
              <a:prstGeom prst="rect">
                <a:avLst/>
              </a:prstGeom>
              <a:solidFill>
                <a:srgbClr val="203864">
                  <a:alpha val="85000"/>
                </a:srgbClr>
              </a:solidFill>
              <a:ln w="12701" cap="flat">
                <a:solidFill>
                  <a:srgbClr val="2F528F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zh-TW" sz="2800" b="1" i="0" u="none" strike="noStrike" kern="1200" cap="none" spc="0" baseline="0">
                    <a:solidFill>
                      <a:srgbClr val="FFFFFF"/>
                    </a:solidFill>
                    <a:effectLst>
                      <a:outerShdw dist="38096" dir="2700000">
                        <a:srgbClr val="000000"/>
                      </a:outerShdw>
                    </a:effectLst>
                    <a:uFillTx/>
                    <a:latin typeface="微軟正黑體" pitchFamily="34"/>
                    <a:ea typeface="微軟正黑體" pitchFamily="34"/>
                  </a:rPr>
                  <a:t>精熟</a:t>
                </a:r>
                <a:endParaRPr lang="en-US" sz="2800" b="1" i="0" u="none" strike="noStrike" kern="1200" cap="none" spc="0" baseline="0">
                  <a:solidFill>
                    <a:srgbClr val="FFFFFF"/>
                  </a:solidFill>
                  <a:effectLst>
                    <a:outerShdw dist="38096" dir="2700000">
                      <a:srgbClr val="000000"/>
                    </a:outerShdw>
                  </a:effectLst>
                  <a:uFillTx/>
                  <a:latin typeface="微軟正黑體" pitchFamily="34"/>
                  <a:ea typeface="微軟正黑體" pitchFamily="34"/>
                </a:endParaRPr>
              </a:p>
            </p:txBody>
          </p:sp>
          <p:sp>
            <p:nvSpPr>
              <p:cNvPr id="11" name="矩形 132">
                <a:extLst>
                  <a:ext uri="{FF2B5EF4-FFF2-40B4-BE49-F238E27FC236}">
                    <a16:creationId xmlns:a16="http://schemas.microsoft.com/office/drawing/2014/main" id="{63E84E79-7AFC-420F-9AB9-B70730530DC5}"/>
                  </a:ext>
                </a:extLst>
              </p:cNvPr>
              <p:cNvSpPr/>
              <p:nvPr/>
            </p:nvSpPr>
            <p:spPr>
              <a:xfrm>
                <a:off x="2846426" y="2649217"/>
                <a:ext cx="2169688" cy="502151"/>
              </a:xfrm>
              <a:prstGeom prst="rect">
                <a:avLst/>
              </a:prstGeom>
              <a:solidFill>
                <a:srgbClr val="203864">
                  <a:alpha val="15000"/>
                </a:srgbClr>
              </a:solidFill>
              <a:ln cap="flat">
                <a:noFill/>
                <a:prstDash val="solid"/>
              </a:ln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00" b="0" i="0" u="none" strike="noStrike" kern="1200" cap="none" spc="0" baseline="0">
                  <a:solidFill>
                    <a:srgbClr val="FFFFFF"/>
                  </a:solidFill>
                  <a:uFillTx/>
                  <a:latin typeface="Calibri"/>
                  <a:ea typeface="新細明體" pitchFamily="18"/>
                </a:endParaRPr>
              </a:p>
            </p:txBody>
          </p:sp>
          <p:sp>
            <p:nvSpPr>
              <p:cNvPr id="12" name="矩形 133">
                <a:extLst>
                  <a:ext uri="{FF2B5EF4-FFF2-40B4-BE49-F238E27FC236}">
                    <a16:creationId xmlns:a16="http://schemas.microsoft.com/office/drawing/2014/main" id="{E3C6DC23-3964-4205-B7F3-081EEDB27ECD}"/>
                  </a:ext>
                </a:extLst>
              </p:cNvPr>
              <p:cNvSpPr/>
              <p:nvPr/>
            </p:nvSpPr>
            <p:spPr>
              <a:xfrm>
                <a:off x="5057326" y="2649217"/>
                <a:ext cx="2169688" cy="502151"/>
              </a:xfrm>
              <a:prstGeom prst="rect">
                <a:avLst/>
              </a:prstGeom>
              <a:solidFill>
                <a:srgbClr val="203864">
                  <a:alpha val="15000"/>
                </a:srgbClr>
              </a:solidFill>
              <a:ln cap="flat">
                <a:noFill/>
                <a:prstDash val="solid"/>
              </a:ln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00" b="0" i="0" u="none" strike="noStrike" kern="1200" cap="none" spc="0" baseline="0">
                  <a:solidFill>
                    <a:srgbClr val="FFFFFF"/>
                  </a:solidFill>
                  <a:uFillTx/>
                  <a:latin typeface="Calibri"/>
                  <a:ea typeface="新細明體" pitchFamily="18"/>
                </a:endParaRPr>
              </a:p>
            </p:txBody>
          </p:sp>
          <p:sp>
            <p:nvSpPr>
              <p:cNvPr id="13" name="矩形 134">
                <a:extLst>
                  <a:ext uri="{FF2B5EF4-FFF2-40B4-BE49-F238E27FC236}">
                    <a16:creationId xmlns:a16="http://schemas.microsoft.com/office/drawing/2014/main" id="{93A654D2-6CA5-4600-BBB0-F6C0CC056F87}"/>
                  </a:ext>
                </a:extLst>
              </p:cNvPr>
              <p:cNvSpPr/>
              <p:nvPr/>
            </p:nvSpPr>
            <p:spPr>
              <a:xfrm>
                <a:off x="7261625" y="2650397"/>
                <a:ext cx="2169688" cy="502151"/>
              </a:xfrm>
              <a:prstGeom prst="rect">
                <a:avLst/>
              </a:prstGeom>
              <a:solidFill>
                <a:srgbClr val="203864">
                  <a:alpha val="15000"/>
                </a:srgbClr>
              </a:solidFill>
              <a:ln cap="flat">
                <a:noFill/>
                <a:prstDash val="solid"/>
              </a:ln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00" b="0" i="0" u="none" strike="noStrike" kern="1200" cap="none" spc="0" baseline="0">
                  <a:solidFill>
                    <a:srgbClr val="FFFFFF"/>
                  </a:solidFill>
                  <a:uFillTx/>
                  <a:latin typeface="Calibri"/>
                  <a:ea typeface="新細明體" pitchFamily="18"/>
                </a:endParaRPr>
              </a:p>
            </p:txBody>
          </p:sp>
        </p:grpSp>
        <p:cxnSp>
          <p:nvCxnSpPr>
            <p:cNvPr id="14" name="直線接點 143">
              <a:extLst>
                <a:ext uri="{FF2B5EF4-FFF2-40B4-BE49-F238E27FC236}">
                  <a16:creationId xmlns:a16="http://schemas.microsoft.com/office/drawing/2014/main" id="{52EE455D-3173-4C1D-9D97-D7255463CDCA}"/>
                </a:ext>
              </a:extLst>
            </p:cNvPr>
            <p:cNvCxnSpPr/>
            <p:nvPr/>
          </p:nvCxnSpPr>
          <p:spPr>
            <a:xfrm>
              <a:off x="5035015" y="2107234"/>
              <a:ext cx="0" cy="1044135"/>
            </a:xfrm>
            <a:prstGeom prst="straightConnector1">
              <a:avLst/>
            </a:prstGeom>
            <a:noFill/>
            <a:ln w="34920" cap="flat">
              <a:solidFill>
                <a:srgbClr val="FFFFFF"/>
              </a:solidFill>
              <a:prstDash val="solid"/>
              <a:miter/>
            </a:ln>
          </p:spPr>
        </p:cxnSp>
        <p:cxnSp>
          <p:nvCxnSpPr>
            <p:cNvPr id="15" name="直線接點 144">
              <a:extLst>
                <a:ext uri="{FF2B5EF4-FFF2-40B4-BE49-F238E27FC236}">
                  <a16:creationId xmlns:a16="http://schemas.microsoft.com/office/drawing/2014/main" id="{57736581-3617-41A8-BC5C-2759A092E8D0}"/>
                </a:ext>
              </a:extLst>
            </p:cNvPr>
            <p:cNvCxnSpPr/>
            <p:nvPr/>
          </p:nvCxnSpPr>
          <p:spPr>
            <a:xfrm>
              <a:off x="7239048" y="2095054"/>
              <a:ext cx="0" cy="1044145"/>
            </a:xfrm>
            <a:prstGeom prst="straightConnector1">
              <a:avLst/>
            </a:prstGeom>
            <a:noFill/>
            <a:ln w="34920" cap="flat">
              <a:solidFill>
                <a:srgbClr val="FFFFFF"/>
              </a:solidFill>
              <a:prstDash val="solid"/>
              <a:miter/>
            </a:ln>
          </p:spPr>
        </p:cxnSp>
        <p:cxnSp>
          <p:nvCxnSpPr>
            <p:cNvPr id="16" name="直線接點 145">
              <a:extLst>
                <a:ext uri="{FF2B5EF4-FFF2-40B4-BE49-F238E27FC236}">
                  <a16:creationId xmlns:a16="http://schemas.microsoft.com/office/drawing/2014/main" id="{F3B6DE2C-5084-4D28-A16D-3608263A6486}"/>
                </a:ext>
              </a:extLst>
            </p:cNvPr>
            <p:cNvCxnSpPr/>
            <p:nvPr/>
          </p:nvCxnSpPr>
          <p:spPr>
            <a:xfrm rot="5400013">
              <a:off x="6130571" y="-676103"/>
              <a:ext cx="0" cy="6617412"/>
            </a:xfrm>
            <a:prstGeom prst="straightConnector1">
              <a:avLst/>
            </a:prstGeom>
            <a:noFill/>
            <a:ln w="34920" cap="flat">
              <a:solidFill>
                <a:srgbClr val="FFFFFF"/>
              </a:solidFill>
              <a:prstDash val="solid"/>
              <a:miter/>
            </a:ln>
          </p:spPr>
        </p:cxnSp>
      </p:grpSp>
      <p:grpSp>
        <p:nvGrpSpPr>
          <p:cNvPr id="17" name="群組 15">
            <a:extLst>
              <a:ext uri="{FF2B5EF4-FFF2-40B4-BE49-F238E27FC236}">
                <a16:creationId xmlns:a16="http://schemas.microsoft.com/office/drawing/2014/main" id="{61236C4E-5124-48F8-980A-2BE6E3B4CA7D}"/>
              </a:ext>
            </a:extLst>
          </p:cNvPr>
          <p:cNvGrpSpPr/>
          <p:nvPr/>
        </p:nvGrpSpPr>
        <p:grpSpPr>
          <a:xfrm>
            <a:off x="2871618" y="3223653"/>
            <a:ext cx="2127306" cy="2613967"/>
            <a:chOff x="2871618" y="3223653"/>
            <a:chExt cx="2127306" cy="2613967"/>
          </a:xfrm>
        </p:grpSpPr>
        <p:pic>
          <p:nvPicPr>
            <p:cNvPr id="18" name="圖片 10">
              <a:extLst>
                <a:ext uri="{FF2B5EF4-FFF2-40B4-BE49-F238E27FC236}">
                  <a16:creationId xmlns:a16="http://schemas.microsoft.com/office/drawing/2014/main" id="{E9CFACB6-82EE-4285-9D97-4B2A3D426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8004" t="6600" r="9696" b="13945"/>
            <a:stretch>
              <a:fillRect/>
            </a:stretch>
          </p:blipFill>
          <p:spPr>
            <a:xfrm>
              <a:off x="2871618" y="3223653"/>
              <a:ext cx="1960894" cy="2613967"/>
            </a:xfrm>
            <a:prstGeom prst="rect">
              <a:avLst/>
            </a:prstGeom>
            <a:noFill/>
            <a:ln cap="flat">
              <a:noFill/>
            </a:ln>
          </p:spPr>
        </p:pic>
        <p:sp>
          <p:nvSpPr>
            <p:cNvPr id="19" name="文字方塊 245">
              <a:extLst>
                <a:ext uri="{FF2B5EF4-FFF2-40B4-BE49-F238E27FC236}">
                  <a16:creationId xmlns:a16="http://schemas.microsoft.com/office/drawing/2014/main" id="{799F9795-D809-40C4-BE6A-A2298CB7AA05}"/>
                </a:ext>
              </a:extLst>
            </p:cNvPr>
            <p:cNvSpPr txBox="1"/>
            <p:nvPr/>
          </p:nvSpPr>
          <p:spPr>
            <a:xfrm>
              <a:off x="3414598" y="3624178"/>
              <a:ext cx="1584326" cy="326303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zh-TW" sz="1800" b="1" i="0" u="none" strike="noStrike" kern="1200" cap="none" spc="0" baseline="0">
                  <a:solidFill>
                    <a:srgbClr val="FF0000"/>
                  </a:solidFill>
                  <a:uFillTx/>
                  <a:latin typeface="微軟正黑體" pitchFamily="34"/>
                  <a:ea typeface="微軟正黑體" pitchFamily="34"/>
                </a:rPr>
                <a:t>試題難度：易</a:t>
              </a:r>
            </a:p>
          </p:txBody>
        </p:sp>
      </p:grpSp>
      <p:grpSp>
        <p:nvGrpSpPr>
          <p:cNvPr id="20" name="群組 16">
            <a:extLst>
              <a:ext uri="{FF2B5EF4-FFF2-40B4-BE49-F238E27FC236}">
                <a16:creationId xmlns:a16="http://schemas.microsoft.com/office/drawing/2014/main" id="{01FEC079-9F98-4F4D-BE84-15BF43BDEE8C}"/>
              </a:ext>
            </a:extLst>
          </p:cNvPr>
          <p:cNvGrpSpPr/>
          <p:nvPr/>
        </p:nvGrpSpPr>
        <p:grpSpPr>
          <a:xfrm>
            <a:off x="5147861" y="3155941"/>
            <a:ext cx="2071875" cy="2831357"/>
            <a:chOff x="5147861" y="3155941"/>
            <a:chExt cx="2071875" cy="2831357"/>
          </a:xfrm>
        </p:grpSpPr>
        <p:pic>
          <p:nvPicPr>
            <p:cNvPr id="21" name="圖片 12">
              <a:extLst>
                <a:ext uri="{FF2B5EF4-FFF2-40B4-BE49-F238E27FC236}">
                  <a16:creationId xmlns:a16="http://schemas.microsoft.com/office/drawing/2014/main" id="{A6E7BF1F-7491-4C5A-944D-23714EE568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8847" t="5791" r="8712" b="9765"/>
            <a:stretch>
              <a:fillRect/>
            </a:stretch>
          </p:blipFill>
          <p:spPr>
            <a:xfrm>
              <a:off x="5147861" y="3155941"/>
              <a:ext cx="2001914" cy="2831357"/>
            </a:xfrm>
            <a:prstGeom prst="rect">
              <a:avLst/>
            </a:prstGeom>
            <a:noFill/>
            <a:ln cap="flat">
              <a:noFill/>
            </a:ln>
          </p:spPr>
        </p:pic>
        <p:sp>
          <p:nvSpPr>
            <p:cNvPr id="22" name="文字方塊 246">
              <a:extLst>
                <a:ext uri="{FF2B5EF4-FFF2-40B4-BE49-F238E27FC236}">
                  <a16:creationId xmlns:a16="http://schemas.microsoft.com/office/drawing/2014/main" id="{2F3CB4EE-A1C2-42D6-BB45-A92D4021D627}"/>
                </a:ext>
              </a:extLst>
            </p:cNvPr>
            <p:cNvSpPr txBox="1"/>
            <p:nvPr/>
          </p:nvSpPr>
          <p:spPr>
            <a:xfrm>
              <a:off x="5635410" y="3624178"/>
              <a:ext cx="1584326" cy="326303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zh-TW" sz="1800" b="1" i="0" u="none" strike="noStrike" kern="1200" cap="none" spc="0" baseline="0">
                  <a:solidFill>
                    <a:srgbClr val="FF0000"/>
                  </a:solidFill>
                  <a:uFillTx/>
                  <a:latin typeface="微軟正黑體" pitchFamily="34"/>
                  <a:ea typeface="微軟正黑體" pitchFamily="34"/>
                </a:rPr>
                <a:t>試題難度：中</a:t>
              </a:r>
            </a:p>
          </p:txBody>
        </p:sp>
      </p:grpSp>
      <p:grpSp>
        <p:nvGrpSpPr>
          <p:cNvPr id="23" name="群組 17">
            <a:extLst>
              <a:ext uri="{FF2B5EF4-FFF2-40B4-BE49-F238E27FC236}">
                <a16:creationId xmlns:a16="http://schemas.microsoft.com/office/drawing/2014/main" id="{2368CE86-2E71-486F-97F6-A6EEC65BFAAB}"/>
              </a:ext>
            </a:extLst>
          </p:cNvPr>
          <p:cNvGrpSpPr/>
          <p:nvPr/>
        </p:nvGrpSpPr>
        <p:grpSpPr>
          <a:xfrm>
            <a:off x="7298704" y="3172995"/>
            <a:ext cx="2106476" cy="2592817"/>
            <a:chOff x="7298704" y="3172995"/>
            <a:chExt cx="2106476" cy="2592817"/>
          </a:xfrm>
        </p:grpSpPr>
        <p:pic>
          <p:nvPicPr>
            <p:cNvPr id="24" name="圖片 14">
              <a:extLst>
                <a:ext uri="{FF2B5EF4-FFF2-40B4-BE49-F238E27FC236}">
                  <a16:creationId xmlns:a16="http://schemas.microsoft.com/office/drawing/2014/main" id="{F19761A5-FED5-4DC8-B3D7-DFBD580BA52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8847" t="5790" r="8712" b="15171"/>
            <a:stretch>
              <a:fillRect/>
            </a:stretch>
          </p:blipFill>
          <p:spPr>
            <a:xfrm>
              <a:off x="7298704" y="3172995"/>
              <a:ext cx="1958635" cy="2592817"/>
            </a:xfrm>
            <a:prstGeom prst="rect">
              <a:avLst/>
            </a:prstGeom>
            <a:noFill/>
            <a:ln cap="flat">
              <a:noFill/>
            </a:ln>
          </p:spPr>
        </p:pic>
        <p:sp>
          <p:nvSpPr>
            <p:cNvPr id="25" name="文字方塊 247">
              <a:extLst>
                <a:ext uri="{FF2B5EF4-FFF2-40B4-BE49-F238E27FC236}">
                  <a16:creationId xmlns:a16="http://schemas.microsoft.com/office/drawing/2014/main" id="{A5F2AAC4-C15E-4EF4-9919-8DA6C5836561}"/>
                </a:ext>
              </a:extLst>
            </p:cNvPr>
            <p:cNvSpPr txBox="1"/>
            <p:nvPr/>
          </p:nvSpPr>
          <p:spPr>
            <a:xfrm>
              <a:off x="7820854" y="3624178"/>
              <a:ext cx="1584326" cy="326303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zh-TW" sz="1800" b="1" i="0" u="none" strike="noStrike" kern="1200" cap="none" spc="0" baseline="0">
                  <a:solidFill>
                    <a:srgbClr val="FF0000"/>
                  </a:solidFill>
                  <a:uFillTx/>
                  <a:latin typeface="微軟正黑體" pitchFamily="34"/>
                  <a:ea typeface="微軟正黑體" pitchFamily="34"/>
                </a:rPr>
                <a:t>試題難度：難</a:t>
              </a:r>
            </a:p>
          </p:txBody>
        </p:sp>
      </p:grpSp>
      <p:grpSp>
        <p:nvGrpSpPr>
          <p:cNvPr id="26" name="群組 8">
            <a:extLst>
              <a:ext uri="{FF2B5EF4-FFF2-40B4-BE49-F238E27FC236}">
                <a16:creationId xmlns:a16="http://schemas.microsoft.com/office/drawing/2014/main" id="{4E046044-F6A2-448D-9DAC-AD0C32390021}"/>
              </a:ext>
            </a:extLst>
          </p:cNvPr>
          <p:cNvGrpSpPr/>
          <p:nvPr/>
        </p:nvGrpSpPr>
        <p:grpSpPr>
          <a:xfrm>
            <a:off x="3363922" y="2672114"/>
            <a:ext cx="1160218" cy="441363"/>
            <a:chOff x="3363922" y="2672114"/>
            <a:chExt cx="1160218" cy="441363"/>
          </a:xfrm>
        </p:grpSpPr>
        <p:pic>
          <p:nvPicPr>
            <p:cNvPr id="27" name="圖片 7">
              <a:extLst>
                <a:ext uri="{FF2B5EF4-FFF2-40B4-BE49-F238E27FC236}">
                  <a16:creationId xmlns:a16="http://schemas.microsoft.com/office/drawing/2014/main" id="{317188ED-AAAF-463E-93CA-C1073F8CBF0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363922" y="2679146"/>
              <a:ext cx="306589" cy="427299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28" name="圖片 51">
              <a:extLst>
                <a:ext uri="{FF2B5EF4-FFF2-40B4-BE49-F238E27FC236}">
                  <a16:creationId xmlns:a16="http://schemas.microsoft.com/office/drawing/2014/main" id="{4CA126B4-D553-460C-8AED-9E5B24F2F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55332" y="2686178"/>
              <a:ext cx="306589" cy="427299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29" name="圖片 52">
              <a:extLst>
                <a:ext uri="{FF2B5EF4-FFF2-40B4-BE49-F238E27FC236}">
                  <a16:creationId xmlns:a16="http://schemas.microsoft.com/office/drawing/2014/main" id="{91A8A523-8CCF-49D3-BF17-F16822B15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935294" y="2679146"/>
              <a:ext cx="306589" cy="427299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30" name="圖片 53">
              <a:extLst>
                <a:ext uri="{FF2B5EF4-FFF2-40B4-BE49-F238E27FC236}">
                  <a16:creationId xmlns:a16="http://schemas.microsoft.com/office/drawing/2014/main" id="{0D13B1EE-FD34-406E-9570-FD2C2CF6729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17551" y="2672114"/>
              <a:ext cx="306589" cy="427299"/>
            </a:xfrm>
            <a:prstGeom prst="rect">
              <a:avLst/>
            </a:prstGeom>
            <a:noFill/>
            <a:ln cap="flat">
              <a:noFill/>
            </a:ln>
          </p:spPr>
        </p:pic>
      </p:grpSp>
      <p:grpSp>
        <p:nvGrpSpPr>
          <p:cNvPr id="31" name="群組 9">
            <a:extLst>
              <a:ext uri="{FF2B5EF4-FFF2-40B4-BE49-F238E27FC236}">
                <a16:creationId xmlns:a16="http://schemas.microsoft.com/office/drawing/2014/main" id="{6AEF60B7-FC82-4BE8-A7E4-A4D6F4053EC9}"/>
              </a:ext>
            </a:extLst>
          </p:cNvPr>
          <p:cNvGrpSpPr/>
          <p:nvPr/>
        </p:nvGrpSpPr>
        <p:grpSpPr>
          <a:xfrm>
            <a:off x="5268818" y="2679146"/>
            <a:ext cx="1718798" cy="446867"/>
            <a:chOff x="5268818" y="2679146"/>
            <a:chExt cx="1718798" cy="446867"/>
          </a:xfrm>
        </p:grpSpPr>
        <p:pic>
          <p:nvPicPr>
            <p:cNvPr id="32" name="圖片 54">
              <a:extLst>
                <a:ext uri="{FF2B5EF4-FFF2-40B4-BE49-F238E27FC236}">
                  <a16:creationId xmlns:a16="http://schemas.microsoft.com/office/drawing/2014/main" id="{8C5000EC-6709-4751-9BE7-EFD84455CC3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68818" y="2691682"/>
              <a:ext cx="306589" cy="427299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33" name="圖片 55">
              <a:extLst>
                <a:ext uri="{FF2B5EF4-FFF2-40B4-BE49-F238E27FC236}">
                  <a16:creationId xmlns:a16="http://schemas.microsoft.com/office/drawing/2014/main" id="{0275AB7D-A2EC-4C43-9258-0B865C762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560228" y="2698714"/>
              <a:ext cx="306589" cy="427299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34" name="圖片 56">
              <a:extLst>
                <a:ext uri="{FF2B5EF4-FFF2-40B4-BE49-F238E27FC236}">
                  <a16:creationId xmlns:a16="http://schemas.microsoft.com/office/drawing/2014/main" id="{887490A2-1266-4B1F-A63A-3D0CC7DC9CB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40190" y="2691682"/>
              <a:ext cx="306589" cy="427299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35" name="圖片 57">
              <a:extLst>
                <a:ext uri="{FF2B5EF4-FFF2-40B4-BE49-F238E27FC236}">
                  <a16:creationId xmlns:a16="http://schemas.microsoft.com/office/drawing/2014/main" id="{9B227687-E5AE-4F27-A1FC-70370EC8D1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22447" y="2684641"/>
              <a:ext cx="306589" cy="427299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36" name="圖片 58">
              <a:extLst>
                <a:ext uri="{FF2B5EF4-FFF2-40B4-BE49-F238E27FC236}">
                  <a16:creationId xmlns:a16="http://schemas.microsoft.com/office/drawing/2014/main" id="{18FECE5E-8BB0-42B1-9411-0C0300CFC3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98779" y="2686178"/>
              <a:ext cx="306589" cy="427299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37" name="圖片 59">
              <a:extLst>
                <a:ext uri="{FF2B5EF4-FFF2-40B4-BE49-F238E27FC236}">
                  <a16:creationId xmlns:a16="http://schemas.microsoft.com/office/drawing/2014/main" id="{63478D4E-662E-4B2E-AC63-7A6145C795A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681027" y="2679146"/>
              <a:ext cx="306589" cy="427299"/>
            </a:xfrm>
            <a:prstGeom prst="rect">
              <a:avLst/>
            </a:prstGeom>
            <a:noFill/>
            <a:ln cap="flat">
              <a:noFill/>
            </a:ln>
          </p:spPr>
        </p:pic>
      </p:grpSp>
      <p:grpSp>
        <p:nvGrpSpPr>
          <p:cNvPr id="38" name="群組 62">
            <a:extLst>
              <a:ext uri="{FF2B5EF4-FFF2-40B4-BE49-F238E27FC236}">
                <a16:creationId xmlns:a16="http://schemas.microsoft.com/office/drawing/2014/main" id="{5B6A8E1C-7048-41BA-8188-B78076C7AC40}"/>
              </a:ext>
            </a:extLst>
          </p:cNvPr>
          <p:cNvGrpSpPr/>
          <p:nvPr/>
        </p:nvGrpSpPr>
        <p:grpSpPr>
          <a:xfrm>
            <a:off x="7782083" y="2668776"/>
            <a:ext cx="1160218" cy="441372"/>
            <a:chOff x="7782083" y="2668776"/>
            <a:chExt cx="1160218" cy="441372"/>
          </a:xfrm>
        </p:grpSpPr>
        <p:pic>
          <p:nvPicPr>
            <p:cNvPr id="39" name="圖片 63">
              <a:extLst>
                <a:ext uri="{FF2B5EF4-FFF2-40B4-BE49-F238E27FC236}">
                  <a16:creationId xmlns:a16="http://schemas.microsoft.com/office/drawing/2014/main" id="{5D37ADCC-689D-4913-9448-F54C6EAC4B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782083" y="2675817"/>
              <a:ext cx="306589" cy="427299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40" name="圖片 64">
              <a:extLst>
                <a:ext uri="{FF2B5EF4-FFF2-40B4-BE49-F238E27FC236}">
                  <a16:creationId xmlns:a16="http://schemas.microsoft.com/office/drawing/2014/main" id="{A1542943-FC16-43A8-8BBE-66DC9344840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073493" y="2682849"/>
              <a:ext cx="306589" cy="427299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41" name="圖片 65">
              <a:extLst>
                <a:ext uri="{FF2B5EF4-FFF2-40B4-BE49-F238E27FC236}">
                  <a16:creationId xmlns:a16="http://schemas.microsoft.com/office/drawing/2014/main" id="{785BF054-1F58-40DD-8FDE-EB5045996D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353455" y="2675808"/>
              <a:ext cx="306589" cy="427299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42" name="圖片 66">
              <a:extLst>
                <a:ext uri="{FF2B5EF4-FFF2-40B4-BE49-F238E27FC236}">
                  <a16:creationId xmlns:a16="http://schemas.microsoft.com/office/drawing/2014/main" id="{F0ED4BD4-367C-4302-ACA0-1F6BD70D10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35712" y="2668776"/>
              <a:ext cx="306589" cy="427299"/>
            </a:xfrm>
            <a:prstGeom prst="rect">
              <a:avLst/>
            </a:prstGeom>
            <a:noFill/>
            <a:ln cap="flat">
              <a:noFill/>
            </a:ln>
          </p:spPr>
        </p:pic>
      </p:grpSp>
      <p:sp>
        <p:nvSpPr>
          <p:cNvPr id="43" name="投影片編號版面配置區 1">
            <a:extLst>
              <a:ext uri="{FF2B5EF4-FFF2-40B4-BE49-F238E27FC236}">
                <a16:creationId xmlns:a16="http://schemas.microsoft.com/office/drawing/2014/main" id="{7198D022-C811-4252-8B13-43B17F886F68}"/>
              </a:ext>
            </a:extLst>
          </p:cNvPr>
          <p:cNvSpPr txBox="1"/>
          <p:nvPr/>
        </p:nvSpPr>
        <p:spPr>
          <a:xfrm>
            <a:off x="11728121" y="6383783"/>
            <a:ext cx="525523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BD93BF4-74C4-474E-BBF2-0866E96C09A8}" type="slidenum">
              <a:t>6</a:t>
            </a:fld>
            <a:endParaRPr lang="zh-TW" altLang="en-US" sz="16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標楷體" pitchFamily="65"/>
              <a:cs typeface="Arial" pitchFamily="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三等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級</a:t>
            </a:r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四標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示</a:t>
            </a:r>
          </a:p>
        </p:txBody>
      </p:sp>
      <p:sp>
        <p:nvSpPr>
          <p:cNvPr id="29698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精熟</a:t>
            </a: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[A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、</a:t>
            </a: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A+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、</a:t>
            </a: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A + +]</a:t>
            </a:r>
            <a:endParaRPr lang="zh-TW" altLang="en-US" dirty="0"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A+ +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：前</a:t>
            </a: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25%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 A+   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：前</a:t>
            </a: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26%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～</a:t>
            </a: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50%</a:t>
            </a:r>
          </a:p>
        </p:txBody>
      </p:sp>
      <p:sp>
        <p:nvSpPr>
          <p:cNvPr id="7" name="內容版面配置區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基礎</a:t>
            </a: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[B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、</a:t>
            </a: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B +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、</a:t>
            </a: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B + +]</a:t>
            </a:r>
            <a:endParaRPr lang="zh-TW" altLang="en-US" dirty="0"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B+ +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：前</a:t>
            </a: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25%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 B+   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：前</a:t>
            </a: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26%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～</a:t>
            </a: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50%</a:t>
            </a:r>
          </a:p>
          <a:p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待加強 </a:t>
            </a:r>
            <a:r>
              <a:rPr lang="en-US" altLang="zh-TW" dirty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[C]</a:t>
            </a:r>
          </a:p>
          <a:p>
            <a:pPr marL="0" indent="0">
              <a:buNone/>
            </a:pPr>
            <a:endParaRPr lang="zh-TW" altLang="en-US" dirty="0"/>
          </a:p>
        </p:txBody>
      </p:sp>
      <p:grpSp>
        <p:nvGrpSpPr>
          <p:cNvPr id="3" name="群組 2"/>
          <p:cNvGrpSpPr/>
          <p:nvPr/>
        </p:nvGrpSpPr>
        <p:grpSpPr>
          <a:xfrm>
            <a:off x="1524000" y="3789043"/>
            <a:ext cx="9144001" cy="1863133"/>
            <a:chOff x="542640" y="5085185"/>
            <a:chExt cx="8047288" cy="1304193"/>
          </a:xfrm>
        </p:grpSpPr>
        <p:pic>
          <p:nvPicPr>
            <p:cNvPr id="5" name="內容版面配置區 6"/>
            <p:cNvPicPr>
              <a:picLocks noChangeAspect="1"/>
            </p:cNvPicPr>
            <p:nvPr/>
          </p:nvPicPr>
          <p:blipFill rotWithShape="1">
            <a:blip r:embed="rId3"/>
            <a:srcRect l="13089" t="59479" r="10543" b="21419"/>
            <a:stretch/>
          </p:blipFill>
          <p:spPr bwMode="auto">
            <a:xfrm>
              <a:off x="542640" y="5085185"/>
              <a:ext cx="8047288" cy="130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文字方塊 1"/>
            <p:cNvSpPr txBox="1"/>
            <p:nvPr/>
          </p:nvSpPr>
          <p:spPr>
            <a:xfrm>
              <a:off x="3218802" y="5085185"/>
              <a:ext cx="622363" cy="258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>
                  <a:solidFill>
                    <a:srgbClr val="0070C0"/>
                  </a:solidFill>
                </a:rPr>
                <a:t>20%</a:t>
              </a:r>
              <a:endParaRPr lang="zh-TW" altLang="en-US" dirty="0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60323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221EEAD-867C-487D-B178-5B351427FA4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13441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rmAutofit/>
          </a:bodyPr>
          <a:lstStyle/>
          <a:p>
            <a:pPr lvl="0" algn="ctr"/>
            <a:r>
              <a:rPr lang="zh-TW" sz="4800" b="1">
                <a:ea typeface="標楷體"/>
              </a:rPr>
              <a:t>三等級及四標示</a:t>
            </a:r>
            <a:br>
              <a:rPr lang="en-US" b="1"/>
            </a:br>
            <a:r>
              <a:rPr lang="zh-TW" sz="2400" b="1">
                <a:ea typeface="標楷體"/>
              </a:rPr>
              <a:t>（以</a:t>
            </a:r>
            <a:r>
              <a:rPr lang="en-US" sz="2400" b="1">
                <a:latin typeface="Times New Roman"/>
                <a:ea typeface="標楷體"/>
                <a:cs typeface="Times New Roman"/>
              </a:rPr>
              <a:t>113</a:t>
            </a:r>
            <a:r>
              <a:rPr lang="zh-TW" sz="2400" b="1">
                <a:ea typeface="標楷體"/>
              </a:rPr>
              <a:t>年國中教育會考為例）</a:t>
            </a: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8EA39DB0-A56A-4FA8-9D30-A9223F4854D2}"/>
              </a:ext>
            </a:extLst>
          </p:cNvPr>
          <p:cNvGraphicFramePr>
            <a:graphicFrameLocks noGrp="1"/>
          </p:cNvGraphicFramePr>
          <p:nvPr/>
        </p:nvGraphicFramePr>
        <p:xfrm>
          <a:off x="1237676" y="1384858"/>
          <a:ext cx="9698151" cy="4900576"/>
        </p:xfrm>
        <a:graphic>
          <a:graphicData uri="http://schemas.openxmlformats.org/drawingml/2006/table">
            <a:tbl>
              <a:tblPr firstRow="1" bandRow="1">
                <a:effectLst/>
                <a:tableStyleId>{93296810-A885-4BE3-A3E7-6D5BEEA58F35}</a:tableStyleId>
              </a:tblPr>
              <a:tblGrid>
                <a:gridCol w="1625602">
                  <a:extLst>
                    <a:ext uri="{9D8B030D-6E8A-4147-A177-3AD203B41FA5}">
                      <a16:colId xmlns:a16="http://schemas.microsoft.com/office/drawing/2014/main" val="1788543933"/>
                    </a:ext>
                  </a:extLst>
                </a:gridCol>
                <a:gridCol w="1124519">
                  <a:extLst>
                    <a:ext uri="{9D8B030D-6E8A-4147-A177-3AD203B41FA5}">
                      <a16:colId xmlns:a16="http://schemas.microsoft.com/office/drawing/2014/main" val="1288643327"/>
                    </a:ext>
                  </a:extLst>
                </a:gridCol>
                <a:gridCol w="1158005">
                  <a:extLst>
                    <a:ext uri="{9D8B030D-6E8A-4147-A177-3AD203B41FA5}">
                      <a16:colId xmlns:a16="http://schemas.microsoft.com/office/drawing/2014/main" val="2478987453"/>
                    </a:ext>
                  </a:extLst>
                </a:gridCol>
                <a:gridCol w="1158005">
                  <a:extLst>
                    <a:ext uri="{9D8B030D-6E8A-4147-A177-3AD203B41FA5}">
                      <a16:colId xmlns:a16="http://schemas.microsoft.com/office/drawing/2014/main" val="1706309139"/>
                    </a:ext>
                  </a:extLst>
                </a:gridCol>
                <a:gridCol w="1158005">
                  <a:extLst>
                    <a:ext uri="{9D8B030D-6E8A-4147-A177-3AD203B41FA5}">
                      <a16:colId xmlns:a16="http://schemas.microsoft.com/office/drawing/2014/main" val="497138758"/>
                    </a:ext>
                  </a:extLst>
                </a:gridCol>
                <a:gridCol w="1158005">
                  <a:extLst>
                    <a:ext uri="{9D8B030D-6E8A-4147-A177-3AD203B41FA5}">
                      <a16:colId xmlns:a16="http://schemas.microsoft.com/office/drawing/2014/main" val="2636225450"/>
                    </a:ext>
                  </a:extLst>
                </a:gridCol>
                <a:gridCol w="1158005">
                  <a:extLst>
                    <a:ext uri="{9D8B030D-6E8A-4147-A177-3AD203B41FA5}">
                      <a16:colId xmlns:a16="http://schemas.microsoft.com/office/drawing/2014/main" val="2397234206"/>
                    </a:ext>
                  </a:extLst>
                </a:gridCol>
                <a:gridCol w="1158005">
                  <a:extLst>
                    <a:ext uri="{9D8B030D-6E8A-4147-A177-3AD203B41FA5}">
                      <a16:colId xmlns:a16="http://schemas.microsoft.com/office/drawing/2014/main" val="4117147561"/>
                    </a:ext>
                  </a:extLst>
                </a:gridCol>
              </a:tblGrid>
              <a:tr h="679828">
                <a:tc>
                  <a:txBody>
                    <a:bodyPr/>
                    <a:lstStyle/>
                    <a:p>
                      <a:pPr lvl="0">
                        <a:spcAft>
                          <a:spcPts val="0"/>
                        </a:spcAft>
                      </a:pPr>
                      <a:r>
                        <a:rPr lang="zh-TW" sz="2400" kern="0" baseline="0">
                          <a:solidFill>
                            <a:srgbClr val="FFFFFF"/>
                          </a:solidFill>
                          <a:effectLst>
                            <a:outerShdw dist="38096" dir="2700000">
                              <a:srgbClr val="000000"/>
                            </a:outerShdw>
                          </a:effectLst>
                          <a:latin typeface="Times New Roman" pitchFamily="18"/>
                          <a:ea typeface="標楷體" pitchFamily="65"/>
                        </a:rPr>
                        <a:t>　</a:t>
                      </a:r>
                      <a:r>
                        <a:rPr lang="zh-TW" sz="3200" b="1" kern="0" baseline="0">
                          <a:solidFill>
                            <a:srgbClr val="FFFFFF"/>
                          </a:solidFill>
                          <a:effectLst>
                            <a:outerShdw dist="38096" dir="2700000">
                              <a:srgbClr val="000000"/>
                            </a:outerShdw>
                          </a:effectLst>
                          <a:latin typeface="Times New Roman" pitchFamily="18"/>
                          <a:ea typeface="標楷體" pitchFamily="65"/>
                        </a:rPr>
                        <a:t>等級</a:t>
                      </a:r>
                    </a:p>
                  </a:txBody>
                  <a:tcPr marL="17785" marR="17785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46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hangingPunct="1">
                        <a:spcAft>
                          <a:spcPts val="0"/>
                        </a:spcAft>
                      </a:pPr>
                      <a:r>
                        <a:rPr lang="zh-TW" sz="3200" b="1" kern="0" baseline="0">
                          <a:solidFill>
                            <a:srgbClr val="FFFFFF"/>
                          </a:solidFill>
                          <a:effectLst>
                            <a:outerShdw dist="38096" dir="2700000">
                              <a:srgbClr val="000000"/>
                            </a:outerShdw>
                          </a:effectLst>
                          <a:latin typeface="Times New Roman" pitchFamily="18"/>
                          <a:ea typeface="標楷體" pitchFamily="65"/>
                        </a:rPr>
                        <a:t>標示</a:t>
                      </a:r>
                    </a:p>
                  </a:txBody>
                  <a:tcPr marL="17785" marR="17785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467D"/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 algn="ctr">
                        <a:spcAft>
                          <a:spcPts val="0"/>
                        </a:spcAft>
                      </a:pPr>
                      <a:r>
                        <a:rPr lang="zh-TW" sz="3200" kern="0" baseline="0">
                          <a:solidFill>
                            <a:srgbClr val="FFFFFF"/>
                          </a:solidFill>
                          <a:effectLst>
                            <a:outerShdw dist="38096" dir="2700000">
                              <a:srgbClr val="000000"/>
                            </a:outerShdw>
                          </a:effectLst>
                          <a:latin typeface="Times New Roman" pitchFamily="18"/>
                          <a:ea typeface="標楷體" pitchFamily="65"/>
                        </a:rPr>
                        <a:t>國文</a:t>
                      </a:r>
                      <a:endParaRPr lang="zh-TW" sz="3200" kern="1200" baseline="0">
                        <a:solidFill>
                          <a:srgbClr val="FFFFFF"/>
                        </a:solidFill>
                        <a:effectLst>
                          <a:outerShdw dist="38096" dir="2700000">
                            <a:srgbClr val="000000"/>
                          </a:outerShdw>
                        </a:effectLst>
                        <a:latin typeface="Times New Roman" pitchFamily="18"/>
                        <a:ea typeface="標楷體" pitchFamily="65"/>
                      </a:endParaRPr>
                    </a:p>
                  </a:txBody>
                  <a:tcPr marL="17785" marR="17785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467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lvl="0" algn="ctr">
                        <a:spcAft>
                          <a:spcPts val="0"/>
                        </a:spcAft>
                      </a:pPr>
                      <a:r>
                        <a:rPr lang="zh-TW" sz="3200" kern="0" baseline="0">
                          <a:solidFill>
                            <a:srgbClr val="FFFFFF"/>
                          </a:solidFill>
                          <a:effectLst>
                            <a:outerShdw dist="38096" dir="2700000">
                              <a:srgbClr val="000000"/>
                            </a:outerShdw>
                          </a:effectLst>
                          <a:latin typeface="Times New Roman" pitchFamily="18"/>
                          <a:ea typeface="標楷體" pitchFamily="65"/>
                        </a:rPr>
                        <a:t>社會</a:t>
                      </a:r>
                      <a:endParaRPr lang="zh-TW" sz="3200" kern="1200" baseline="0">
                        <a:solidFill>
                          <a:srgbClr val="FFFFFF"/>
                        </a:solidFill>
                        <a:effectLst>
                          <a:outerShdw dist="38096" dir="2700000">
                            <a:srgbClr val="000000"/>
                          </a:outerShdw>
                        </a:effectLst>
                        <a:latin typeface="Times New Roman" pitchFamily="18"/>
                        <a:ea typeface="標楷體" pitchFamily="65"/>
                      </a:endParaRPr>
                    </a:p>
                  </a:txBody>
                  <a:tcPr marL="17785" marR="17785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467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lvl="0" algn="ctr">
                        <a:spcAft>
                          <a:spcPts val="0"/>
                        </a:spcAft>
                      </a:pPr>
                      <a:r>
                        <a:rPr lang="zh-TW" sz="3200" kern="0" baseline="0">
                          <a:solidFill>
                            <a:srgbClr val="FFFFFF"/>
                          </a:solidFill>
                          <a:effectLst>
                            <a:outerShdw dist="38096" dir="2700000">
                              <a:srgbClr val="000000"/>
                            </a:outerShdw>
                          </a:effectLst>
                          <a:latin typeface="Times New Roman" pitchFamily="18"/>
                          <a:ea typeface="標楷體" pitchFamily="65"/>
                        </a:rPr>
                        <a:t>自然</a:t>
                      </a:r>
                      <a:endParaRPr lang="zh-TW" sz="3200" kern="1200" baseline="0">
                        <a:solidFill>
                          <a:srgbClr val="FFFFFF"/>
                        </a:solidFill>
                        <a:effectLst>
                          <a:outerShdw dist="38096" dir="2700000">
                            <a:srgbClr val="000000"/>
                          </a:outerShdw>
                        </a:effectLst>
                        <a:latin typeface="Times New Roman" pitchFamily="18"/>
                        <a:ea typeface="標楷體" pitchFamily="65"/>
                      </a:endParaRPr>
                    </a:p>
                  </a:txBody>
                  <a:tcPr marL="17785" marR="17785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467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5393977"/>
                  </a:ext>
                </a:extLst>
              </a:tr>
              <a:tr h="602964">
                <a:tc rowSpan="3">
                  <a:txBody>
                    <a:bodyPr/>
                    <a:lstStyle/>
                    <a:p>
                      <a:pPr lvl="0" algn="ctr">
                        <a:spcAft>
                          <a:spcPts val="0"/>
                        </a:spcAft>
                      </a:pPr>
                      <a:r>
                        <a:rPr lang="zh-TW" sz="3200" b="1" kern="0" baseline="0">
                          <a:solidFill>
                            <a:srgbClr val="FFFFFF"/>
                          </a:solidFill>
                          <a:effectLst>
                            <a:outerShdw dist="38096" dir="2700000">
                              <a:srgbClr val="000000"/>
                            </a:outerShdw>
                          </a:effectLst>
                          <a:latin typeface="Times New Roman" pitchFamily="18"/>
                          <a:ea typeface="標楷體" pitchFamily="65"/>
                        </a:rPr>
                        <a:t>精熟</a:t>
                      </a:r>
                      <a:endParaRPr lang="zh-TW" sz="3200" b="1" kern="1200" baseline="0">
                        <a:solidFill>
                          <a:srgbClr val="FFFFFF"/>
                        </a:solidFill>
                        <a:effectLst>
                          <a:outerShdw dist="38096" dir="2700000">
                            <a:srgbClr val="000000"/>
                          </a:outerShdw>
                        </a:effectLst>
                        <a:latin typeface="Times New Roman" pitchFamily="18"/>
                        <a:ea typeface="標楷體" pitchFamily="65"/>
                      </a:endParaRPr>
                    </a:p>
                  </a:txBody>
                  <a:tcPr marL="17785" marR="17785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spcAft>
                          <a:spcPts val="0"/>
                        </a:spcAft>
                      </a:pPr>
                      <a:r>
                        <a:rPr lang="en-US" sz="2800" kern="0" baseline="0">
                          <a:latin typeface="Times New Roman" pitchFamily="18"/>
                          <a:ea typeface="標楷體" pitchFamily="65"/>
                          <a:cs typeface="Times New Roman"/>
                        </a:rPr>
                        <a:t>  A++</a:t>
                      </a:r>
                      <a:endParaRPr lang="zh-TW" sz="2800" kern="1200" baseline="0">
                        <a:solidFill>
                          <a:srgbClr val="0000FF"/>
                        </a:solidFill>
                        <a:latin typeface="Times New Roman" pitchFamily="18"/>
                        <a:ea typeface="標楷體" pitchFamily="65"/>
                        <a:cs typeface="Times New Roman"/>
                      </a:endParaRPr>
                    </a:p>
                  </a:txBody>
                  <a:tcPr marL="17785" marR="17785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lvl="0" algn="ctr" defTabSz="914400" rtl="0" fontAlgn="ctr" hangingPunct="1">
                        <a:spcAft>
                          <a:spcPts val="0"/>
                        </a:spcAft>
                      </a:pPr>
                      <a:r>
                        <a:rPr lang="en-US" sz="2800" kern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37-42</a:t>
                      </a:r>
                    </a:p>
                  </a:txBody>
                  <a:tcPr marL="9528" marR="9528" marT="9528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fontAlgn="ctr" hangingPunct="1">
                        <a:spcAft>
                          <a:spcPts val="0"/>
                        </a:spcAft>
                      </a:pPr>
                      <a:r>
                        <a:rPr lang="en-US" sz="2800" kern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40-42</a:t>
                      </a:r>
                    </a:p>
                  </a:txBody>
                  <a:tcPr marL="9528" marR="9528" marT="9528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lvl="0" algn="ctr" defTabSz="914400" rtl="0" fontAlgn="ctr" hangingPunct="1">
                        <a:spcAft>
                          <a:spcPts val="0"/>
                        </a:spcAft>
                      </a:pPr>
                      <a:r>
                        <a:rPr lang="en-US" sz="2800" kern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48-54</a:t>
                      </a:r>
                    </a:p>
                  </a:txBody>
                  <a:tcPr marL="9528" marR="9528" marT="9528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fontAlgn="ctr" hangingPunct="1">
                        <a:spcAft>
                          <a:spcPts val="0"/>
                        </a:spcAft>
                      </a:pPr>
                      <a:r>
                        <a:rPr lang="en-US" sz="2800" kern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52-54</a:t>
                      </a:r>
                    </a:p>
                  </a:txBody>
                  <a:tcPr marL="9528" marR="9528" marT="9528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lvl="0" algn="ctr" defTabSz="914400" rtl="0" fontAlgn="ctr" hangingPunct="1">
                        <a:spcAft>
                          <a:spcPts val="0"/>
                        </a:spcAft>
                      </a:pPr>
                      <a:r>
                        <a:rPr lang="en-US" sz="2800" kern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44-50</a:t>
                      </a:r>
                    </a:p>
                  </a:txBody>
                  <a:tcPr marL="9528" marR="9528" marT="9528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fontAlgn="ctr" hangingPunct="1">
                        <a:spcAft>
                          <a:spcPts val="0"/>
                        </a:spcAft>
                      </a:pPr>
                      <a:r>
                        <a:rPr lang="en-US" sz="2800" kern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48-50</a:t>
                      </a:r>
                    </a:p>
                  </a:txBody>
                  <a:tcPr marL="9528" marR="9528" marT="9528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2870692"/>
                  </a:ext>
                </a:extLst>
              </a:tr>
              <a:tr h="60296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spcAft>
                          <a:spcPts val="0"/>
                        </a:spcAft>
                      </a:pPr>
                      <a:r>
                        <a:rPr lang="en-US" sz="2800" kern="0" baseline="0">
                          <a:latin typeface="Times New Roman" pitchFamily="18"/>
                          <a:ea typeface="標楷體" pitchFamily="65"/>
                          <a:cs typeface="Times New Roman"/>
                        </a:rPr>
                        <a:t>  A+</a:t>
                      </a:r>
                      <a:endParaRPr lang="zh-TW" sz="2800" kern="1200" baseline="0">
                        <a:solidFill>
                          <a:srgbClr val="0000FF"/>
                        </a:solidFill>
                        <a:latin typeface="Times New Roman" pitchFamily="18"/>
                        <a:ea typeface="標楷體" pitchFamily="65"/>
                        <a:cs typeface="Times New Roman"/>
                      </a:endParaRPr>
                    </a:p>
                  </a:txBody>
                  <a:tcPr marL="17785" marR="17785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914400" rtl="0" fontAlgn="ctr" hangingPunct="1">
                        <a:spcAft>
                          <a:spcPts val="0"/>
                        </a:spcAft>
                      </a:pPr>
                      <a:r>
                        <a:rPr lang="en-US" sz="2800" kern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39</a:t>
                      </a:r>
                    </a:p>
                  </a:txBody>
                  <a:tcPr marL="9528" marR="9528" marT="9528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914400" rtl="0" fontAlgn="ctr" hangingPunct="1">
                        <a:spcAft>
                          <a:spcPts val="0"/>
                        </a:spcAft>
                      </a:pPr>
                      <a:r>
                        <a:rPr lang="en-US" sz="2800" kern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50-51</a:t>
                      </a:r>
                    </a:p>
                  </a:txBody>
                  <a:tcPr marL="9528" marR="9528" marT="9528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914400" rtl="0" fontAlgn="ctr" hangingPunct="1">
                        <a:spcAft>
                          <a:spcPts val="0"/>
                        </a:spcAft>
                      </a:pPr>
                      <a:r>
                        <a:rPr lang="en-US" sz="2800" kern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47</a:t>
                      </a:r>
                    </a:p>
                  </a:txBody>
                  <a:tcPr marL="9528" marR="9528" marT="9528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0663453"/>
                  </a:ext>
                </a:extLst>
              </a:tr>
              <a:tr h="60296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spcAft>
                          <a:spcPts val="0"/>
                        </a:spcAft>
                      </a:pPr>
                      <a:r>
                        <a:rPr lang="en-US" sz="2800" kern="0" baseline="0">
                          <a:latin typeface="Times New Roman" pitchFamily="18"/>
                          <a:ea typeface="標楷體" pitchFamily="65"/>
                          <a:cs typeface="Times New Roman"/>
                        </a:rPr>
                        <a:t>  A</a:t>
                      </a:r>
                      <a:endParaRPr lang="zh-TW" sz="2800" kern="1200" baseline="0">
                        <a:solidFill>
                          <a:srgbClr val="0000FF"/>
                        </a:solidFill>
                        <a:latin typeface="Times New Roman" pitchFamily="18"/>
                        <a:ea typeface="標楷體" pitchFamily="65"/>
                        <a:cs typeface="Times New Roman"/>
                      </a:endParaRPr>
                    </a:p>
                  </a:txBody>
                  <a:tcPr marL="17785" marR="17785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914400" rtl="0" fontAlgn="ctr" hangingPunct="1">
                        <a:spcAft>
                          <a:spcPts val="0"/>
                        </a:spcAft>
                      </a:pPr>
                      <a:r>
                        <a:rPr lang="en-US" sz="2800" kern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37-38</a:t>
                      </a:r>
                    </a:p>
                  </a:txBody>
                  <a:tcPr marL="9528" marR="9528" marT="9528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914400" rtl="0" fontAlgn="ctr" hangingPunct="1">
                        <a:spcAft>
                          <a:spcPts val="0"/>
                        </a:spcAft>
                      </a:pPr>
                      <a:r>
                        <a:rPr lang="en-US" sz="2800" kern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48-49</a:t>
                      </a:r>
                    </a:p>
                  </a:txBody>
                  <a:tcPr marL="9528" marR="9528" marT="9528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914400" rtl="0" fontAlgn="ctr" hangingPunct="1">
                        <a:spcAft>
                          <a:spcPts val="0"/>
                        </a:spcAft>
                      </a:pPr>
                      <a:r>
                        <a:rPr lang="en-US" sz="2800" kern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44-46</a:t>
                      </a:r>
                    </a:p>
                  </a:txBody>
                  <a:tcPr marL="9528" marR="9528" marT="9528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9632907"/>
                  </a:ext>
                </a:extLst>
              </a:tr>
              <a:tr h="602964">
                <a:tc rowSpan="3">
                  <a:txBody>
                    <a:bodyPr/>
                    <a:lstStyle/>
                    <a:p>
                      <a:pPr lvl="0" algn="ctr">
                        <a:spcAft>
                          <a:spcPts val="0"/>
                        </a:spcAft>
                      </a:pPr>
                      <a:r>
                        <a:rPr lang="zh-TW" sz="3200" b="1" kern="0" baseline="0">
                          <a:solidFill>
                            <a:srgbClr val="FFFFFF"/>
                          </a:solidFill>
                          <a:effectLst>
                            <a:outerShdw dist="38096" dir="2700000">
                              <a:srgbClr val="000000"/>
                            </a:outerShdw>
                          </a:effectLst>
                          <a:latin typeface="Times New Roman" pitchFamily="18"/>
                          <a:ea typeface="標楷體" pitchFamily="65"/>
                        </a:rPr>
                        <a:t>基礎</a:t>
                      </a:r>
                      <a:endParaRPr lang="zh-TW" sz="3200" b="1" kern="1200" baseline="0">
                        <a:solidFill>
                          <a:srgbClr val="FFFFFF"/>
                        </a:solidFill>
                        <a:effectLst>
                          <a:outerShdw dist="38096" dir="2700000">
                            <a:srgbClr val="000000"/>
                          </a:outerShdw>
                        </a:effectLst>
                        <a:latin typeface="Times New Roman" pitchFamily="18"/>
                        <a:ea typeface="標楷體" pitchFamily="65"/>
                      </a:endParaRPr>
                    </a:p>
                  </a:txBody>
                  <a:tcPr marL="17785" marR="17785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spcAft>
                          <a:spcPts val="0"/>
                        </a:spcAft>
                      </a:pPr>
                      <a:r>
                        <a:rPr lang="en-US" sz="2800" kern="0" baseline="0">
                          <a:latin typeface="Times New Roman" pitchFamily="18"/>
                          <a:ea typeface="標楷體" pitchFamily="65"/>
                          <a:cs typeface="Times New Roman"/>
                        </a:rPr>
                        <a:t>  B++</a:t>
                      </a:r>
                      <a:endParaRPr lang="zh-TW" sz="2800" kern="1200" baseline="0">
                        <a:solidFill>
                          <a:srgbClr val="0000FF"/>
                        </a:solidFill>
                        <a:latin typeface="Times New Roman" pitchFamily="18"/>
                        <a:ea typeface="標楷體" pitchFamily="65"/>
                        <a:cs typeface="Times New Roman"/>
                      </a:endParaRPr>
                    </a:p>
                  </a:txBody>
                  <a:tcPr marL="17785" marR="17785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lvl="0" algn="ctr" defTabSz="914400" rtl="0" fontAlgn="ctr" hangingPunct="1">
                        <a:spcAft>
                          <a:spcPts val="0"/>
                        </a:spcAft>
                      </a:pPr>
                      <a:r>
                        <a:rPr lang="en-US" sz="2800" kern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18-36</a:t>
                      </a:r>
                    </a:p>
                  </a:txBody>
                  <a:tcPr marL="9528" marR="9528" marT="9528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fontAlgn="ctr" hangingPunct="1">
                        <a:spcAft>
                          <a:spcPts val="0"/>
                        </a:spcAft>
                      </a:pPr>
                      <a:r>
                        <a:rPr lang="en-US" sz="2800" kern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33-36</a:t>
                      </a:r>
                    </a:p>
                  </a:txBody>
                  <a:tcPr marL="9528" marR="9528" marT="9528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lvl="0" algn="ctr" defTabSz="914400" rtl="0" fontAlgn="ctr" hangingPunct="1">
                        <a:spcAft>
                          <a:spcPts val="0"/>
                        </a:spcAft>
                      </a:pPr>
                      <a:r>
                        <a:rPr lang="en-US" sz="2800" kern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21-47</a:t>
                      </a:r>
                    </a:p>
                  </a:txBody>
                  <a:tcPr marL="9528" marR="9528" marT="9528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fontAlgn="ctr" hangingPunct="1">
                        <a:spcAft>
                          <a:spcPts val="0"/>
                        </a:spcAft>
                      </a:pPr>
                      <a:r>
                        <a:rPr lang="en-US" sz="2800" kern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42-47</a:t>
                      </a:r>
                    </a:p>
                  </a:txBody>
                  <a:tcPr marL="9528" marR="9528" marT="9528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lvl="0" algn="ctr" defTabSz="914400" rtl="0" fontAlgn="ctr" hangingPunct="1">
                        <a:spcAft>
                          <a:spcPts val="0"/>
                        </a:spcAft>
                      </a:pPr>
                      <a:r>
                        <a:rPr lang="en-US" sz="2800" kern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19-43</a:t>
                      </a:r>
                    </a:p>
                  </a:txBody>
                  <a:tcPr marL="9528" marR="9528" marT="9528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fontAlgn="ctr" hangingPunct="1">
                        <a:spcAft>
                          <a:spcPts val="0"/>
                        </a:spcAft>
                      </a:pPr>
                      <a:r>
                        <a:rPr lang="en-US" sz="2800" kern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37-43</a:t>
                      </a:r>
                    </a:p>
                  </a:txBody>
                  <a:tcPr marL="9528" marR="9528" marT="9528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3563208"/>
                  </a:ext>
                </a:extLst>
              </a:tr>
              <a:tr h="60296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spcAft>
                          <a:spcPts val="0"/>
                        </a:spcAft>
                      </a:pPr>
                      <a:r>
                        <a:rPr lang="en-US" sz="2800" kern="0" baseline="0">
                          <a:latin typeface="Times New Roman" pitchFamily="18"/>
                          <a:ea typeface="標楷體" pitchFamily="65"/>
                          <a:cs typeface="Times New Roman"/>
                        </a:rPr>
                        <a:t>  B+</a:t>
                      </a:r>
                      <a:endParaRPr lang="zh-TW" sz="2800" kern="1200" baseline="0">
                        <a:solidFill>
                          <a:srgbClr val="0000FF"/>
                        </a:solidFill>
                        <a:latin typeface="Times New Roman" pitchFamily="18"/>
                        <a:ea typeface="標楷體" pitchFamily="65"/>
                        <a:cs typeface="Times New Roman"/>
                      </a:endParaRPr>
                    </a:p>
                  </a:txBody>
                  <a:tcPr marL="17785" marR="17785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914400" rtl="0" fontAlgn="ctr" hangingPunct="1">
                        <a:spcAft>
                          <a:spcPts val="0"/>
                        </a:spcAft>
                      </a:pPr>
                      <a:r>
                        <a:rPr lang="en-US" sz="2800" kern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30-32</a:t>
                      </a:r>
                    </a:p>
                  </a:txBody>
                  <a:tcPr marL="9528" marR="9528" marT="9528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914400" rtl="0" fontAlgn="ctr" hangingPunct="1">
                        <a:spcAft>
                          <a:spcPts val="0"/>
                        </a:spcAft>
                      </a:pPr>
                      <a:r>
                        <a:rPr lang="en-US" sz="2800" kern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36-41</a:t>
                      </a:r>
                    </a:p>
                  </a:txBody>
                  <a:tcPr marL="9528" marR="9528" marT="9528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914400" rtl="0" fontAlgn="ctr" hangingPunct="1">
                        <a:spcAft>
                          <a:spcPts val="0"/>
                        </a:spcAft>
                      </a:pPr>
                      <a:r>
                        <a:rPr lang="en-US" sz="2800" kern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30-36</a:t>
                      </a:r>
                    </a:p>
                  </a:txBody>
                  <a:tcPr marL="9528" marR="9528" marT="9528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7381215"/>
                  </a:ext>
                </a:extLst>
              </a:tr>
              <a:tr h="60296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spcAft>
                          <a:spcPts val="0"/>
                        </a:spcAft>
                      </a:pPr>
                      <a:r>
                        <a:rPr lang="en-US" sz="2800" kern="0" baseline="0">
                          <a:latin typeface="Times New Roman" pitchFamily="18"/>
                          <a:ea typeface="標楷體" pitchFamily="65"/>
                          <a:cs typeface="Times New Roman"/>
                        </a:rPr>
                        <a:t>  B</a:t>
                      </a:r>
                      <a:endParaRPr lang="zh-TW" sz="2800" kern="1200" baseline="0">
                        <a:solidFill>
                          <a:srgbClr val="0000FF"/>
                        </a:solidFill>
                        <a:latin typeface="Times New Roman" pitchFamily="18"/>
                        <a:ea typeface="標楷體" pitchFamily="65"/>
                        <a:cs typeface="Times New Roman"/>
                      </a:endParaRPr>
                    </a:p>
                  </a:txBody>
                  <a:tcPr marL="17785" marR="17785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914400" rtl="0" fontAlgn="ctr" hangingPunct="1">
                        <a:spcAft>
                          <a:spcPts val="0"/>
                        </a:spcAft>
                      </a:pPr>
                      <a:r>
                        <a:rPr lang="en-US" sz="2800" kern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18-29</a:t>
                      </a:r>
                    </a:p>
                  </a:txBody>
                  <a:tcPr marL="9528" marR="9528" marT="9528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914400" rtl="0" fontAlgn="ctr" hangingPunct="1">
                        <a:spcAft>
                          <a:spcPts val="0"/>
                        </a:spcAft>
                      </a:pPr>
                      <a:r>
                        <a:rPr lang="en-US" sz="2800" kern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21-35</a:t>
                      </a:r>
                    </a:p>
                  </a:txBody>
                  <a:tcPr marL="9528" marR="9528" marT="9528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914400" rtl="0" fontAlgn="ctr" hangingPunct="1">
                        <a:spcAft>
                          <a:spcPts val="0"/>
                        </a:spcAft>
                      </a:pPr>
                      <a:r>
                        <a:rPr lang="en-US" sz="2800" kern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19-29</a:t>
                      </a:r>
                    </a:p>
                  </a:txBody>
                  <a:tcPr marL="9528" marR="9528" marT="9528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6079382"/>
                  </a:ext>
                </a:extLst>
              </a:tr>
              <a:tr h="602964">
                <a:tc>
                  <a:txBody>
                    <a:bodyPr/>
                    <a:lstStyle/>
                    <a:p>
                      <a:pPr lvl="0" algn="ctr">
                        <a:spcAft>
                          <a:spcPts val="0"/>
                        </a:spcAft>
                      </a:pPr>
                      <a:r>
                        <a:rPr lang="zh-TW" sz="3200" b="1" kern="0" baseline="0">
                          <a:solidFill>
                            <a:srgbClr val="FFFFFF"/>
                          </a:solidFill>
                          <a:effectLst>
                            <a:outerShdw dist="38096" dir="2700000">
                              <a:srgbClr val="000000"/>
                            </a:outerShdw>
                          </a:effectLst>
                          <a:latin typeface="Times New Roman" pitchFamily="18"/>
                          <a:ea typeface="標楷體" pitchFamily="65"/>
                        </a:rPr>
                        <a:t>待加強</a:t>
                      </a:r>
                      <a:endParaRPr lang="zh-TW" sz="3200" b="1" kern="1200" baseline="0">
                        <a:solidFill>
                          <a:srgbClr val="FFFFFF"/>
                        </a:solidFill>
                        <a:effectLst>
                          <a:outerShdw dist="38096" dir="2700000">
                            <a:srgbClr val="000000"/>
                          </a:outerShdw>
                        </a:effectLst>
                        <a:latin typeface="Times New Roman" pitchFamily="18"/>
                        <a:ea typeface="標楷體" pitchFamily="65"/>
                      </a:endParaRPr>
                    </a:p>
                  </a:txBody>
                  <a:tcPr marL="17785" marR="17785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spcAft>
                          <a:spcPts val="0"/>
                        </a:spcAft>
                      </a:pPr>
                      <a:r>
                        <a:rPr lang="en-US" sz="2800" kern="0" baseline="0">
                          <a:latin typeface="Times New Roman" pitchFamily="18"/>
                          <a:ea typeface="標楷體" pitchFamily="65"/>
                          <a:cs typeface="Times New Roman"/>
                        </a:rPr>
                        <a:t>  C</a:t>
                      </a:r>
                      <a:endParaRPr lang="zh-TW" sz="2800" kern="1200" baseline="0">
                        <a:solidFill>
                          <a:srgbClr val="0000FF"/>
                        </a:solidFill>
                        <a:latin typeface="Times New Roman" pitchFamily="18"/>
                        <a:ea typeface="標楷體" pitchFamily="65"/>
                        <a:cs typeface="Times New Roman"/>
                      </a:endParaRPr>
                    </a:p>
                  </a:txBody>
                  <a:tcPr marL="17785" marR="17785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lvl="0" algn="ctr" defTabSz="914400" rtl="0" fontAlgn="ctr" hangingPunct="1">
                        <a:spcAft>
                          <a:spcPts val="0"/>
                        </a:spcAft>
                      </a:pPr>
                      <a:r>
                        <a:rPr lang="en-US" sz="2800" kern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0-17</a:t>
                      </a:r>
                    </a:p>
                  </a:txBody>
                  <a:tcPr marL="9528" marR="9528" marT="9528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lvl="0" algn="ctr" defTabSz="914400" rtl="0" fontAlgn="ctr" hangingPunct="1">
                        <a:spcAft>
                          <a:spcPts val="0"/>
                        </a:spcAft>
                      </a:pPr>
                      <a:r>
                        <a:rPr lang="en-US" sz="2800" kern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0-20</a:t>
                      </a:r>
                    </a:p>
                  </a:txBody>
                  <a:tcPr marL="9528" marR="9528" marT="9528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lvl="0" algn="ctr">
                        <a:spcAft>
                          <a:spcPts val="0"/>
                        </a:spcAft>
                      </a:pPr>
                      <a:r>
                        <a:rPr lang="en-US" sz="2800" ker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0-18</a:t>
                      </a:r>
                      <a:endParaRPr lang="zh-TW" sz="2800" kern="1200">
                        <a:solidFill>
                          <a:srgbClr val="000000"/>
                        </a:solidFill>
                        <a:latin typeface="Times New Roman"/>
                        <a:ea typeface="微軟正黑體" pitchFamily="34"/>
                        <a:cs typeface="Times New Roman"/>
                      </a:endParaRPr>
                    </a:p>
                  </a:txBody>
                  <a:tcPr marL="17785" marR="17785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4696719"/>
                  </a:ext>
                </a:extLst>
              </a:tr>
            </a:tbl>
          </a:graphicData>
        </a:graphic>
      </p:graphicFrame>
      <p:sp>
        <p:nvSpPr>
          <p:cNvPr id="4" name="投影片編號版面配置區 1">
            <a:extLst>
              <a:ext uri="{FF2B5EF4-FFF2-40B4-BE49-F238E27FC236}">
                <a16:creationId xmlns:a16="http://schemas.microsoft.com/office/drawing/2014/main" id="{09342162-FBCD-454E-9CA7-32296EB4D2DC}"/>
              </a:ext>
            </a:extLst>
          </p:cNvPr>
          <p:cNvSpPr txBox="1"/>
          <p:nvPr/>
        </p:nvSpPr>
        <p:spPr>
          <a:xfrm>
            <a:off x="11728121" y="6383783"/>
            <a:ext cx="525523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5F5F3E3-9C17-4234-B88B-AE0AA57946E6}" type="slidenum">
              <a:t>8</a:t>
            </a:fld>
            <a:endParaRPr lang="en-US" sz="16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標楷體" pitchFamily="65"/>
              <a:cs typeface="Arial" pitchFamily="34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標題 1">
            <a:extLst>
              <a:ext uri="{FF2B5EF4-FFF2-40B4-BE49-F238E27FC236}">
                <a16:creationId xmlns:a16="http://schemas.microsoft.com/office/drawing/2014/main" id="{5E1C0124-5AC0-4D3C-913F-E038FE47FF9B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r>
              <a:rPr lang="zh-TW" altLang="en-US" dirty="0">
                <a:ea typeface="標楷體"/>
              </a:rPr>
              <a:t>英語及數學科等級採加權計分</a:t>
            </a:r>
          </a:p>
        </p:txBody>
      </p:sp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2698E7D5-3142-419A-9443-C893C5AA5B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Font typeface="Wingdings" panose="05000000000000000000" pitchFamily="2" charset="2"/>
              <a:buChar char="u"/>
              <a:defRPr/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英語科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zh-TW" altLang="en-US" sz="28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英語成績</a:t>
            </a:r>
            <a:br>
              <a:rPr lang="en-US" altLang="zh-TW" sz="28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lang="zh-TW" altLang="en-US" sz="28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＝英語閱讀＋英語聽力</a:t>
            </a:r>
            <a:endParaRPr lang="en-US" altLang="zh-TW" sz="2800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457200" lvl="1" indent="0">
              <a:buNone/>
              <a:defRPr/>
            </a:pPr>
            <a:r>
              <a:rPr lang="zh-TW" altLang="en-US" sz="28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   </a:t>
            </a:r>
            <a:r>
              <a:rPr lang="en-US" altLang="zh-TW" sz="28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28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佔</a:t>
            </a:r>
            <a:r>
              <a:rPr lang="en-US" altLang="zh-TW" sz="28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80%)</a:t>
            </a:r>
            <a:r>
              <a:rPr lang="zh-TW" altLang="en-US" sz="28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  </a:t>
            </a:r>
            <a:r>
              <a:rPr lang="en-US" altLang="zh-TW" sz="28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28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佔</a:t>
            </a:r>
            <a:r>
              <a:rPr lang="en-US" altLang="zh-TW" sz="28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20%)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endParaRPr lang="zh-TW" altLang="en-US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0071D87F-AF2E-47BC-86E6-326778FA5F4B}"/>
              </a:ext>
            </a:extLst>
          </p:cNvPr>
          <p:cNvSpPr>
            <a:spLocks noGrp="1"/>
          </p:cNvSpPr>
          <p:nvPr>
            <p:ph idx="2"/>
          </p:nvPr>
        </p:nvSpPr>
        <p:spPr/>
        <p:txBody>
          <a:bodyPr>
            <a:normAutofit/>
          </a:bodyPr>
          <a:lstStyle/>
          <a:p>
            <a:pPr algn="ctr">
              <a:buFont typeface="Wingdings" panose="05000000000000000000" pitchFamily="2" charset="2"/>
              <a:buChar char="u"/>
              <a:defRPr/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數學科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zh-TW" altLang="en-US" sz="28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數學成績</a:t>
            </a:r>
            <a:br>
              <a:rPr lang="en-US" altLang="zh-TW" sz="28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lang="zh-TW" altLang="en-US" sz="28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＝選擇題＋非選擇題</a:t>
            </a:r>
            <a:endParaRPr lang="en-US" altLang="zh-TW" sz="2800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457200" lvl="1" indent="0">
              <a:buNone/>
              <a:defRPr/>
            </a:pPr>
            <a:r>
              <a:rPr lang="zh-TW" altLang="en-US" sz="28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  </a:t>
            </a:r>
            <a:r>
              <a:rPr lang="en-US" altLang="zh-TW" sz="28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28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佔</a:t>
            </a:r>
            <a:r>
              <a:rPr lang="en-US" altLang="zh-TW" sz="28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85%)</a:t>
            </a:r>
            <a:r>
              <a:rPr lang="zh-TW" altLang="en-US" sz="28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28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28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佔</a:t>
            </a:r>
            <a:r>
              <a:rPr lang="en-US" altLang="zh-TW" sz="28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15%)</a:t>
            </a:r>
          </a:p>
          <a:p>
            <a:endParaRPr lang="zh-TW" altLang="en-US" dirty="0"/>
          </a:p>
        </p:txBody>
      </p:sp>
      <p:sp>
        <p:nvSpPr>
          <p:cNvPr id="35844" name="投影片編號版面配置區 1">
            <a:extLst>
              <a:ext uri="{FF2B5EF4-FFF2-40B4-BE49-F238E27FC236}">
                <a16:creationId xmlns:a16="http://schemas.microsoft.com/office/drawing/2014/main" id="{1EE68F72-BAB6-41D9-853A-C3C1DD011232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4291A39B-29BB-491D-848F-9A1E13F5EB5B}" type="slidenum">
              <a:rPr lang="zh-TW" altLang="en-US" smtClean="0"/>
              <a:pPr/>
              <a:t>9</a:t>
            </a:fld>
            <a:endParaRPr lang="zh-TW" altLang="en-US"/>
          </a:p>
        </p:txBody>
      </p:sp>
      <p:graphicFrame>
        <p:nvGraphicFramePr>
          <p:cNvPr id="5" name="圖表 4">
            <a:extLst>
              <a:ext uri="{FF2B5EF4-FFF2-40B4-BE49-F238E27FC236}">
                <a16:creationId xmlns:a16="http://schemas.microsoft.com/office/drawing/2014/main" id="{7E6DAB3F-20BF-413C-B664-06AA49F17105}"/>
              </a:ext>
            </a:extLst>
          </p:cNvPr>
          <p:cNvGraphicFramePr/>
          <p:nvPr>
            <p:extLst/>
          </p:nvPr>
        </p:nvGraphicFramePr>
        <p:xfrm>
          <a:off x="1143004" y="34290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圖表 11">
            <a:extLst>
              <a:ext uri="{FF2B5EF4-FFF2-40B4-BE49-F238E27FC236}">
                <a16:creationId xmlns:a16="http://schemas.microsoft.com/office/drawing/2014/main" id="{9A943015-52D2-4AE4-B706-BAE15F0F111D}"/>
              </a:ext>
            </a:extLst>
          </p:cNvPr>
          <p:cNvGraphicFramePr/>
          <p:nvPr>
            <p:extLst/>
          </p:nvPr>
        </p:nvGraphicFramePr>
        <p:xfrm>
          <a:off x="6477001" y="34290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自訂設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1147</TotalTime>
  <Words>2555</Words>
  <Application>Microsoft Office PowerPoint</Application>
  <PresentationFormat>寬螢幕</PresentationFormat>
  <Paragraphs>420</Paragraphs>
  <Slides>45</Slides>
  <Notes>2</Notes>
  <HiddenSlides>0</HiddenSlides>
  <MMClips>0</MMClips>
  <ScaleCrop>false</ScaleCrop>
  <HeadingPairs>
    <vt:vector size="6" baseType="variant">
      <vt:variant>
        <vt:lpstr>使用字型</vt:lpstr>
      </vt:variant>
      <vt:variant>
        <vt:i4>11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45</vt:i4>
      </vt:variant>
    </vt:vector>
  </HeadingPairs>
  <TitlesOfParts>
    <vt:vector size="58" baseType="lpstr">
      <vt:lpstr>Microsoft JhengHei</vt:lpstr>
      <vt:lpstr>Microsoft JhengHei</vt:lpstr>
      <vt:lpstr>新細明體</vt:lpstr>
      <vt:lpstr>DFKai-SB</vt:lpstr>
      <vt:lpstr>DFKai-SB</vt:lpstr>
      <vt:lpstr>Arial</vt:lpstr>
      <vt:lpstr>Calibri</vt:lpstr>
      <vt:lpstr>Calibri Light</vt:lpstr>
      <vt:lpstr>Tahoma</vt:lpstr>
      <vt:lpstr>Times New Roman</vt:lpstr>
      <vt:lpstr>Wingdings</vt:lpstr>
      <vt:lpstr>Office 佈景主題</vt:lpstr>
      <vt:lpstr>5_自訂設計</vt:lpstr>
      <vt:lpstr>PowerPoint 簡報</vt:lpstr>
      <vt:lpstr>國中教育會考考什麼</vt:lpstr>
      <vt:lpstr>PowerPoint 簡報</vt:lpstr>
      <vt:lpstr>國中教育會考何時考</vt:lpstr>
      <vt:lpstr>國中教育會考怎麼考</vt:lpstr>
      <vt:lpstr>測驗目的與學力等級</vt:lpstr>
      <vt:lpstr>三等級四標示</vt:lpstr>
      <vt:lpstr>三等級及四標示 （以113年國中教育會考為例）</vt:lpstr>
      <vt:lpstr>英語及數學科等級採加權計分</vt:lpstr>
      <vt:lpstr>英語科三等級四標示 （以113年國中教育會考為例）</vt:lpstr>
      <vt:lpstr>英語科閱讀與聽力答對題數對應整體能力等級加標示對照表 （以113年國中教育會考為例）</vt:lpstr>
      <vt:lpstr>數學科 三等級四標示 （以113年國中教育會考為例）</vt:lpstr>
      <vt:lpstr>數學科選擇題答對題數與非選擇題分數對應能力等級加標示對照表 （以113年國中教育會考為例）</vt:lpstr>
      <vt:lpstr>國中教育會考 成績單</vt:lpstr>
      <vt:lpstr>PowerPoint 簡報</vt:lpstr>
      <vt:lpstr>PowerPoint 簡報</vt:lpstr>
      <vt:lpstr>數學非選擇題評量的能力</vt:lpstr>
      <vt:lpstr>評分規準</vt:lpstr>
      <vt:lpstr>PowerPoint 簡報</vt:lpstr>
      <vt:lpstr>作答注意事項(一)</vt:lpstr>
      <vt:lpstr>作答注意事項(二)</vt:lpstr>
      <vt:lpstr>規劃作答區方式</vt:lpstr>
      <vt:lpstr>規劃作答區方式</vt:lpstr>
      <vt:lpstr>若使用試題未提供的標號（如：A、B、C)， 應將這些標號清楚標示在作答區內的圖形上</vt:lpstr>
      <vt:lpstr>可能影響得分的情形 —超出格線</vt:lpstr>
      <vt:lpstr>可能影響得分的情形 —使用到原試題圖形上未標示的輔助線段（如：   )，但未將該線段清楚標示在作答區內的圖形上</vt:lpstr>
      <vt:lpstr>不予計列等級的情形 —畫記與題目無關的圖形</vt:lpstr>
      <vt:lpstr>不予計列等級的情形 —畫記與題目無關的圖形或符號</vt:lpstr>
      <vt:lpstr>不予計列等級的情形 —顯示自己身分</vt:lpstr>
      <vt:lpstr>寫作測驗評量的能力</vt:lpstr>
      <vt:lpstr>PowerPoint 簡報</vt:lpstr>
      <vt:lpstr>答案卷樣式</vt:lpstr>
      <vt:lpstr>作答注意事項（一）</vt:lpstr>
      <vt:lpstr>作答注意事項（二）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試場常見違規事項說明</vt:lpstr>
      <vt:lpstr>常見的違規事項(一)</vt:lpstr>
      <vt:lpstr>常見的違規事項(二)</vt:lpstr>
      <vt:lpstr>違反試場規則→0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94年國中基本學力測驗</dc:title>
  <dc:creator>歐小禾</dc:creator>
  <cp:lastModifiedBy>Joe Chiang</cp:lastModifiedBy>
  <cp:revision>116</cp:revision>
  <cp:lastPrinted>2019-07-24T03:26:11Z</cp:lastPrinted>
  <dcterms:created xsi:type="dcterms:W3CDTF">2004-06-07T05:41:39Z</dcterms:created>
  <dcterms:modified xsi:type="dcterms:W3CDTF">2024-11-07T09:23:39Z</dcterms:modified>
</cp:coreProperties>
</file>