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5" r:id="rId3"/>
  </p:sldMasterIdLst>
  <p:notesMasterIdLst>
    <p:notesMasterId r:id="rId54"/>
  </p:notesMasterIdLst>
  <p:handoutMasterIdLst>
    <p:handoutMasterId r:id="rId55"/>
  </p:handoutMasterIdLst>
  <p:sldIdLst>
    <p:sldId id="804" r:id="rId4"/>
    <p:sldId id="803" r:id="rId5"/>
    <p:sldId id="756" r:id="rId6"/>
    <p:sldId id="782" r:id="rId7"/>
    <p:sldId id="783" r:id="rId8"/>
    <p:sldId id="784" r:id="rId9"/>
    <p:sldId id="786" r:id="rId10"/>
    <p:sldId id="802" r:id="rId11"/>
    <p:sldId id="721" r:id="rId12"/>
    <p:sldId id="608" r:id="rId13"/>
    <p:sldId id="632" r:id="rId14"/>
    <p:sldId id="657" r:id="rId15"/>
    <p:sldId id="611" r:id="rId16"/>
    <p:sldId id="612" r:id="rId17"/>
    <p:sldId id="614" r:id="rId18"/>
    <p:sldId id="615" r:id="rId19"/>
    <p:sldId id="808" r:id="rId20"/>
    <p:sldId id="809" r:id="rId21"/>
    <p:sldId id="719" r:id="rId22"/>
    <p:sldId id="618" r:id="rId23"/>
    <p:sldId id="706" r:id="rId24"/>
    <p:sldId id="810" r:id="rId25"/>
    <p:sldId id="707" r:id="rId26"/>
    <p:sldId id="682" r:id="rId27"/>
    <p:sldId id="683" r:id="rId28"/>
    <p:sldId id="684" r:id="rId29"/>
    <p:sldId id="685" r:id="rId30"/>
    <p:sldId id="687" r:id="rId31"/>
    <p:sldId id="686" r:id="rId32"/>
    <p:sldId id="688" r:id="rId33"/>
    <p:sldId id="807" r:id="rId34"/>
    <p:sldId id="718" r:id="rId35"/>
    <p:sldId id="689" r:id="rId36"/>
    <p:sldId id="690" r:id="rId37"/>
    <p:sldId id="714" r:id="rId38"/>
    <p:sldId id="720" r:id="rId39"/>
    <p:sldId id="710" r:id="rId40"/>
    <p:sldId id="711" r:id="rId41"/>
    <p:sldId id="715" r:id="rId42"/>
    <p:sldId id="692" r:id="rId43"/>
    <p:sldId id="693" r:id="rId44"/>
    <p:sldId id="694" r:id="rId45"/>
    <p:sldId id="696" r:id="rId46"/>
    <p:sldId id="697" r:id="rId47"/>
    <p:sldId id="712" r:id="rId48"/>
    <p:sldId id="805" r:id="rId49"/>
    <p:sldId id="806" r:id="rId50"/>
    <p:sldId id="814" r:id="rId51"/>
    <p:sldId id="630" r:id="rId52"/>
    <p:sldId id="757" r:id="rId53"/>
  </p:sldIdLst>
  <p:sldSz cx="12192000" cy="6858000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7F3F4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BBE0E3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F"/>
          </a:solidFill>
        </a:fill>
      </a:tcStyle>
    </a:wholeTbl>
    <a:band1H>
      <a:tcStyle>
        <a:tcBdr/>
        <a:fill>
          <a:solidFill>
            <a:srgbClr val="CDCDD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33339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333399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D"/>
          </a:solidFill>
        </a:fill>
      </a:tcStyle>
    </a:wholeTbl>
    <a:band1H>
      <a:tcStyle>
        <a:tcBdr/>
        <a:fill>
          <a:solidFill>
            <a:srgbClr val="CDCDD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2D2D8A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2D2D8A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8FCFC"/>
          </a:solidFill>
        </a:fill>
      </a:tcStyle>
    </a:wholeTbl>
    <a:band1H>
      <a:tcStyle>
        <a:tcBdr/>
        <a:fill>
          <a:solidFill>
            <a:srgbClr val="F1F8F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1F8F9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DAEDE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DAEDEF"/>
          </a:solidFill>
        </a:fill>
      </a:tcStyle>
    </a:firstRow>
  </a:tblStyle>
  <a:tblStyle styleId="{37CE84F3-28C3-443E-9E96-99CF82512B78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wholeTbl>
    <a:band1H>
      <a:tcStyle>
        <a:tcBdr/>
        <a:fill>
          <a:solidFill>
            <a:srgbClr val="993E3C"/>
          </a:solidFill>
        </a:fill>
      </a:tcStyle>
    </a:band1H>
    <a:band1V>
      <a:tcStyle>
        <a:tcBdr/>
        <a:fill>
          <a:solidFill>
            <a:srgbClr val="993E3C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993E3C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993E3C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F3230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9D7B26C5-4107-4FEC-AEDC-1716B250A1E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4EB-48E3-B075-A3B4E3ED587B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4EB-48E3-B075-A3B4E3ED587B}"/>
              </c:ext>
            </c:extLst>
          </c:dPt>
          <c:dLbls>
            <c:dLbl>
              <c:idx val="0"/>
              <c:layout>
                <c:manualLayout>
                  <c:x val="-0.12364851268591415"/>
                  <c:y val="0.25856554389034703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4EB-48E3-B075-A3B4E3ED587B}"/>
                </c:ext>
              </c:extLst>
            </c:dLbl>
            <c:dLbl>
              <c:idx val="1"/>
              <c:layout>
                <c:manualLayout>
                  <c:x val="0.16358355205599301"/>
                  <c:y val="-6.712962962962965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80%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閱讀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4EB-48E3-B075-A3B4E3ED5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0.2</c:v>
              </c:pt>
              <c:pt idx="1">
                <c:v>0.8</c:v>
              </c:pt>
            </c:numLit>
          </c:val>
          <c:extLst>
            <c:ext xmlns:c16="http://schemas.microsoft.com/office/drawing/2014/chart" uri="{C3380CC4-5D6E-409C-BE32-E72D297353CC}">
              <c16:uniqueId val="{00000004-84EB-48E3-B075-A3B4E3ED5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DC8-4A4F-9247-9A4194BB2AD0}"/>
              </c:ext>
            </c:extLst>
          </c:dPt>
          <c:dPt>
            <c:idx val="1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DC8-4A4F-9247-9A4194BB2AD0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DC8-4A4F-9247-9A4194BB2AD0}"/>
                </c:ext>
              </c:extLst>
            </c:dLbl>
            <c:dLbl>
              <c:idx val="1"/>
              <c:layout>
                <c:manualLayout>
                  <c:x val="0.13199978127734036"/>
                  <c:y val="-3.703703703703709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85%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選擇題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40404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DC8-4A4F-9247-9A4194BB2A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0.15</c:v>
              </c:pt>
              <c:pt idx="1">
                <c:v>0.85</c:v>
              </c:pt>
            </c:numLit>
          </c:val>
          <c:extLst>
            <c:ext xmlns:c16="http://schemas.microsoft.com/office/drawing/2014/chart" uri="{C3380CC4-5D6E-409C-BE32-E72D297353CC}">
              <c16:uniqueId val="{00000004-DDC8-4A4F-9247-9A4194BB2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C11230-06EB-43DA-9B1E-CCC9DE22408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12B48EE-620D-4405-BD98-4E7DA258387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D7DDB5-393F-4A75-A8C6-8BD2544632E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D80AC0-712F-46EF-8096-F343FD78DDA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0C0F5D-975B-4388-8532-E18965D4715C}" type="slidenum">
              <a:t>‹#›</a:t>
            </a:fld>
            <a:endParaRPr lang="zh-TW" alt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18758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090B075-C893-40D6-AAF2-D3B9D6E7E8C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15180EA-F1C2-4181-9BD3-2FB77B9436B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C5B05-0403-431E-AA11-265C140E54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0" y="746122"/>
            <a:ext cx="6616698" cy="3722686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BA6834-FF26-4F62-9383-90AA7221317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454" y="4716466"/>
            <a:ext cx="5438778" cy="4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lvl="0"/>
            <a:r>
              <a:rPr lang="zh-TW"/>
              <a:t>按一下以編輯母片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C32A15-B1E6-420A-93F8-25AE2F6824A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004FA8E-0909-4F4D-B625-0DA9A836CE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fld id="{37248AD1-FB4F-419D-84EC-E1A202BBD7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1pPr>
    <a:lvl2pPr marL="347664" marR="0" lvl="1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2pPr>
    <a:lvl3pPr marL="696909" marR="0" lvl="2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3pPr>
    <a:lvl4pPr marL="1046165" marR="0" lvl="3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4pPr>
    <a:lvl5pPr marL="1395410" marR="0" lvl="4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0F921-9064-4BB7-AB19-53E1EA34A0F3}" type="slidenum">
              <a:rPr lang="en-US" altLang="zh-TW" smtClean="0"/>
              <a:pPr/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200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DCD9AD7-1C30-495E-882E-A1C2DDB4B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D0667F3-A9B6-4372-8E7F-1FD65E6476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B8647D-CB7F-4C50-9171-9ED944D6B170}"/>
              </a:ext>
            </a:extLst>
          </p:cNvPr>
          <p:cNvSpPr txBox="1"/>
          <p:nvPr/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C40518-2021-4E9E-8909-C7A9445EA27C}" type="slidenum">
              <a:t>44</a:t>
            </a:fld>
            <a:endParaRPr lang="zh-TW" alt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903830-929E-4E45-9121-E39D7BBEA7A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A84EE3-407C-4D5D-A5F9-8311504333D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4BEF49-ED22-4BAE-9EB2-A523E88946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42AA5-1C53-48E7-A6FF-2C9063EA717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51F4E0-C1B6-4122-A11A-E0AF1D8437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89BD6A-50D8-42F8-89E9-2D7E1556D0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728920-DC23-45C5-9BEC-8CC4B8E22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0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05A6DD-AEA6-4CA1-9568-E9F7B64813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2F2A4EE-99F4-4AA2-BB47-1653692D425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143998-834B-4E93-9EEE-C2462ACA55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4B3200-D60C-4971-982D-F8CE26D76E63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580AE4-DE89-4903-8768-856C8A1E48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3E2C33-D083-4E50-A8D7-94D3F9024C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7DD7CF-61C6-43AD-BF06-3E1770EED3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6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AB2B33C-37AB-4008-A4F8-D3B49B15E13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C7A614-9AD7-41D9-AC10-77C4E569CA7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6EC527-861C-4B86-AFE3-6E3B556D48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B50427-C5F5-4835-9C2B-3FF090BC8CE7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FD05DB-781C-463C-A3D5-4D64FF23EF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2915B2-7F8E-4467-838D-80BB69B8D7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A33CD0-9CE1-4F76-95E8-C10EAA5F6B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7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FBA865-A83E-4C82-BEF3-3D371E5480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51063"/>
            <a:ext cx="10363196" cy="1470026"/>
          </a:xfrm>
        </p:spPr>
        <p:txBody>
          <a:bodyPr/>
          <a:lstStyle>
            <a:lvl1pPr>
              <a:defRPr sz="6000" b="1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8FDC723A-B628-4C15-B5CD-22F64EBAF9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9FA559-B924-4011-922B-7D8436B8DFB8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B54BFCE8-00C2-4F9E-BDF6-2EEB4B0463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CAB59B8B-FF8A-4908-892B-F6B497AB29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C8238-59D8-4A7C-B456-AC6E4CC6C6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DA851A5C-7CFE-451F-9381-4CB110B50E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8F5734-22E5-4409-9F16-C4A156069DF4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C75F3F6A-E88E-4F6B-9ADD-CAC108D0CE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5BB509C3-8EED-42EE-B1F5-761E647A0E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4E2802-C140-4F61-9795-A1646D416F53}" type="slidenum">
              <a:t>‹#›</a:t>
            </a:fld>
            <a:endParaRPr 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FE43E6C-F74B-45C9-8837-1E04E9EF77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159727" cy="1470026"/>
          </a:xfrm>
        </p:spPr>
        <p:txBody>
          <a:bodyPr anchorCtr="1">
            <a:noAutofit/>
          </a:bodyPr>
          <a:lstStyle>
            <a:lvl1pPr algn="ctr" hangingPunct="0">
              <a:lnSpc>
                <a:spcPct val="100000"/>
              </a:lnSpc>
              <a:defRPr sz="6000" b="1">
                <a:latin typeface="標楷體" pitchFamily="65"/>
                <a:ea typeface="標楷體" pitchFamily="65"/>
              </a:defRPr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040496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377617-9E0C-4E16-9B82-9E1408BD17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9666C7-D685-49F6-9CFD-4082020E098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21E9ED-78B2-4F04-B6F8-94B74F3631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84175E-6BAB-43A6-B116-03E20D892A1E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05A90D-5B1F-4F6A-AA15-D96F904719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E17128-2686-416A-9D60-A3D4DCD6EB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D85BB-9781-4126-9BFF-B33E12561C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093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7B071C-E23F-4E88-8ED2-99DB926810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E2F60E6-1ACE-4929-BFD6-0547D0E37D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01DA3C-0433-4016-AEFF-A7D9120E0A9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1B365A-4498-4A22-A710-57FB5F89C0C7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02D248-D97D-4B47-971D-0B4A7FA02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9524D1E-C88D-4929-B621-980BCB50F6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F3076B-6CD3-4DBA-B708-4710729993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4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2CA4E8-63A5-45E1-921E-71E8D4122DB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C9FF15-540F-4C33-BAEA-EB2EA6A0E2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AE9335-C203-4164-89B9-C343A77BFB8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ED50CC-0A08-4E13-9929-496D465A82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E11327-C656-4674-AD72-9D0D3E611604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FCD408-79C0-415C-AED3-B1D2D2D581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21F003-F5CD-4816-9FAB-159721A6CA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4AF949-AEF2-4BD9-812F-6BC1883FD64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98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315C6E-52A2-4CAA-A2D8-DD43B5AAA3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D49AFCA-8BC8-4441-BA10-10C2B890BB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11C0CC7-BF2F-4DCB-A8FA-69C8256E852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E38BD1E-5E52-4C41-9BC2-3DA52FDFF37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7B31B8B-E4BE-49D0-A178-4FE9B371DF8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666317E-B08E-44E1-84FE-4D31B4EB55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E06365-35F8-49D5-BC9B-A4294364096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A4A53CE-D23A-41B9-BB00-38AD1294C0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C9C671D-06B3-4B47-8F6E-3F9CC660DF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7A1201-BA40-44AE-9BD5-2FDA593281B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1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DC8CE7-C676-4DFE-A886-86BA634A767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4E05EE8-5374-4F4B-8A69-78073A04C3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134FD-0118-4A9B-B70C-9D6227E5270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FA2AA91-103F-4ABE-9417-B1FEC567DF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DEF3870-F6DA-4EDE-859C-896AF107F9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C6A899-0F63-48E3-BB34-4171D08205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238B2E1-7BCE-406E-8C78-28809E38A0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2FF3F7-AC42-4259-80B0-8B972C090491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5810813-6465-4966-8D82-427B17CA1B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D52772-3F48-4570-8A35-B6304F753B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A656F-4B45-412F-A4C0-2D1FD34221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595246-BDFD-420B-A827-CFE033DFEC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23DC30-B64B-46EC-9251-37B78AB97BF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409F5A-00FF-404C-A2E1-7AC5E24505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81F00D-89DE-407D-BAD9-3245E00D5E0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6D59D0-0B09-4F3C-B67D-3B548DE24F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1ACB4E-A831-4A21-B822-55B5C7D9B9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1339BD-CBB2-4CB0-9E23-5C291B25E7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095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DA8965-4B9E-4F9D-8E4F-E6178AAE3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48B7B9-5DD4-4B10-B848-FCB58C12FFF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E8BA9D9-56FB-4F99-A0E9-773D65F6F85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D9C6EE-15D6-4FCD-802B-E91F042492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511C5-C854-4D74-ACFE-033ADD70857C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663F493-2B6A-43E0-93F7-208BB0544A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49C27CE-4B86-4F40-91F0-DB4760A42E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B58672-BBAE-4B60-B489-1D69BABEE16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1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CFB15C-9A06-4753-A9EF-BB7435C3C8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F2C50FD-4A66-4C5F-ADF8-C8B13AE85CB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88F13C9-29A9-4D2F-816A-D2478E2E223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57DF7B-0C74-4E94-A738-CD0D831379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56EDB1-C6F7-48DD-B3AB-0A47D07ADC81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083BB38-3141-46CC-9B12-813982DD0D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1EBC42-101B-4BE0-84DB-8A9DF72946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3BB623-0D38-47D7-ABDD-26B78FEBEF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5F7D26-93E9-4CFD-8841-FD6DCA7041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B1001C-DBA7-47C7-BB53-2EF96B4EFA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3CF99-D3DF-48CD-9033-4FB4A2798D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B29F0F-F69C-453C-8DBF-893780C6EE29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D517687-4507-4011-9790-5A4B88330E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810744-C75E-4E6F-9C4D-5F4F39E152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2E7A4A-C5C1-42DC-B1C1-A9EB4490A0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4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BAF4C5F-6DAA-433C-A28A-F7E7779800B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F07297B-F1F5-43FC-AAE4-5540B421F75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8D6AC8-5DBA-4D28-8FCA-543233C9A9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17D7DA-A9F0-468C-9C90-6251557ACBF8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67D837-B1A0-4A7A-AC05-3BB2D03425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F005BC-7BC7-446B-B743-9C5DD237D6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057805-3D08-4499-8B38-F80AEEC137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34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5862F7-255B-4234-BBA4-584435203E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7145A8-23F9-40FB-9472-4E965F5725C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F133B1-4397-4B44-AADB-C5F45E9692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FB728-F150-4F7F-9475-8429EBFD5139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F615F2-1D8B-4936-8470-3D8082E424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E1E6EC-04EB-4C3A-8535-71E27D26F7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7B306-B6C6-4676-812E-F0BD07C7A1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9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9B58D1-C129-4641-8123-D1518A71E5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CABFB0-04EC-40BC-98DB-C1CE6C7BFD7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95945B-2258-4D9A-B7B4-1ECEC52B98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51F23-BAD7-4C95-9B1F-20B7C6846375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737B8E-2CFB-4295-BEFB-4D48A0E159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9A7C48-D6E9-47C2-A120-C60E4440B3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BBD7B-8456-4953-B950-2093BE09A6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0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95859F-5C0D-4886-B703-1CA1A4F518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89CF4F1-A7DC-401C-88A8-124D90C5C0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ADFDDD-05F0-4D2A-B408-F1103C46CD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4018B9-3D53-47B5-82BF-DB111B0E5505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0694EB-825D-4DF4-8ADF-1A3BAD3549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59DE1D-D3AA-4EDD-AB51-8A980F4673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19DBA1-2653-4EE5-A3A3-0E47C45A6D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54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6FE082-03C8-4DAF-BA9F-30FFC7A7D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C71212-8034-427C-8195-0EC58D190A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C41C62-8B7C-4690-9635-02132C7CFA3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F990C6A-CAE0-4C64-981E-D068B975BB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67E1D5-59C8-4AD0-B9F9-BDE0EA6C9ADA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F273E5-CE40-45BE-995C-11FAA0D427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1C695F-9425-4EA1-9919-2048081ACD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6CF7BA-430B-4C00-9018-BF19867E8B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5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C11ABA-05E6-4F10-9583-374EBE2267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C74CA2-0191-4B68-8072-E3004AA00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D23417C-3E71-4AB6-9501-797608430B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DFDC925-222D-404F-9A1C-C9A3FFD0B26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E158391-CAE0-446F-B612-B35D4BC1B7F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A73F8A4-05FF-4C19-B889-841BE40387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3EA00C-71A9-4D76-8DB8-63C443B62E85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248CB31-4BF3-47E0-814F-2C43D63542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F47E41D-3C4C-44C4-86EC-A87C13324C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A1D1CD-C0A0-4B05-BD10-9F2EFF5EE2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59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755E9D-A8AC-491A-968B-00B6A5B344A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DC9DEE-D4DF-44C8-87B8-363E748AAA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B1A71F-E17B-4B79-8AC5-E43E3D8F9094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719B5AF-9430-4E71-8FFB-7ED0A7ABB0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1AB30F-DDA8-4CF6-85F6-D56B09A659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0DB13D-6B72-4D32-90AB-EDDD491813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4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FCC839-FE0A-465F-84D6-C04FD999E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EC964B-C4AD-486B-8353-EE00F2A030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10B40A-3E95-4F68-ACDB-1CCD8D3CC9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4C038C-0ADD-4C39-A017-E362D8E648B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44F978-676B-49EE-AC4A-108B21FB9B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25D1F9-17D4-4B4D-B045-44668C6022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C10912-54E7-40F0-BD8F-A2E1836001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41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4AA9480-2337-440F-A56C-7C4E151AFE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316B32-5BDC-498C-8276-39F43428982E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AE972F-2C9E-44B4-8A54-48F70E41E5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CF1E7F-FAC1-49AE-B5F0-EF3F3FC501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A06372-6A2C-4B4B-B4A1-3E370A5110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67723D-FBB9-4FFE-BA2F-2A79B6454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A2DFD1-8964-41C2-9D79-42191137AC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A1F25F-FED9-4463-B87B-5C01524D43A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DA4904-51E3-4C39-8C96-C0E9E7E352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9BB32A-3C93-4F36-9665-AC4F2E3F5459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12607D-FFAE-4F21-83DD-C8AB708247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367DF2-931F-45FF-8A57-86C7A69487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C130E9-417D-4BBF-900C-0B6D407B5F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3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5ED500-7E07-4F1C-BB18-FBFB90D54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28E9C0E-ACC1-4C41-9363-E5398AE9476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EE9C40D-39D4-4A8D-B98A-E026E54D8C5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9C7349B-5A73-460F-9F49-9E94B94A5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442A8C-CC81-4CA7-BA93-06AB752E8E3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760AE73-E924-4D86-AA58-E657A19C29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979307-03E4-4473-B715-CFE5E80A8F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AB7C80-AFF2-420D-B0AF-A7015EC368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D8C2A7-2F69-463E-8084-60DA259988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74995D-2B4A-4399-A096-4E590BC0FFA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1E0319-E651-4048-9F05-1E56B8AF28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BDB14E-E427-4CA3-9AC1-DD30BA3F581D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E5F9DD-A108-4505-99F7-CD75E5CFE9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865324-B91E-4385-8AAD-CBCFCB2EE2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2C29C3-2469-47CC-8008-92F01220F0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3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634321F-8933-4E3B-BDB8-D3446BEEC1E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BF3C13-A83F-41E0-B34E-408181745BB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19F181-600B-448B-A886-52DA06578B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8670F7-3AD0-4FC4-8D8C-0201667E4D31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E65170-0B51-4903-9D17-68064E20F1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37F5A3-B7FA-4C11-BE16-A75398CF9F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54FE12-9917-46C8-9615-29A865A99B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5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1DD60C-69D2-4A38-844B-191398DEEF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498054-D2EF-4573-9927-59DFA16DA2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C0E859-130C-4822-B6FB-EF9E72A401E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4D8366-A33E-4403-98C4-C3E66FAACF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F83E52-60E4-4862-B81A-C04D7FF04D4E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43B10AE-6189-46BD-AECC-5141892307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E4C536-2A12-47B9-8952-CC6EA4D5E6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57A1FB-1E7C-4D47-A690-AECA84CD21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1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89140-ED4A-41AF-812C-063A11E5D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5BCD7E-51DF-4CFA-B662-3A2F9AFE10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1E245A-8E04-4639-A6B4-DE16C5605A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34438CA-F114-4F9E-8B60-3CFBED01ED8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6DE7F92-D89F-4F7B-9738-D47FFF93B12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65AE507-571C-47F8-8A89-7D18362DC0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E09F95-75D9-45F7-979A-67565A0FA370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A97A18B-74EA-494C-B04A-A8B6E27C60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7A4E440-D2F8-43C8-8AFE-D5D2F253EB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5106B2-1170-44FC-AA34-67C83CEB55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2F8B7F-4136-4F08-87E6-BBCA3874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9F5B45A-790B-4B46-A6AA-AF1299408D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BD2CF1-6669-48D2-A90E-ADB705E83426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2A0F72-E564-4DCE-8E47-339A553EFE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DFA029C-BF3A-40E0-96D2-42FA59698F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A92B05-400D-4426-BBD2-23E58F8D9D2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2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6567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AC25B7-782E-4727-92AF-85761B9D47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DDCE0D-53D1-4E96-AA2B-5A9FC9DBD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6EE258E-E7A5-43C6-99AA-1E3065E6198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73D71D7-7217-4C8C-A2C3-702566FE21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3CD977-106C-46C2-9FD2-B26B273EBF97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4CA20C8-3D79-44E8-AE60-37597946B3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12CFEB-E2CE-4BDF-877B-AB3CE8E8C8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5EA8E6-0E2C-483B-86CF-232244B1F1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6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1B7AE5-48E4-486A-9F8B-CEDEE67D4B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EDA422E-BABA-4399-A98A-9F1F97B6252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E4F60BD-CD13-4995-85D7-E14303BFA96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8BF721-32AE-49F0-8DDB-15E494958D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10F55E-196D-49CF-9ADF-03DDEBF63A12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8AFFF7-D943-4356-8C56-80553C5E49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E1DBDF-1DA8-4289-8A83-402FBF352C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37904F-AC57-49D4-BDFC-B9F82698B9B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480CE69-A7AF-46CD-AFC1-79153DE6AD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8339CD-8BF4-4ED0-8C05-3642AE5AB1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7BC452-FECF-4CD4-B6C3-B29245E86DC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7D43C23-45CE-483E-9FD3-485574D61013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D2EF17-AC7B-40D0-926C-010C0CC8C14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552A20-03E8-43FD-97BD-8636F546104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D412A44-CF1D-4121-AEC9-D31F9D0CA231}" type="slidenum">
              <a:t>‹#›</a:t>
            </a:fld>
            <a:endParaRPr lang="en-US"/>
          </a:p>
        </p:txBody>
      </p:sp>
      <p:pic>
        <p:nvPicPr>
          <p:cNvPr id="7" name="Picture 2" descr="LOGO回首頁">
            <a:extLst>
              <a:ext uri="{FF2B5EF4-FFF2-40B4-BE49-F238E27FC236}">
                <a16:creationId xmlns:a16="http://schemas.microsoft.com/office/drawing/2014/main" id="{ABD09C59-31B9-4840-9FF5-7999D293D53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64905" y="6356351"/>
            <a:ext cx="1266992" cy="372645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8">
            <a:extLst>
              <a:ext uri="{FF2B5EF4-FFF2-40B4-BE49-F238E27FC236}">
                <a16:creationId xmlns:a16="http://schemas.microsoft.com/office/drawing/2014/main" id="{EAC2A45B-160A-4C0B-8359-0F063977E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0FDBB4E8-A53A-4F41-AC2B-3B329F4E0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09CB6825-0196-429A-B1B5-D1A2362C1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9D837ADB-C5CD-40FE-A5DA-220DB15604F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F5C3B6C9-8FD0-40E2-B775-554AFD19BD10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1008E324-5F56-4B5C-BD63-CE5019E0858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E445AD8-0C88-48AC-B5E4-A474834717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498EE5F0-7523-4679-AD3B-C03F6B05E73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9F2C387-32E3-484A-A039-96A02694ED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9C654C-00EB-4C08-94EC-B397B43FD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1A29E2-C442-4251-B90C-32729F87F28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AC47B1EA-3B80-44E0-81EF-E939BA67D5DB}" type="datetime1">
              <a:rPr lang="en-US"/>
              <a:pPr lvl="0"/>
              <a:t>11/20/2023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8CBABF-B31E-4D17-9872-012CB291E43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1C6C6C-FA16-4604-93CD-5C5A6C38B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5413EE82-CB42-4155-A1C8-98B4D421909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B57B81D1-183C-4406-AEDF-435C1C91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3310BF-C32E-4DDD-881E-AD791E3D0C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ea typeface="標楷體"/>
              </a:rPr>
              <a:t>三等級及四標示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112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946AEF5-A570-42BE-949C-41DDE6F0A79E}"/>
              </a:ext>
            </a:extLst>
          </p:cNvPr>
          <p:cNvGraphicFramePr>
            <a:graphicFrameLocks noGrp="1"/>
          </p:cNvGraphicFramePr>
          <p:nvPr/>
        </p:nvGraphicFramePr>
        <p:xfrm>
          <a:off x="1237676" y="1384858"/>
          <a:ext cx="9698151" cy="4900576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25602">
                  <a:extLst>
                    <a:ext uri="{9D8B030D-6E8A-4147-A177-3AD203B41FA5}">
                      <a16:colId xmlns:a16="http://schemas.microsoft.com/office/drawing/2014/main" val="2605212471"/>
                    </a:ext>
                  </a:extLst>
                </a:gridCol>
                <a:gridCol w="1124519">
                  <a:extLst>
                    <a:ext uri="{9D8B030D-6E8A-4147-A177-3AD203B41FA5}">
                      <a16:colId xmlns:a16="http://schemas.microsoft.com/office/drawing/2014/main" val="1096873655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3491869355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3281090457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3144497573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1211115098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1174437769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925110728"/>
                    </a:ext>
                  </a:extLst>
                </a:gridCol>
              </a:tblGrid>
              <a:tr h="679828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zh-TW" sz="24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　</a:t>
                      </a: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國文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社會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自然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769278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40-42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47-54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51-54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44-50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54708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38-39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192595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36-37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47-49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44-46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165367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32-35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21-46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41-46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19-43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37-43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912329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28-31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34-40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30-36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01428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18-27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21-33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19-29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72460"/>
                  </a:ext>
                </a:extLst>
              </a:tr>
              <a:tr h="602964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C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0-17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0-20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0-18</a:t>
                      </a:r>
                      <a:endParaRPr lang="zh-TW" sz="2800" kern="1200">
                        <a:solidFill>
                          <a:srgbClr val="000000"/>
                        </a:solidFill>
                        <a:latin typeface="Times New Roman"/>
                        <a:ea typeface="微軟正黑體" pitchFamily="34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27622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D9FEA4DA-B365-4577-AFEF-8E61225441E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F22700-3650-4CFD-9606-F4881C05EBFB}" type="slidenum">
              <a:t>10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三等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四標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示</a:t>
            </a:r>
          </a:p>
        </p:txBody>
      </p:sp>
      <p:sp>
        <p:nvSpPr>
          <p:cNvPr id="29698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[A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A+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B+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待加強 </a:t>
            </a:r>
            <a:r>
              <a:rPr lang="en-US" altLang="zh-TW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[C]</a:t>
            </a:r>
          </a:p>
          <a:p>
            <a:pPr marL="0" indent="0">
              <a:buNone/>
            </a:pP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524000" y="3789043"/>
            <a:ext cx="9144001" cy="1863133"/>
            <a:chOff x="542640" y="5085185"/>
            <a:chExt cx="8047288" cy="1304193"/>
          </a:xfrm>
        </p:grpSpPr>
        <p:pic>
          <p:nvPicPr>
            <p:cNvPr id="5" name="內容版面配置區 6"/>
            <p:cNvPicPr>
              <a:picLocks noChangeAspect="1"/>
            </p:cNvPicPr>
            <p:nvPr/>
          </p:nvPicPr>
          <p:blipFill rotWithShape="1">
            <a:blip r:embed="rId3"/>
            <a:srcRect l="13089" t="59479" r="10543" b="21419"/>
            <a:stretch/>
          </p:blipFill>
          <p:spPr bwMode="auto">
            <a:xfrm>
              <a:off x="542640" y="5085185"/>
              <a:ext cx="8047288" cy="130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3218802" y="5085185"/>
              <a:ext cx="622363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20%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03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>
            <a:extLst>
              <a:ext uri="{FF2B5EF4-FFF2-40B4-BE49-F238E27FC236}">
                <a16:creationId xmlns:a16="http://schemas.microsoft.com/office/drawing/2014/main" id="{5E1C0124-5AC0-4D3C-913F-E038FE47FF9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zh-TW" altLang="en-US" dirty="0">
                <a:ea typeface="標楷體"/>
              </a:rPr>
              <a:t>英語及數學科等級採加權計分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698E7D5-3142-419A-9443-C893C5AA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英語科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＝英語閱讀＋英語聽力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80%)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20%)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71D87F-AF2E-47BC-86E6-326778FA5F4B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數學科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＝選擇題＋非選擇題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85%)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15%)</a:t>
            </a:r>
          </a:p>
          <a:p>
            <a:endParaRPr lang="zh-TW" altLang="en-US" dirty="0"/>
          </a:p>
        </p:txBody>
      </p:sp>
      <p:sp>
        <p:nvSpPr>
          <p:cNvPr id="35844" name="投影片編號版面配置區 1">
            <a:extLst>
              <a:ext uri="{FF2B5EF4-FFF2-40B4-BE49-F238E27FC236}">
                <a16:creationId xmlns:a16="http://schemas.microsoft.com/office/drawing/2014/main" id="{1EE68F72-BAB6-41D9-853A-C3C1DD01123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291A39B-29BB-491D-848F-9A1E13F5EB5B}" type="slidenum">
              <a:rPr lang="zh-TW" altLang="en-US" smtClean="0"/>
              <a:pPr/>
              <a:t>12</a:t>
            </a:fld>
            <a:endParaRPr lang="zh-TW" altLang="en-US"/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7E6DAB3F-20BF-413C-B664-06AA49F17105}"/>
              </a:ext>
            </a:extLst>
          </p:cNvPr>
          <p:cNvGraphicFramePr/>
          <p:nvPr>
            <p:extLst/>
          </p:nvPr>
        </p:nvGraphicFramePr>
        <p:xfrm>
          <a:off x="1143004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圖表 11">
            <a:extLst>
              <a:ext uri="{FF2B5EF4-FFF2-40B4-BE49-F238E27FC236}">
                <a16:creationId xmlns:a16="http://schemas.microsoft.com/office/drawing/2014/main" id="{9A943015-52D2-4AE4-B706-BAE15F0F111D}"/>
              </a:ext>
            </a:extLst>
          </p:cNvPr>
          <p:cNvGraphicFramePr/>
          <p:nvPr>
            <p:extLst/>
          </p:nvPr>
        </p:nvGraphicFramePr>
        <p:xfrm>
          <a:off x="6477001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5D7AB-EDAF-43B2-9D5F-50F312E0BC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ea typeface="標楷體"/>
              </a:rPr>
              <a:t>英語科三等級四標示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112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ABB2F8-E85B-48BB-905B-4429C2DB56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557342"/>
            <a:ext cx="10972800" cy="4525959"/>
          </a:xfrm>
        </p:spPr>
        <p:txBody>
          <a:bodyPr/>
          <a:lstStyle/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200"/>
              </a:spcBef>
              <a:buNone/>
            </a:pPr>
            <a:endParaRPr lang="en-US" sz="800"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E550E3F1-2509-4F49-A146-CB16026B9882}"/>
              </a:ext>
            </a:extLst>
          </p:cNvPr>
          <p:cNvGraphicFramePr>
            <a:graphicFrameLocks noGrp="1"/>
          </p:cNvGraphicFramePr>
          <p:nvPr/>
        </p:nvGraphicFramePr>
        <p:xfrm>
          <a:off x="2091278" y="1610605"/>
          <a:ext cx="7871692" cy="4194168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487052">
                  <a:extLst>
                    <a:ext uri="{9D8B030D-6E8A-4147-A177-3AD203B41FA5}">
                      <a16:colId xmlns:a16="http://schemas.microsoft.com/office/drawing/2014/main" val="946755556"/>
                    </a:ext>
                  </a:extLst>
                </a:gridCol>
                <a:gridCol w="1355405">
                  <a:extLst>
                    <a:ext uri="{9D8B030D-6E8A-4147-A177-3AD203B41FA5}">
                      <a16:colId xmlns:a16="http://schemas.microsoft.com/office/drawing/2014/main" val="1683365906"/>
                    </a:ext>
                  </a:extLst>
                </a:gridCol>
                <a:gridCol w="2349541">
                  <a:extLst>
                    <a:ext uri="{9D8B030D-6E8A-4147-A177-3AD203B41FA5}">
                      <a16:colId xmlns:a16="http://schemas.microsoft.com/office/drawing/2014/main" val="932598127"/>
                    </a:ext>
                  </a:extLst>
                </a:gridCol>
                <a:gridCol w="2679694">
                  <a:extLst>
                    <a:ext uri="{9D8B030D-6E8A-4147-A177-3AD203B41FA5}">
                      <a16:colId xmlns:a16="http://schemas.microsoft.com/office/drawing/2014/main" val="3687869873"/>
                    </a:ext>
                  </a:extLst>
                </a:gridCol>
              </a:tblGrid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英語科加權分數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218342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 90.70-100.00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98.14-100.00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53604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96.23-98.13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06145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90.70-96.22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66041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38.43-90.69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82.26-90.69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02929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69.01-82.25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16367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38.43-69.00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21523"/>
                  </a:ext>
                </a:extLst>
              </a:tr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C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0.00-38.42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706638"/>
                  </a:ext>
                </a:extLst>
              </a:tr>
            </a:tbl>
          </a:graphicData>
        </a:graphic>
      </p:graphicFrame>
      <p:sp>
        <p:nvSpPr>
          <p:cNvPr id="5" name="文字方塊 1">
            <a:extLst>
              <a:ext uri="{FF2B5EF4-FFF2-40B4-BE49-F238E27FC236}">
                <a16:creationId xmlns:a16="http://schemas.microsoft.com/office/drawing/2014/main" id="{B95751A4-94C2-4F04-9706-9B9337B3E1E8}"/>
              </a:ext>
            </a:extLst>
          </p:cNvPr>
          <p:cNvSpPr txBox="1"/>
          <p:nvPr/>
        </p:nvSpPr>
        <p:spPr>
          <a:xfrm>
            <a:off x="2478600" y="5883158"/>
            <a:ext cx="75909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4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B335B411-C9D3-4082-ACC4-41F8F228F87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5242D5-6BCC-475B-B502-66CBA6E8755D}" type="slidenum">
              <a:t>13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2">
            <a:extLst>
              <a:ext uri="{FF2B5EF4-FFF2-40B4-BE49-F238E27FC236}">
                <a16:creationId xmlns:a16="http://schemas.microsoft.com/office/drawing/2014/main" id="{E69563EF-5FC7-4BF9-B06E-65AC72FA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3" y="3738058"/>
            <a:ext cx="11888855" cy="20195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圖片 13">
            <a:extLst>
              <a:ext uri="{FF2B5EF4-FFF2-40B4-BE49-F238E27FC236}">
                <a16:creationId xmlns:a16="http://schemas.microsoft.com/office/drawing/2014/main" id="{312BBBA3-228B-4740-ACDC-FFDD3B59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05" y="1173851"/>
            <a:ext cx="11841223" cy="2063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1738A1F7-41E7-420E-A5E1-2F5B4E943C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3977"/>
            <a:ext cx="12160248" cy="1143000"/>
          </a:xfrm>
        </p:spPr>
        <p:txBody>
          <a:bodyPr anchorCtr="1"/>
          <a:lstStyle/>
          <a:p>
            <a:pPr lvl="0" algn="ctr"/>
            <a:r>
              <a:rPr lang="zh-TW" sz="3200" b="1">
                <a:ea typeface="標楷體"/>
              </a:rPr>
              <a:t>英語科閱讀與聽力答對題數對應整體能力等級加標示對照表</a:t>
            </a:r>
            <a:br>
              <a:rPr lang="en-US" sz="2700"/>
            </a:br>
            <a:r>
              <a:rPr lang="zh-TW" sz="2000" b="1">
                <a:ea typeface="標楷體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112</a:t>
            </a:r>
            <a:r>
              <a:rPr lang="zh-TW" sz="2000" b="1">
                <a:ea typeface="標楷體"/>
              </a:rPr>
              <a:t>年國中教育會考為例）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4FF17A2-20D1-4D5F-9CBC-1FC6C71ADC96}"/>
              </a:ext>
            </a:extLst>
          </p:cNvPr>
          <p:cNvCxnSpPr/>
          <p:nvPr/>
        </p:nvCxnSpPr>
        <p:spPr>
          <a:xfrm>
            <a:off x="11208267" y="1593360"/>
            <a:ext cx="0" cy="2482843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6" name="橢圓 3">
            <a:extLst>
              <a:ext uri="{FF2B5EF4-FFF2-40B4-BE49-F238E27FC236}">
                <a16:creationId xmlns:a16="http://schemas.microsoft.com/office/drawing/2014/main" id="{68399A90-84BF-44A2-8015-B0CB9B16E095}"/>
              </a:ext>
            </a:extLst>
          </p:cNvPr>
          <p:cNvSpPr/>
          <p:nvPr/>
        </p:nvSpPr>
        <p:spPr>
          <a:xfrm>
            <a:off x="10954347" y="4092698"/>
            <a:ext cx="507830" cy="45497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7" name="直線單箭頭接點 5">
            <a:extLst>
              <a:ext uri="{FF2B5EF4-FFF2-40B4-BE49-F238E27FC236}">
                <a16:creationId xmlns:a16="http://schemas.microsoft.com/office/drawing/2014/main" id="{1B68D5B5-4D7C-40C0-A347-B626FBE608A2}"/>
              </a:ext>
            </a:extLst>
          </p:cNvPr>
          <p:cNvCxnSpPr/>
          <p:nvPr/>
        </p:nvCxnSpPr>
        <p:spPr>
          <a:xfrm>
            <a:off x="861291" y="4320183"/>
            <a:ext cx="10093056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3CA27F31-63D5-4F56-A275-0266EB13B0E5}"/>
              </a:ext>
            </a:extLst>
          </p:cNvPr>
          <p:cNvSpPr txBox="1"/>
          <p:nvPr/>
        </p:nvSpPr>
        <p:spPr>
          <a:xfrm>
            <a:off x="5324487" y="3195224"/>
            <a:ext cx="420688" cy="831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</a:endParaRPr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A548946D-6BC3-4445-A656-7E101E47EC4B}"/>
              </a:ext>
            </a:extLst>
          </p:cNvPr>
          <p:cNvSpPr txBox="1"/>
          <p:nvPr/>
        </p:nvSpPr>
        <p:spPr>
          <a:xfrm>
            <a:off x="5320143" y="5792742"/>
            <a:ext cx="422279" cy="5739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658757E2-1530-47ED-8B8B-4005E63E807F}"/>
              </a:ext>
            </a:extLst>
          </p:cNvPr>
          <p:cNvSpPr txBox="1"/>
          <p:nvPr/>
        </p:nvSpPr>
        <p:spPr>
          <a:xfrm>
            <a:off x="7435269" y="5654347"/>
            <a:ext cx="45094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聽力答對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20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題、且閱讀答對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33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題者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其英語科表現屬於基礎等級並標示為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B2A96DBF-EFD4-41E2-8308-1FCF78A182D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51AB3E-D4E6-4319-8F49-D7F6BD38E425}" type="slidenum">
              <a:t>14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058DB-2E35-4D76-B1FD-72B8651F10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微軟正黑體"/>
                <a:ea typeface="標楷體"/>
              </a:rPr>
              <a:t>數學科</a:t>
            </a:r>
            <a:r>
              <a:rPr lang="en-US" sz="4800" b="1">
                <a:latin typeface="微軟正黑體"/>
                <a:ea typeface="標楷體"/>
              </a:rPr>
              <a:t> </a:t>
            </a:r>
            <a:r>
              <a:rPr lang="zh-TW" sz="4800" b="1">
                <a:latin typeface="微軟正黑體"/>
                <a:ea typeface="標楷體"/>
              </a:rPr>
              <a:t>三等級四標示</a:t>
            </a:r>
            <a:br>
              <a:rPr lang="en-US" b="1">
                <a:latin typeface="微軟正黑體" pitchFamily="34"/>
              </a:rPr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112</a:t>
            </a:r>
            <a:r>
              <a:rPr lang="zh-TW" sz="2400" b="1">
                <a:ea typeface="標楷體"/>
              </a:rPr>
              <a:t>年國中教育會考為例）</a:t>
            </a:r>
            <a:endParaRPr lang="en-US" sz="2400" b="1">
              <a:latin typeface="微軟正黑體" pitchFamily="34"/>
              <a:ea typeface="標楷體"/>
            </a:endParaRPr>
          </a:p>
        </p:txBody>
      </p:sp>
      <p:graphicFrame>
        <p:nvGraphicFramePr>
          <p:cNvPr id="3" name="表格 8">
            <a:extLst>
              <a:ext uri="{FF2B5EF4-FFF2-40B4-BE49-F238E27FC236}">
                <a16:creationId xmlns:a16="http://schemas.microsoft.com/office/drawing/2014/main" id="{F3FF42A0-0DCF-4E7A-9341-F62FF0F3717F}"/>
              </a:ext>
            </a:extLst>
          </p:cNvPr>
          <p:cNvGraphicFramePr>
            <a:graphicFrameLocks noGrp="1"/>
          </p:cNvGraphicFramePr>
          <p:nvPr/>
        </p:nvGraphicFramePr>
        <p:xfrm>
          <a:off x="1926000" y="1599258"/>
          <a:ext cx="8302797" cy="4192435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71779">
                  <a:extLst>
                    <a:ext uri="{9D8B030D-6E8A-4147-A177-3AD203B41FA5}">
                      <a16:colId xmlns:a16="http://schemas.microsoft.com/office/drawing/2014/main" val="637911334"/>
                    </a:ext>
                  </a:extLst>
                </a:gridCol>
                <a:gridCol w="1326346">
                  <a:extLst>
                    <a:ext uri="{9D8B030D-6E8A-4147-A177-3AD203B41FA5}">
                      <a16:colId xmlns:a16="http://schemas.microsoft.com/office/drawing/2014/main" val="2612075849"/>
                    </a:ext>
                  </a:extLst>
                </a:gridCol>
                <a:gridCol w="2478216">
                  <a:extLst>
                    <a:ext uri="{9D8B030D-6E8A-4147-A177-3AD203B41FA5}">
                      <a16:colId xmlns:a16="http://schemas.microsoft.com/office/drawing/2014/main" val="3925036885"/>
                    </a:ext>
                  </a:extLst>
                </a:gridCol>
                <a:gridCol w="2826456">
                  <a:extLst>
                    <a:ext uri="{9D8B030D-6E8A-4147-A177-3AD203B41FA5}">
                      <a16:colId xmlns:a16="http://schemas.microsoft.com/office/drawing/2014/main" val="173362908"/>
                    </a:ext>
                  </a:extLst>
                </a:gridCol>
              </a:tblGrid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數學科加權分數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601022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76.20-100.00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91.60-100.00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55892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85.70-91.59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81709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76.20-85.69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75925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38.80-76.19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66.20-76.19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64731"/>
                  </a:ext>
                </a:extLst>
              </a:tr>
              <a:tr h="5146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56.90-66.19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74826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38.80-56.89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627347"/>
                  </a:ext>
                </a:extLst>
              </a:tr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C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269876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0.00-38.79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241924"/>
                  </a:ext>
                </a:extLst>
              </a:tr>
            </a:tbl>
          </a:graphicData>
        </a:graphic>
      </p:graphicFrame>
      <p:sp>
        <p:nvSpPr>
          <p:cNvPr id="4" name="文字方塊 1">
            <a:extLst>
              <a:ext uri="{FF2B5EF4-FFF2-40B4-BE49-F238E27FC236}">
                <a16:creationId xmlns:a16="http://schemas.microsoft.com/office/drawing/2014/main" id="{57BDB1AC-E23A-4A84-A160-F7B864ABF754}"/>
              </a:ext>
            </a:extLst>
          </p:cNvPr>
          <p:cNvSpPr txBox="1"/>
          <p:nvPr/>
        </p:nvSpPr>
        <p:spPr>
          <a:xfrm>
            <a:off x="3064026" y="5966469"/>
            <a:ext cx="759090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0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4CA1F866-30D4-478B-B7B1-2C1575185E3A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074CBC-7AFB-4FB8-95E9-D8B77C1C3C58}" type="slidenum">
              <a:t>15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0">
            <a:extLst>
              <a:ext uri="{FF2B5EF4-FFF2-40B4-BE49-F238E27FC236}">
                <a16:creationId xmlns:a16="http://schemas.microsoft.com/office/drawing/2014/main" id="{140A7148-8D1B-4D0E-B870-CA5DA269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68" y="1113382"/>
            <a:ext cx="7020004" cy="54281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AD80A16-51AB-4243-AFBA-D9F1D097EB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60248" cy="1139827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3000" b="1">
                <a:ea typeface="標楷體"/>
              </a:rPr>
              <a:t>數</a:t>
            </a:r>
            <a:r>
              <a:rPr lang="zh-TW" sz="3000" b="1">
                <a:latin typeface="Times New Roman"/>
                <a:ea typeface="標楷體"/>
                <a:cs typeface="Times New Roman"/>
              </a:rPr>
              <a:t>學科選擇題答對題數與非選擇題分數對應能力等級加標示對照表</a:t>
            </a:r>
            <a:br>
              <a:rPr lang="en-US" sz="2800" b="1">
                <a:latin typeface="Times New Roman"/>
                <a:ea typeface="標楷體"/>
                <a:cs typeface="Times New Roman"/>
              </a:rPr>
            </a:br>
            <a:r>
              <a:rPr lang="zh-TW" sz="2000" b="1">
                <a:latin typeface="Times New Roman"/>
                <a:ea typeface="標楷體"/>
                <a:cs typeface="Times New Roman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112</a:t>
            </a:r>
            <a:r>
              <a:rPr lang="zh-TW" sz="2000" b="1">
                <a:latin typeface="Times New Roman"/>
                <a:ea typeface="標楷體"/>
                <a:cs typeface="Times New Roman"/>
              </a:rPr>
              <a:t>年國中教育會考為例）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EEAE7C19-1B92-4092-B901-CA62DCA4AE33}"/>
              </a:ext>
            </a:extLst>
          </p:cNvPr>
          <p:cNvSpPr/>
          <p:nvPr/>
        </p:nvSpPr>
        <p:spPr>
          <a:xfrm>
            <a:off x="6676564" y="4381082"/>
            <a:ext cx="792163" cy="2158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8575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EAD98853-FEEB-48EF-883B-37C9158F1402}"/>
              </a:ext>
            </a:extLst>
          </p:cNvPr>
          <p:cNvCxnSpPr/>
          <p:nvPr/>
        </p:nvCxnSpPr>
        <p:spPr>
          <a:xfrm flipH="1">
            <a:off x="7023113" y="1507424"/>
            <a:ext cx="19796" cy="285377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F9E84A6-0FEC-4ED4-98EF-7735777166F8}"/>
              </a:ext>
            </a:extLst>
          </p:cNvPr>
          <p:cNvCxnSpPr/>
          <p:nvPr/>
        </p:nvCxnSpPr>
        <p:spPr>
          <a:xfrm>
            <a:off x="2096664" y="4492584"/>
            <a:ext cx="4537884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7" name="文字方塊 8">
            <a:extLst>
              <a:ext uri="{FF2B5EF4-FFF2-40B4-BE49-F238E27FC236}">
                <a16:creationId xmlns:a16="http://schemas.microsoft.com/office/drawing/2014/main" id="{2ABB53A8-F0C1-4E9C-B98B-DF3AFFD89655}"/>
              </a:ext>
            </a:extLst>
          </p:cNvPr>
          <p:cNvSpPr txBox="1"/>
          <p:nvPr/>
        </p:nvSpPr>
        <p:spPr>
          <a:xfrm>
            <a:off x="8432871" y="4027365"/>
            <a:ext cx="347287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選擇題答對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15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題，且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2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題非選擇題合計得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級分者，其數學科表現屬於基礎等級並標示為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DAF98E30-0CD3-4829-9803-C8147785CB5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AD53B2-493F-41A4-9FD6-CFE93DF37E0B}" type="slidenum">
              <a:t>16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>
            <a:extLst>
              <a:ext uri="{FF2B5EF4-FFF2-40B4-BE49-F238E27FC236}">
                <a16:creationId xmlns:a16="http://schemas.microsoft.com/office/drawing/2014/main" id="{065A3B0D-7FCA-4D83-B0AA-DE6029DC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39" y="0"/>
            <a:ext cx="47946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C241453B-0AF8-4070-B4DB-487048FC63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613" y="552453"/>
            <a:ext cx="1108079" cy="6024560"/>
          </a:xfrm>
        </p:spPr>
        <p:txBody>
          <a:bodyPr vert="eaVert">
            <a:noAutofit/>
          </a:bodyPr>
          <a:lstStyle/>
          <a:p>
            <a:pPr lvl="0"/>
            <a:r>
              <a:rPr lang="zh-TW" sz="4800" b="1"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D2A2B8E-64FA-4555-80B6-E45429440D08}"/>
              </a:ext>
            </a:extLst>
          </p:cNvPr>
          <p:cNvSpPr txBox="1"/>
          <p:nvPr/>
        </p:nvSpPr>
        <p:spPr>
          <a:xfrm>
            <a:off x="9056080" y="152768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正面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5" name="圓角矩形 6">
            <a:extLst>
              <a:ext uri="{FF2B5EF4-FFF2-40B4-BE49-F238E27FC236}">
                <a16:creationId xmlns:a16="http://schemas.microsoft.com/office/drawing/2014/main" id="{EA9BCD50-EAC5-49C5-87FD-B6EF7B1210A0}"/>
              </a:ext>
            </a:extLst>
          </p:cNvPr>
          <p:cNvSpPr/>
          <p:nvPr/>
        </p:nvSpPr>
        <p:spPr>
          <a:xfrm>
            <a:off x="8417070" y="4260454"/>
            <a:ext cx="2320756" cy="8603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描述該等級考生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具備何種表現</a:t>
            </a: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B32A46AD-595C-42D8-9594-0558EF8C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8105123" y="3664375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圖片 8">
            <a:extLst>
              <a:ext uri="{FF2B5EF4-FFF2-40B4-BE49-F238E27FC236}">
                <a16:creationId xmlns:a16="http://schemas.microsoft.com/office/drawing/2014/main" id="{277A49BF-A3DB-47B2-8CD9-814CFBEA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2996">
            <a:off x="4041343" y="2341955"/>
            <a:ext cx="845499" cy="5804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圓角矩形 6">
            <a:extLst>
              <a:ext uri="{FF2B5EF4-FFF2-40B4-BE49-F238E27FC236}">
                <a16:creationId xmlns:a16="http://schemas.microsoft.com/office/drawing/2014/main" id="{1EDD4BE8-74FC-416C-B044-C2851C641863}"/>
              </a:ext>
            </a:extLst>
          </p:cNvPr>
          <p:cNvSpPr/>
          <p:nvPr/>
        </p:nvSpPr>
        <p:spPr>
          <a:xfrm>
            <a:off x="2289529" y="1141098"/>
            <a:ext cx="2397383" cy="121673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呈現考生各科獲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得何種等級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(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)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與寫作級分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E67575CE-8775-4322-83CD-8F6EC3CB8DA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157277-2945-4912-AD2E-52D5720A6979}" type="slidenum">
              <a:t>17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>
            <a:extLst>
              <a:ext uri="{FF2B5EF4-FFF2-40B4-BE49-F238E27FC236}">
                <a16:creationId xmlns:a16="http://schemas.microsoft.com/office/drawing/2014/main" id="{57562FDC-3202-4767-BBA6-82BC022D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727" y="0"/>
            <a:ext cx="47946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F1C84002-D5E5-400E-A3B3-F6BE17F336C3}"/>
              </a:ext>
            </a:extLst>
          </p:cNvPr>
          <p:cNvSpPr txBox="1"/>
          <p:nvPr/>
        </p:nvSpPr>
        <p:spPr>
          <a:xfrm>
            <a:off x="9160404" y="170023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背面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488DA022-5E75-492C-BC4F-9D8992FD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5732">
            <a:off x="4772804" y="3970890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群組 18">
            <a:extLst>
              <a:ext uri="{FF2B5EF4-FFF2-40B4-BE49-F238E27FC236}">
                <a16:creationId xmlns:a16="http://schemas.microsoft.com/office/drawing/2014/main" id="{808421F4-B985-4D8B-AEA1-AE813FA2B27B}"/>
              </a:ext>
            </a:extLst>
          </p:cNvPr>
          <p:cNvGrpSpPr/>
          <p:nvPr/>
        </p:nvGrpSpPr>
        <p:grpSpPr>
          <a:xfrm>
            <a:off x="2927954" y="4093832"/>
            <a:ext cx="1884523" cy="1185583"/>
            <a:chOff x="2927954" y="4093832"/>
            <a:chExt cx="1884523" cy="1185583"/>
          </a:xfrm>
        </p:grpSpPr>
        <p:sp>
          <p:nvSpPr>
            <p:cNvPr id="6" name="圓角矩形 6">
              <a:extLst>
                <a:ext uri="{FF2B5EF4-FFF2-40B4-BE49-F238E27FC236}">
                  <a16:creationId xmlns:a16="http://schemas.microsoft.com/office/drawing/2014/main" id="{A64BC276-2190-4B58-882D-E3E37CB39C88}"/>
                </a:ext>
              </a:extLst>
            </p:cNvPr>
            <p:cNvSpPr/>
            <p:nvPr/>
          </p:nvSpPr>
          <p:spPr>
            <a:xfrm>
              <a:off x="2927954" y="4093832"/>
              <a:ext cx="1884523" cy="1185583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20386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endParaRPr>
            </a:p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第</a:t>
              </a:r>
              <a:r>
                <a:rPr lang="en-US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1</a:t>
              </a: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題為</a:t>
              </a:r>
              <a:r>
                <a:rPr lang="en-US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3</a:t>
              </a: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分</a:t>
              </a:r>
            </a:p>
            <a:p>
              <a:pPr marL="0" marR="0" lvl="0" indent="0" algn="l" defTabSz="6858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第</a:t>
              </a:r>
              <a:r>
                <a:rPr lang="en-US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2</a:t>
              </a: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題為</a:t>
              </a:r>
              <a:r>
                <a:rPr lang="en-US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3</a:t>
              </a:r>
              <a:r>
                <a:rPr lang="zh-TW" sz="2200" b="1" i="0" u="none" strike="noStrike" kern="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  <a:cs typeface="Times New Roman" pitchFamily="18"/>
                </a:rPr>
                <a:t>分</a:t>
              </a:r>
            </a:p>
          </p:txBody>
        </p:sp>
        <p:pic>
          <p:nvPicPr>
            <p:cNvPr id="7" name="圖片 17">
              <a:extLst>
                <a:ext uri="{FF2B5EF4-FFF2-40B4-BE49-F238E27FC236}">
                  <a16:creationId xmlns:a16="http://schemas.microsoft.com/office/drawing/2014/main" id="{20718CAC-B1C2-49E5-AE95-4B6454AD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329" t="54282" r="83678" b="44461"/>
            <a:stretch>
              <a:fillRect/>
            </a:stretch>
          </p:blipFill>
          <p:spPr>
            <a:xfrm>
              <a:off x="3145947" y="4184020"/>
              <a:ext cx="450131" cy="372773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8" name="圖片 8">
            <a:extLst>
              <a:ext uri="{FF2B5EF4-FFF2-40B4-BE49-F238E27FC236}">
                <a16:creationId xmlns:a16="http://schemas.microsoft.com/office/drawing/2014/main" id="{74ACCAAF-2E75-4D3E-B120-0F27A1CC2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4710122" y="2465408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圓角矩形 6">
            <a:extLst>
              <a:ext uri="{FF2B5EF4-FFF2-40B4-BE49-F238E27FC236}">
                <a16:creationId xmlns:a16="http://schemas.microsoft.com/office/drawing/2014/main" id="{EFFC498F-F48A-4291-8848-EA3E3224F8A6}"/>
              </a:ext>
            </a:extLst>
          </p:cNvPr>
          <p:cNvSpPr/>
          <p:nvPr/>
        </p:nvSpPr>
        <p:spPr>
          <a:xfrm>
            <a:off x="2681615" y="989902"/>
            <a:ext cx="2181209" cy="1514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僅呈現答錯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題目的資訊：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上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標準答案，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下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考生答案。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4BCA39B-CAE2-4802-A773-2EEA08084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5090300" y="3611322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圖片 9">
            <a:extLst>
              <a:ext uri="{FF2B5EF4-FFF2-40B4-BE49-F238E27FC236}">
                <a16:creationId xmlns:a16="http://schemas.microsoft.com/office/drawing/2014/main" id="{3D87C46D-8959-4FF6-8184-7910821DC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>
            <a:off x="5367299" y="2724674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13FC7BB9-A54C-4EA9-9D34-D8A672C2BF15}"/>
              </a:ext>
            </a:extLst>
          </p:cNvPr>
          <p:cNvSpPr txBox="1"/>
          <p:nvPr/>
        </p:nvSpPr>
        <p:spPr>
          <a:xfrm>
            <a:off x="390613" y="552453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83B6C60D-5221-4558-9EB9-958D9A1F103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7B4D79-AAB8-429C-8A37-5235C27C083B}" type="slidenum">
              <a:t>18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BAAE74-4C95-4D78-89E2-727B486A24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sz="8000">
                <a:effectLst>
                  <a:outerShdw dist="38096" dir="2700000">
                    <a:srgbClr val="000000"/>
                  </a:outerShdw>
                </a:effectLst>
              </a:rPr>
              <a:t>非選擇題型評分說明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1CB02A-4195-4967-B5CB-9511F550BE9E}"/>
              </a:ext>
            </a:extLst>
          </p:cNvPr>
          <p:cNvSpPr txBox="1"/>
          <p:nvPr/>
        </p:nvSpPr>
        <p:spPr>
          <a:xfrm>
            <a:off x="2187519" y="484952"/>
            <a:ext cx="576776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536C2-8235-445F-8474-271EE36160CC}"/>
              </a:ext>
            </a:extLst>
          </p:cNvPr>
          <p:cNvSpPr txBox="1"/>
          <p:nvPr/>
        </p:nvSpPr>
        <p:spPr>
          <a:xfrm>
            <a:off x="4429362" y="1632231"/>
            <a:ext cx="7615379" cy="45259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評量方式說明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計分方式說明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非選擇題型評分說明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  <a:p>
            <a:pPr marL="989015" marR="0" lvl="1" indent="-268284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>
                <a:tab pos="108108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數學科非選擇題評分說明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  <a:p>
            <a:pPr marL="989015" marR="0" lvl="1" indent="-268284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•"/>
              <a:tabLst>
                <a:tab pos="108108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寫作測驗評分說明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  <a:p>
            <a:pPr marL="538160" marR="0" lvl="1" indent="-538160" algn="l" defTabSz="914400" rtl="0" fontAlgn="auto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Times New Roman" pitchFamily="18"/>
              </a:rPr>
              <a:t>試場常見違規事項說明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  <a:cs typeface="Times New Roman" pitchFamily="18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C6089A6-E412-4373-8C7F-F8F77F1B126E}"/>
              </a:ext>
            </a:extLst>
          </p:cNvPr>
          <p:cNvSpPr txBox="1"/>
          <p:nvPr/>
        </p:nvSpPr>
        <p:spPr>
          <a:xfrm>
            <a:off x="11728121" y="6392652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AD180E-8F02-4D69-A617-BB6943ED735A}" type="slidenum">
              <a:t>2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20B9CE-4E1C-4746-8D4F-CA275BC3F9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  <a:cs typeface="Times New Roman" pitchFamily="18"/>
              </a:rPr>
              <a:t>數學非選擇題評量的能力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14ED76-FFF9-4A97-A00C-E0D6DAE82E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1435" y="1554159"/>
            <a:ext cx="10964863" cy="4932365"/>
          </a:xfrm>
        </p:spPr>
        <p:txBody>
          <a:bodyPr/>
          <a:lstStyle/>
          <a:p>
            <a:pPr marL="628650" lvl="0" indent="-628650" algn="just"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評量學生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運用數學知識解題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，並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表達其解題思維過程與說明理由的能力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。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628650" algn="just">
              <a:spcBef>
                <a:spcPts val="2400"/>
              </a:spcBef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評分規準：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11109" algn="just">
              <a:buNone/>
              <a:tabLst>
                <a:tab pos="628650" algn="l"/>
              </a:tabLst>
            </a:pP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評閱學生解題過程中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的適切性與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的合理、完整性。</a:t>
            </a:r>
            <a:endParaRPr lang="en-US" sz="32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」是指學生察覺題目條件要素，將題目轉化成數學問題並擬定解題方法。</a:t>
            </a:r>
            <a:endParaRPr lang="en-US" sz="28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」是指呈現解題步驟，以及推導/推理、解釋的表達。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1895C72-47E7-4EEA-93F2-D6E45FA3CEB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67B07A-2135-4DD9-8AC4-F98E08955F35}" type="slidenum">
              <a:t>20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BFECF-3946-4302-AE95-EAA49F71EE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評分規準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60CD547-8244-4E52-8AA5-562EDCBC2EF6}"/>
              </a:ext>
            </a:extLst>
          </p:cNvPr>
          <p:cNvGraphicFramePr>
            <a:graphicFrameLocks noGrp="1"/>
          </p:cNvGraphicFramePr>
          <p:nvPr/>
        </p:nvGraphicFramePr>
        <p:xfrm>
          <a:off x="1115851" y="1137861"/>
          <a:ext cx="9960303" cy="5049874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211561">
                  <a:extLst>
                    <a:ext uri="{9D8B030D-6E8A-4147-A177-3AD203B41FA5}">
                      <a16:colId xmlns:a16="http://schemas.microsoft.com/office/drawing/2014/main" val="3635828977"/>
                    </a:ext>
                  </a:extLst>
                </a:gridCol>
                <a:gridCol w="8748741">
                  <a:extLst>
                    <a:ext uri="{9D8B030D-6E8A-4147-A177-3AD203B41FA5}">
                      <a16:colId xmlns:a16="http://schemas.microsoft.com/office/drawing/2014/main" val="2609743021"/>
                    </a:ext>
                  </a:extLst>
                </a:gridCol>
              </a:tblGrid>
              <a:tr h="648163"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b="1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Arial"/>
                          <a:ea typeface="標楷體"/>
                        </a:rPr>
                        <a:t>級分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標楷體" pitchFamily="65"/>
                          <a:ea typeface="標楷體" pitchFamily="65"/>
                        </a:rPr>
                        <a:t>評分規準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標楷體" pitchFamily="65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74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30337"/>
                  </a:ext>
                </a:extLst>
              </a:tr>
              <a:tr h="112175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三級分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策略適切，解題過程完整或大致完整，且結果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策略適切，解題步驟出現不影響解題過程的瑕疵，但呈現大致完整的推導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83528"/>
                  </a:ext>
                </a:extLst>
              </a:tr>
              <a:tr h="18779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二級分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策略適切或方向正確，解題過程不完整，部分步驟缺乏合理性，但結果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 spc="-30" baseline="0">
                        <a:latin typeface="Times New Roman"/>
                        <a:ea typeface="標楷體" pitchFamily="65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策略適切或方向正確，解題過程大致完整但出現錯誤，結果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結論合理。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策略適切或方向正確，解題過程中呈現部分重要的推導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推理或解釋，但未得出正確的結果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789828"/>
                  </a:ext>
                </a:extLst>
              </a:tr>
              <a:tr h="745089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一級分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1790" lvl="0" indent="-33179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缺乏明確的策略，呈現部分的解題要素，但欠缺適當的推導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推理或解釋。</a:t>
                      </a:r>
                      <a:endParaRPr lang="zh-TW" sz="2000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096466"/>
                  </a:ext>
                </a:extLst>
              </a:tr>
              <a:tr h="656950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零級分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0365" lvl="0" indent="-360365">
                        <a:buSzPct val="100000"/>
                        <a:buAutoNum type="arabicPeriod"/>
                      </a:pPr>
                      <a:r>
                        <a:rPr lang="zh-TW" sz="2000" spc="-30" baseline="0">
                          <a:latin typeface="Times New Roman"/>
                          <a:ea typeface="標楷體" pitchFamily="65"/>
                          <a:cs typeface="Times New Roman"/>
                        </a:rPr>
                        <a:t>策略模糊不清；解題過程空白或與題目無關。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71006237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DC8D4D3-34E3-4328-9B3F-FF6C9DEADDB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CC5EC7-F690-4422-A1A9-E0D731FC0F82}" type="slidenum">
              <a:t>21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>
            <a:extLst>
              <a:ext uri="{FF2B5EF4-FFF2-40B4-BE49-F238E27FC236}">
                <a16:creationId xmlns:a16="http://schemas.microsoft.com/office/drawing/2014/main" id="{7FE7F80C-CF11-473A-BE4E-3D8CF53B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8"/>
          <a:stretch>
            <a:fillRect/>
          </a:stretch>
        </p:blipFill>
        <p:spPr>
          <a:xfrm>
            <a:off x="3766495" y="0"/>
            <a:ext cx="497817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圓角矩形 6">
            <a:extLst>
              <a:ext uri="{FF2B5EF4-FFF2-40B4-BE49-F238E27FC236}">
                <a16:creationId xmlns:a16="http://schemas.microsoft.com/office/drawing/2014/main" id="{DE620D30-ECC2-4EAC-971A-78158AE37E5C}"/>
              </a:ext>
            </a:extLst>
          </p:cNvPr>
          <p:cNvSpPr/>
          <p:nvPr/>
        </p:nvSpPr>
        <p:spPr>
          <a:xfrm>
            <a:off x="8417573" y="2720678"/>
            <a:ext cx="3145673" cy="19395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非選擇題作答區每格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9196" marR="0" lvl="0" indent="73819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大小為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en-US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12cm*12cm</a:t>
            </a:r>
          </a:p>
          <a:p>
            <a:pPr marL="96441" marR="0" lvl="0" indent="-96441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注意對應題號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zh-TW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黑色墨水的筆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書寫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3351801B-D2A2-4809-A2A2-3AFC4DE7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7635">
            <a:off x="7949675" y="4482910"/>
            <a:ext cx="675183" cy="4635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圖片 8">
            <a:extLst>
              <a:ext uri="{FF2B5EF4-FFF2-40B4-BE49-F238E27FC236}">
                <a16:creationId xmlns:a16="http://schemas.microsoft.com/office/drawing/2014/main" id="{80845BDD-9064-44C4-8ABF-8D018ACA1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7938594" y="2593451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圓角矩形 6">
            <a:extLst>
              <a:ext uri="{FF2B5EF4-FFF2-40B4-BE49-F238E27FC236}">
                <a16:creationId xmlns:a16="http://schemas.microsoft.com/office/drawing/2014/main" id="{719E7E2F-389E-4E0E-B58F-835403E30BE6}"/>
              </a:ext>
            </a:extLst>
          </p:cNvPr>
          <p:cNvSpPr/>
          <p:nvPr/>
        </p:nvSpPr>
        <p:spPr>
          <a:xfrm>
            <a:off x="1618286" y="4826943"/>
            <a:ext cx="2231547" cy="9421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選擇題作答區，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2B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鉛筆書寫</a:t>
            </a:r>
          </a:p>
        </p:txBody>
      </p:sp>
      <p:pic>
        <p:nvPicPr>
          <p:cNvPr id="7" name="圖片 8">
            <a:extLst>
              <a:ext uri="{FF2B5EF4-FFF2-40B4-BE49-F238E27FC236}">
                <a16:creationId xmlns:a16="http://schemas.microsoft.com/office/drawing/2014/main" id="{E16DBBA4-FD10-4642-8873-FF3685E74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2399">
            <a:off x="3723044" y="4822353"/>
            <a:ext cx="512685" cy="3519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B996969-AC9D-44AE-9C9D-14FE7D48DB66}"/>
              </a:ext>
            </a:extLst>
          </p:cNvPr>
          <p:cNvSpPr txBox="1"/>
          <p:nvPr/>
        </p:nvSpPr>
        <p:spPr>
          <a:xfrm>
            <a:off x="390613" y="579080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答 案 卷 樣 式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41C1A8C4-4C9B-47A2-B043-ECEC5385DCA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81AEA8-57D9-4751-9C49-42DA07E7DEB6}" type="slidenum">
              <a:t>22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88D8FE-6AFE-4D47-8B94-4DC3C8FEDE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1520C0-D68B-472E-A409-1A56E7EA4D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50" y="1663851"/>
            <a:ext cx="10585451" cy="4444998"/>
          </a:xfrm>
        </p:spPr>
        <p:txBody>
          <a:bodyPr/>
          <a:lstStyle/>
          <a:p>
            <a:pPr marL="534988" lvl="0" indent="-534988"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只寫答案而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/>
              </a:rPr>
              <a:t>無計算過程或說明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，無法判斷其「擬定策略」與「表達過程」能力，該題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/>
              </a:rPr>
              <a:t>以零級分計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。</a:t>
            </a:r>
            <a:endParaRPr lang="en-US" sz="3200">
              <a:latin typeface="標楷體" pitchFamily="65"/>
              <a:ea typeface="標楷體" pitchFamily="65"/>
              <a:cs typeface="Times New Roman"/>
            </a:endParaRPr>
          </a:p>
          <a:p>
            <a:pPr lvl="0">
              <a:spcBef>
                <a:spcPts val="3000"/>
              </a:spcBef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使用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 pitchFamily="18"/>
              </a:rPr>
              <a:t>黑色墨水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的筆，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 pitchFamily="18"/>
              </a:rPr>
              <a:t>在規定的作答區內書寫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。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803272" lvl="1" indent="-360365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 pitchFamily="18"/>
              </a:rPr>
              <a:t>若作答超出作答區，</a:t>
            </a:r>
            <a:r>
              <a:rPr lang="zh-TW" sz="2800">
                <a:latin typeface="標楷體" pitchFamily="65"/>
                <a:ea typeface="標楷體" pitchFamily="65"/>
              </a:rPr>
              <a:t>僅以作答區內之內容進行評分</a:t>
            </a:r>
            <a:r>
              <a:rPr lang="zh-TW" sz="2800">
                <a:latin typeface="標楷體" pitchFamily="65"/>
                <a:ea typeface="標楷體" pitchFamily="65"/>
                <a:cs typeface="Times New Roman" pitchFamily="18"/>
              </a:rPr>
              <a:t>。</a:t>
            </a:r>
            <a:endParaRPr lang="en-US" sz="28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803272" lvl="1" indent="-360365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 pitchFamily="18"/>
              </a:rPr>
              <a:t>學生可先行</a:t>
            </a:r>
            <a:r>
              <a:rPr lang="zh-TW" sz="2800">
                <a:latin typeface="標楷體" pitchFamily="65"/>
                <a:ea typeface="標楷體" pitchFamily="65"/>
              </a:rPr>
              <a:t>規劃作答方式</a:t>
            </a:r>
            <a:r>
              <a:rPr lang="zh-TW" sz="2800">
                <a:latin typeface="標楷體" pitchFamily="65"/>
                <a:ea typeface="標楷體" pitchFamily="65"/>
                <a:cs typeface="Times New Roman" pitchFamily="18"/>
              </a:rPr>
              <a:t>避免超出作答區。</a:t>
            </a:r>
            <a:endParaRPr lang="en-US" sz="2800">
              <a:latin typeface="標楷體" pitchFamily="65"/>
              <a:ea typeface="標楷體" pitchFamily="65"/>
              <a:cs typeface="Times New Roman" pitchFamily="18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5310F44C-E598-4994-A673-53F33A82A32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4D396E-A166-4C1D-B79C-75372142833F}" type="slidenum">
              <a:t>23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20B455-B494-4B4D-9153-5760FE6850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4BB69-1452-47A3-9BE1-EBF70E0233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1624157"/>
            <a:ext cx="10363196" cy="4524378"/>
          </a:xfrm>
        </p:spPr>
        <p:txBody>
          <a:bodyPr/>
          <a:lstStyle/>
          <a:p>
            <a:pPr marL="628650" lvl="0" indent="-628650" algn="just"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若作答過程中，使用到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/>
              </a:rPr>
              <a:t>原試題圖形上未標示的記號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（如：頂點、線段），則</a:t>
            </a:r>
            <a:r>
              <a:rPr lang="zh-TW" sz="3200">
                <a:highlight>
                  <a:srgbClr val="CEE1F2"/>
                </a:highlight>
                <a:latin typeface="標楷體" pitchFamily="65"/>
                <a:ea typeface="標楷體" pitchFamily="65"/>
                <a:cs typeface="Times New Roman"/>
              </a:rPr>
              <a:t>須將試題圖形畫在作答區內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，以利閱卷委員進行評分。</a:t>
            </a:r>
            <a:endParaRPr lang="en-US" sz="3200">
              <a:latin typeface="標楷體" pitchFamily="65"/>
              <a:ea typeface="標楷體" pitchFamily="65"/>
              <a:cs typeface="Times New Roman"/>
            </a:endParaRPr>
          </a:p>
          <a:p>
            <a:pPr marL="628650" lvl="0" indent="-628650" algn="just">
              <a:spcBef>
                <a:spcPts val="3000"/>
              </a:spcBef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</a:rPr>
              <a:t>若有</a:t>
            </a:r>
            <a:r>
              <a:rPr lang="zh-TW" sz="32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違反試場規則行為</a:t>
            </a:r>
            <a:r>
              <a:rPr lang="zh-TW" sz="3200">
                <a:latin typeface="標楷體" pitchFamily="65"/>
                <a:ea typeface="標楷體" pitchFamily="65"/>
              </a:rPr>
              <a:t>，包含學生洩漏私人身份（如：姓名、准考證號）、畫記與題目無關的文字、圖形或符號，</a:t>
            </a:r>
            <a:r>
              <a:rPr lang="zh-TW" sz="32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則</a:t>
            </a:r>
            <a:r>
              <a:rPr lang="zh-TW" sz="3200" b="1" u="sng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數學科</a:t>
            </a:r>
            <a:r>
              <a:rPr lang="zh-TW" sz="32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不計列等級</a:t>
            </a:r>
            <a:r>
              <a:rPr lang="zh-TW" sz="3200">
                <a:latin typeface="標楷體" pitchFamily="65"/>
                <a:ea typeface="標楷體" pitchFamily="65"/>
              </a:rPr>
              <a:t>。</a:t>
            </a:r>
            <a:endParaRPr lang="en-US" sz="3200">
              <a:latin typeface="標楷體" pitchFamily="65"/>
              <a:ea typeface="標楷體" pitchFamily="65"/>
            </a:endParaRPr>
          </a:p>
          <a:p>
            <a:pPr marL="514350" lvl="0" indent="-514350">
              <a:buAutoNum type="arabicPeriod" startAt="4"/>
            </a:pPr>
            <a:endParaRPr lang="en-US">
              <a:latin typeface="標楷體" pitchFamily="65"/>
              <a:ea typeface="標楷體" pitchFamily="65"/>
            </a:endParaRPr>
          </a:p>
          <a:p>
            <a:pPr marL="514350" lvl="0" indent="-514350"/>
            <a:endParaRPr lang="en-US"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F72113C-D8C3-412F-8AA6-03FB56F9D1A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687BD5-65EF-4F50-820E-D9B1480E7C62}" type="slidenum">
              <a:t>24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C8C341-A74E-4577-92F7-C2060D537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6101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84DE024-0A5F-48B0-99CC-8E79577DA7E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超出作答區情況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D6662DD-4BC5-404D-91E0-2A8A2862FF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02737" y="1357317"/>
            <a:ext cx="3897309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僅針對作答區內容進行評分。</a:t>
            </a:r>
            <a:endParaRPr lang="en-US" sz="3200">
              <a:latin typeface="標楷體" pitchFamily="65"/>
              <a:ea typeface="標楷體" pitchFamily="65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C1BAF612-007A-400A-BC7E-2A72E935755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6AB576-A9EC-4464-A8DC-BE98F838B83D}" type="slidenum">
              <a:t>25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284F37-6318-42CA-8D78-0345C9EA87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超出作答區情況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83BCE3-10B7-4129-BF68-67F0F8734445}"/>
              </a:ext>
            </a:extLst>
          </p:cNvPr>
          <p:cNvSpPr txBox="1"/>
          <p:nvPr/>
        </p:nvSpPr>
        <p:spPr>
          <a:xfrm>
            <a:off x="6982394" y="1339001"/>
            <a:ext cx="3975308" cy="4781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僅針對作答區內容進行評分。</a:t>
            </a: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標楷體" pitchFamily="65"/>
              <a:ea typeface="標楷體" pitchFamily="65"/>
            </a:endParaRPr>
          </a:p>
        </p:txBody>
      </p:sp>
      <p:pic>
        <p:nvPicPr>
          <p:cNvPr id="4" name="內容版面配置區 3" descr="一張含有 文字, 筆跡, 字型, 圖畫 的圖片&#10;&#10;自動產生的描述">
            <a:extLst>
              <a:ext uri="{FF2B5EF4-FFF2-40B4-BE49-F238E27FC236}">
                <a16:creationId xmlns:a16="http://schemas.microsoft.com/office/drawing/2014/main" id="{C377BD29-B976-405A-A820-94A84F2B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2692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4864DE9-3652-4FB2-A4E3-AE5F6D10797A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DDB93E-F668-4BD6-81AD-614784B4BD8C}" type="slidenum">
              <a:t>26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C890C2-8EE2-4308-B0CD-0B3CF8CD1D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741045-4A57-4BF9-9994-DA284E9557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7160" y="1339001"/>
            <a:ext cx="3805239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標示作答順序，並劃分區塊，充分利用作答區。</a:t>
            </a:r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92F1ECFA-6A47-43BF-B19A-740603CA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05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11F44A93-995D-464C-BA8C-D0432598671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75E088-5E1B-4C24-82BE-77901597289D}" type="slidenum">
              <a:t>27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A23D62-7BCF-45DB-AAC3-C6E09D1589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D17FCE-7579-49FD-9BFC-CF6A64AF61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64999" y="1357317"/>
            <a:ext cx="3808411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劃分作答區塊，充分利用作答區。</a:t>
            </a:r>
          </a:p>
        </p:txBody>
      </p:sp>
      <p:pic>
        <p:nvPicPr>
          <p:cNvPr id="4" name="圖片 3" descr="一張含有 文字, 筆跡, 書法, 字型 的圖片&#10;&#10;自動產生的描述">
            <a:extLst>
              <a:ext uri="{FF2B5EF4-FFF2-40B4-BE49-F238E27FC236}">
                <a16:creationId xmlns:a16="http://schemas.microsoft.com/office/drawing/2014/main" id="{F4D5CDDD-B632-496B-8C2C-CE9C845AB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76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E76B97A-B990-49CD-8753-B539233B347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F0F1F9-2B2C-4062-9500-4A39C31CEDC6}" type="slidenum">
              <a:t>28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F66937-FC93-45DA-ABB5-C48A66A86A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465A32-B73D-4CF4-9965-EC3FE1E45A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31906" y="1339001"/>
            <a:ext cx="3803647" cy="4525959"/>
          </a:xfrm>
        </p:spPr>
        <p:txBody>
          <a:bodyPr/>
          <a:lstStyle/>
          <a:p>
            <a:pPr lvl="0"/>
            <a:r>
              <a:rPr lang="zh-TW" sz="3200">
                <a:ea typeface="標楷體"/>
              </a:rPr>
              <a:t>將作答區分為上下兩部分。</a:t>
            </a:r>
          </a:p>
        </p:txBody>
      </p:sp>
      <p:pic>
        <p:nvPicPr>
          <p:cNvPr id="4" name="圖片 2" descr="一張含有 文字, 圖表, 筆跡, 字型 的圖片&#10;&#10;自動產生的描述">
            <a:extLst>
              <a:ext uri="{FF2B5EF4-FFF2-40B4-BE49-F238E27FC236}">
                <a16:creationId xmlns:a16="http://schemas.microsoft.com/office/drawing/2014/main" id="{405687CC-D7DF-430C-AD2B-E7C6C629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88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2A094FC7-3210-43D6-A4E9-E4CCD269F19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37889-C8CC-4C11-AFF6-F222877C9604}" type="slidenum">
              <a:t>29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8DA654-E219-4EC1-859D-8EB66A3F494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sz="7200">
                <a:effectLst>
                  <a:outerShdw dist="38096" dir="2700000">
                    <a:srgbClr val="000000"/>
                  </a:outerShdw>
                </a:effectLst>
              </a:rPr>
              <a:t>評量方式說明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BAB2E4-B7D9-48B9-8BED-854D61DD59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須將試題圖形畫在作答區的情況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4D3A5E-1A5B-477D-B559-60F611F34E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0626" y="1339001"/>
            <a:ext cx="3970333" cy="4525959"/>
          </a:xfrm>
        </p:spPr>
        <p:txBody>
          <a:bodyPr/>
          <a:lstStyle/>
          <a:p>
            <a:pPr lvl="0"/>
            <a:r>
              <a:rPr lang="zh-TW" sz="3200">
                <a:ea typeface="標楷體"/>
              </a:rPr>
              <a:t>作答時</a:t>
            </a:r>
            <a:r>
              <a:rPr lang="zh-TW" sz="3200">
                <a:latin typeface="Times New Roman"/>
                <a:ea typeface="標楷體"/>
                <a:cs typeface="Times New Roman"/>
              </a:rPr>
              <a:t>使用到原試題圖形上未標示的記號</a:t>
            </a:r>
            <a:r>
              <a:rPr lang="en-US" sz="3200">
                <a:latin typeface="Times New Roman"/>
                <a:ea typeface="標楷體"/>
                <a:cs typeface="Times New Roman"/>
              </a:rPr>
              <a:t>(如</a:t>
            </a:r>
            <a:r>
              <a:rPr lang="zh-TW" sz="3200">
                <a:latin typeface="Times New Roman"/>
                <a:ea typeface="標楷體"/>
                <a:cs typeface="Times New Roman"/>
              </a:rPr>
              <a:t>：</a:t>
            </a:r>
            <a:r>
              <a:rPr lang="en-US" sz="3200">
                <a:latin typeface="Times New Roman"/>
                <a:ea typeface="標楷體"/>
                <a:cs typeface="Times New Roman"/>
              </a:rPr>
              <a:t>A、B、C等)</a:t>
            </a:r>
            <a:r>
              <a:rPr lang="zh-TW" sz="3200">
                <a:latin typeface="Times New Roman"/>
                <a:ea typeface="標楷體"/>
                <a:cs typeface="Times New Roman"/>
              </a:rPr>
              <a:t>，則須將試題圖形畫在作答區內</a:t>
            </a:r>
            <a:r>
              <a:rPr lang="zh-TW" sz="3200">
                <a:ea typeface="標楷體"/>
              </a:rPr>
              <a:t>。</a:t>
            </a:r>
          </a:p>
        </p:txBody>
      </p:sp>
      <p:pic>
        <p:nvPicPr>
          <p:cNvPr id="4" name="圖片 1" descr="一張含有 文字, 筆跡, 圖表, 寫生 的圖片&#10;&#10;自動產生的描述">
            <a:extLst>
              <a:ext uri="{FF2B5EF4-FFF2-40B4-BE49-F238E27FC236}">
                <a16:creationId xmlns:a16="http://schemas.microsoft.com/office/drawing/2014/main" id="{A1D7FBA5-315B-4DCD-9D3E-B03C2920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9760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B5E085E2-D434-4837-89F3-00012176C25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C81785-D571-4DD8-87D5-997A6E2B6998}" type="slidenum">
              <a:t>30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8B1EDA-B24D-4903-8C04-CEC1255F82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/>
                <a:ea typeface="標楷體"/>
              </a:rPr>
              <a:t>須將試題圖形畫在作答區的情況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B7ED3F-0C33-4301-9F6A-FC8179EC48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9062" y="1357317"/>
            <a:ext cx="3965579" cy="4525959"/>
          </a:xfrm>
        </p:spPr>
        <p:txBody>
          <a:bodyPr/>
          <a:lstStyle/>
          <a:p>
            <a:pPr lvl="0"/>
            <a:r>
              <a:rPr lang="zh-TW" sz="3200">
                <a:ea typeface="DFKai-SB"/>
              </a:rPr>
              <a:t>作答時</a:t>
            </a:r>
            <a:r>
              <a:rPr lang="zh-TW" sz="3200">
                <a:latin typeface="Times New Roman"/>
                <a:ea typeface="標楷體"/>
                <a:cs typeface="Times New Roman"/>
              </a:rPr>
              <a:t>使用到原試題圖形上未標示的輔助線段，則須將試題圖形畫在作答區內</a:t>
            </a:r>
            <a:r>
              <a:rPr lang="zh-TW" sz="3200">
                <a:ea typeface="DFKai-SB"/>
              </a:rPr>
              <a:t>。</a:t>
            </a:r>
            <a:endParaRPr lang="en-US" sz="3200">
              <a:ea typeface="DFKai-SB"/>
            </a:endParaRPr>
          </a:p>
          <a:p>
            <a:pPr lvl="0"/>
            <a:endParaRPr lang="en-US" sz="3200"/>
          </a:p>
        </p:txBody>
      </p:sp>
      <p:pic>
        <p:nvPicPr>
          <p:cNvPr id="4" name="圖片 1">
            <a:extLst>
              <a:ext uri="{FF2B5EF4-FFF2-40B4-BE49-F238E27FC236}">
                <a16:creationId xmlns:a16="http://schemas.microsoft.com/office/drawing/2014/main" id="{7D34672C-6E5B-4446-A216-B83E1E16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5234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3A7F5950-86E5-42A7-BF26-206B29F4352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018373-E971-4B78-8EBE-A81CED69EDF7}" type="slidenum">
              <a:t>31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BAE7E3-419F-4DBA-87C4-BBC9357AF9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違反試場規則行為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7D14E6-6FF4-4351-A2F3-EF7B74CC0B33}"/>
              </a:ext>
            </a:extLst>
          </p:cNvPr>
          <p:cNvSpPr txBox="1"/>
          <p:nvPr/>
        </p:nvSpPr>
        <p:spPr>
          <a:xfrm>
            <a:off x="7053059" y="1357317"/>
            <a:ext cx="3957230" cy="1150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書寫准考證號碼。</a:t>
            </a:r>
          </a:p>
        </p:txBody>
      </p:sp>
      <p:pic>
        <p:nvPicPr>
          <p:cNvPr id="4" name="圖片 3" descr="一張含有 螢幕擷取畫面, 白色, 設計 的圖片&#10;&#10;自動產生的描述">
            <a:extLst>
              <a:ext uri="{FF2B5EF4-FFF2-40B4-BE49-F238E27FC236}">
                <a16:creationId xmlns:a16="http://schemas.microsoft.com/office/drawing/2014/main" id="{0169A24D-61FF-4DAC-9314-C7E71799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692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1F146FFA-F036-487F-AEAD-AD9FF09E2B6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22EC3C-D870-48DF-BF3A-0D1AD0A19F5A}" type="slidenum">
              <a:t>32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F846FB-2545-4D54-870A-3AB02A7C13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違反試場規則行為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E079AC-3D25-46E8-8447-E9D8FD09B0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3890" y="1333250"/>
            <a:ext cx="3575047" cy="4525959"/>
          </a:xfrm>
        </p:spPr>
        <p:txBody>
          <a:bodyPr/>
          <a:lstStyle/>
          <a:p>
            <a:pPr lvl="0"/>
            <a:r>
              <a:rPr lang="zh-TW" sz="3200">
                <a:ea typeface="標楷體"/>
              </a:rPr>
              <a:t>書寫與解題無關之文字與符號。</a:t>
            </a:r>
          </a:p>
        </p:txBody>
      </p:sp>
      <p:pic>
        <p:nvPicPr>
          <p:cNvPr id="4" name="圖片 3" descr="一張含有 文字, 字型, 螢幕擷取畫面, 白色 的圖片&#10;&#10;自動產生的描述">
            <a:extLst>
              <a:ext uri="{FF2B5EF4-FFF2-40B4-BE49-F238E27FC236}">
                <a16:creationId xmlns:a16="http://schemas.microsoft.com/office/drawing/2014/main" id="{8666792F-E9FB-443C-8E2A-FBCD5EA0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018" y="1333250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EA662BE1-29EA-4463-8C03-5D6663D5686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C28BC5-9F3A-4A44-8266-A08FCCDC486E}" type="slidenum">
              <a:t>33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6FE903-7D88-4DD8-BE7E-F8A0658747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違反試場規則行為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B2B00B-22B7-4919-B059-815225CEDB83}"/>
              </a:ext>
            </a:extLst>
          </p:cNvPr>
          <p:cNvSpPr txBox="1"/>
          <p:nvPr/>
        </p:nvSpPr>
        <p:spPr>
          <a:xfrm>
            <a:off x="7168201" y="1357317"/>
            <a:ext cx="2952753" cy="11509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畫記圖形。</a:t>
            </a:r>
          </a:p>
        </p:txBody>
      </p:sp>
      <p:pic>
        <p:nvPicPr>
          <p:cNvPr id="4" name="圖片 3" descr="一張含有 寫生, 圖畫, 線條藝術, 美工圖案 的圖片&#10;&#10;自動產生的描述">
            <a:extLst>
              <a:ext uri="{FF2B5EF4-FFF2-40B4-BE49-F238E27FC236}">
                <a16:creationId xmlns:a16="http://schemas.microsoft.com/office/drawing/2014/main" id="{070EFB1A-F7B4-409A-B391-24433F30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020" y="135731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F91B1B66-B082-49B8-975A-9C975002858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8EFB77-F1A6-4B17-A979-DA903836BF34}" type="slidenum">
              <a:t>34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845D56-EA74-4F95-B8F0-B48D6269A7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寫作測驗評量的能力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1B5883-6FCA-484C-B798-A51F4ADA6C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193" y="1339001"/>
            <a:ext cx="10556876" cy="5010153"/>
          </a:xfrm>
        </p:spPr>
        <p:txBody>
          <a:bodyPr/>
          <a:lstStyle/>
          <a:p>
            <a:pPr marL="0" lvl="0" indent="0" algn="just">
              <a:spcBef>
                <a:spcPts val="400"/>
              </a:spcBef>
              <a:spcAft>
                <a:spcPts val="600"/>
              </a:spcAft>
              <a:buNone/>
            </a:pPr>
            <a:r>
              <a:rPr lang="zh-TW" sz="3200">
                <a:latin typeface="標楷體" pitchFamily="65"/>
                <a:ea typeface="標楷體" pitchFamily="65"/>
              </a:rPr>
              <a:t>檢測學生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表達經驗見聞</a:t>
            </a:r>
            <a:r>
              <a:rPr lang="zh-TW" sz="3200">
                <a:latin typeface="標楷體" pitchFamily="65"/>
                <a:ea typeface="標楷體" pitchFamily="65"/>
              </a:rPr>
              <a:t>和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情感思想的綜合語文能力。</a:t>
            </a:r>
            <a:endParaRPr lang="en-US" sz="3200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立意與取材</a:t>
            </a:r>
            <a:r>
              <a:rPr lang="zh-TW">
                <a:latin typeface="標楷體" pitchFamily="65"/>
                <a:ea typeface="標楷體" pitchFamily="65"/>
              </a:rPr>
              <a:t>：能依據不同的寫作任務，統整、運用材料，以表現個人意念。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結構組織</a:t>
            </a:r>
            <a:r>
              <a:rPr lang="zh-TW">
                <a:latin typeface="標楷體" pitchFamily="65"/>
                <a:ea typeface="標楷體" pitchFamily="65"/>
              </a:rPr>
              <a:t>：能掌握寫作步驟，完成首尾連貫、組織完整的文章。</a:t>
            </a:r>
            <a:endParaRPr lang="en-US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遣詞造句</a:t>
            </a:r>
            <a:r>
              <a:rPr lang="zh-TW" sz="2600">
                <a:latin typeface="標楷體" pitchFamily="65"/>
                <a:ea typeface="標楷體" pitchFamily="65"/>
              </a:rPr>
              <a:t>：能正確使用國語文，適當的遣詞造字、運用各種句型及修辭寫作。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錯別字、格式及標點符號</a:t>
            </a:r>
            <a:r>
              <a:rPr lang="zh-TW">
                <a:latin typeface="標楷體" pitchFamily="65"/>
                <a:ea typeface="標楷體" pitchFamily="65"/>
              </a:rPr>
              <a:t>：能正確書寫文字、格式及標點符號。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562F297C-CDF9-43EB-B9D8-ABF7B679B2E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C02316-CFC2-4BA3-8453-6DD635CCB473}" type="slidenum">
              <a:t>35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2">
            <a:extLst>
              <a:ext uri="{FF2B5EF4-FFF2-40B4-BE49-F238E27FC236}">
                <a16:creationId xmlns:a16="http://schemas.microsoft.com/office/drawing/2014/main" id="{4B7DA711-644D-4BBD-8F0A-062BE5B2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90" y="0"/>
            <a:ext cx="710147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00546047-08C1-44F4-8ED4-619B2BD34B46}"/>
              </a:ext>
            </a:extLst>
          </p:cNvPr>
          <p:cNvSpPr txBox="1"/>
          <p:nvPr/>
        </p:nvSpPr>
        <p:spPr>
          <a:xfrm>
            <a:off x="390613" y="579080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評 分 規 準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987274A7-F406-4860-A5E9-04D9E37D1B3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32A48D-A5A9-44E1-A9AF-366702B6E9E8}" type="slidenum">
              <a:t>36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4">
            <a:extLst>
              <a:ext uri="{FF2B5EF4-FFF2-40B4-BE49-F238E27FC236}">
                <a16:creationId xmlns:a16="http://schemas.microsoft.com/office/drawing/2014/main" id="{9BB32625-99EA-49E1-99A5-6F525AE6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6" y="1732385"/>
            <a:ext cx="5851611" cy="4140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F6AEEF84-C699-4A9C-AE39-F2B561EA4D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答案卷樣式</a:t>
            </a:r>
          </a:p>
        </p:txBody>
      </p:sp>
      <p:grpSp>
        <p:nvGrpSpPr>
          <p:cNvPr id="4" name="群組 1">
            <a:extLst>
              <a:ext uri="{FF2B5EF4-FFF2-40B4-BE49-F238E27FC236}">
                <a16:creationId xmlns:a16="http://schemas.microsoft.com/office/drawing/2014/main" id="{1DF64198-3BC2-4650-AA0A-430FD1AFAFA3}"/>
              </a:ext>
            </a:extLst>
          </p:cNvPr>
          <p:cNvGrpSpPr/>
          <p:nvPr/>
        </p:nvGrpSpPr>
        <p:grpSpPr>
          <a:xfrm>
            <a:off x="5127077" y="1695443"/>
            <a:ext cx="6998927" cy="4210766"/>
            <a:chOff x="5127077" y="1695443"/>
            <a:chExt cx="6998927" cy="4210766"/>
          </a:xfrm>
        </p:grpSpPr>
        <p:pic>
          <p:nvPicPr>
            <p:cNvPr id="5" name="圖片 9">
              <a:extLst>
                <a:ext uri="{FF2B5EF4-FFF2-40B4-BE49-F238E27FC236}">
                  <a16:creationId xmlns:a16="http://schemas.microsoft.com/office/drawing/2014/main" id="{E7BB845A-2568-4A76-BFCD-16A6F49C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303" y="1695443"/>
              <a:ext cx="5965701" cy="421076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矩形 6">
              <a:extLst>
                <a:ext uri="{FF2B5EF4-FFF2-40B4-BE49-F238E27FC236}">
                  <a16:creationId xmlns:a16="http://schemas.microsoft.com/office/drawing/2014/main" id="{7E2FC297-230E-416E-B13C-FF4B8E5564B6}"/>
                </a:ext>
              </a:extLst>
            </p:cNvPr>
            <p:cNvSpPr/>
            <p:nvPr/>
          </p:nvSpPr>
          <p:spPr>
            <a:xfrm>
              <a:off x="5167201" y="5039121"/>
              <a:ext cx="263895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7" name="矩形 7">
              <a:extLst>
                <a:ext uri="{FF2B5EF4-FFF2-40B4-BE49-F238E27FC236}">
                  <a16:creationId xmlns:a16="http://schemas.microsoft.com/office/drawing/2014/main" id="{3A6447B1-EB26-4DFA-8CF1-7BFF9D9D2B43}"/>
                </a:ext>
              </a:extLst>
            </p:cNvPr>
            <p:cNvSpPr/>
            <p:nvPr/>
          </p:nvSpPr>
          <p:spPr>
            <a:xfrm>
              <a:off x="11234720" y="5039121"/>
              <a:ext cx="334450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F3037873-3FC7-4A65-81B1-726CCDD94D12}"/>
                </a:ext>
              </a:extLst>
            </p:cNvPr>
            <p:cNvSpPr/>
            <p:nvPr/>
          </p:nvSpPr>
          <p:spPr>
            <a:xfrm>
              <a:off x="5127077" y="1789398"/>
              <a:ext cx="263895" cy="894475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41B1EE4E-91BC-44F9-9304-60D58B0ECDB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696EFB-0386-4067-9DD1-B9C7E3B214FA}" type="slidenum">
              <a:t>37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85132-75F9-4045-80C2-1B679525A4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作答注意事項（一）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A38999-3518-476B-9587-6D7C588B4B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5203" y="1500064"/>
            <a:ext cx="10161590" cy="4927601"/>
          </a:xfrm>
        </p:spPr>
        <p:txBody>
          <a:bodyPr/>
          <a:lstStyle/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應</a:t>
            </a:r>
            <a:r>
              <a:rPr lang="zh-TW" sz="28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確實完整閱讀試題後，按題意要求撰寫文章</a:t>
            </a:r>
            <a:r>
              <a:rPr lang="zh-TW" sz="2800">
                <a:latin typeface="標楷體" pitchFamily="65"/>
                <a:ea typeface="標楷體" pitchFamily="65"/>
              </a:rPr>
              <a:t>，以避免未能確實完成寫作任務，甚至文不對題的情況發生。</a:t>
            </a:r>
            <a:r>
              <a:rPr lang="en-US" sz="2800">
                <a:latin typeface="標楷體" pitchFamily="65"/>
                <a:ea typeface="標楷體" pitchFamily="65"/>
              </a:rPr>
              <a:t> </a:t>
            </a: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從答案卷的第一頁右邊第一行開始作答，翻面至第二頁作答時，請注意答案卷方向，勿上下顛倒。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不得要求增加答案卷作答。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針對完全離題、只訂題目、僅抄寫題目或題幹內容、使用詩歌體及空白卷等考生，因無法判斷其寫作能力，給予零級分。</a:t>
            </a:r>
          </a:p>
          <a:p>
            <a:pPr marL="0" lvl="1" indent="0" algn="just" defTabSz="1511302">
              <a:spcBef>
                <a:spcPts val="2400"/>
              </a:spcBef>
              <a:spcAft>
                <a:spcPts val="600"/>
              </a:spcAft>
              <a:buNone/>
            </a:pPr>
            <a:endParaRPr lang="en-US" sz="2800"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47242F1F-B055-4913-8FE6-88B28E5D879E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640A24-8B89-4B1D-8283-1D798CA4815C}" type="slidenum">
              <a:t>38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E71AC0-19E8-4F25-BBC8-AF087495A0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作答注意事項（二）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BC2C76-D9AD-47F1-A925-0AC2FDE545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457517"/>
            <a:ext cx="10972800" cy="5281610"/>
          </a:xfrm>
        </p:spPr>
        <p:txBody>
          <a:bodyPr/>
          <a:lstStyle/>
          <a:p>
            <a:pPr marL="457200" lvl="1" indent="-457200" algn="just" defTabSz="1511302"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以下情形影響作答結果呈現，可能影響得分：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未用本國文字書寫（正體字）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未用黑色墨水的筆書寫（建議使用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0.5mm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～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0.7mm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之筆尖，且不得使用鉛筆）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書寫字體過小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書寫內容超出答案卷格線外框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以下情形違反試場規則，將不予計級分：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solidFill>
                  <a:srgbClr val="FF0000"/>
                </a:solidFill>
                <a:latin typeface="Times New Roman" pitchFamily="18"/>
                <a:ea typeface="標楷體" pitchFamily="65"/>
                <a:cs typeface="Times New Roman" pitchFamily="18"/>
              </a:rPr>
              <a:t>故意挖補、汙損、折疊答案卷</a:t>
            </a:r>
            <a:endParaRPr lang="en-US">
              <a:solidFill>
                <a:srgbClr val="FF0000"/>
              </a:solidFill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84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solidFill>
                  <a:srgbClr val="FF0000"/>
                </a:solidFill>
                <a:latin typeface="Times New Roman" pitchFamily="18"/>
                <a:ea typeface="標楷體" pitchFamily="65"/>
                <a:cs typeface="Times New Roman" pitchFamily="18"/>
              </a:rPr>
              <a:t>於答案卷上作標記（包含畫記圖形或符號、於正文以外書寫其他文字）、顯示自己身分</a:t>
            </a:r>
            <a:endParaRPr lang="en-US">
              <a:solidFill>
                <a:srgbClr val="FF0000"/>
              </a:solidFill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FBA2745-5B94-48CF-A899-A967AEC972C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574D54-3D72-49D2-A656-FCA292A99F57}" type="slidenum">
              <a:t>39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3">
            <a:extLst>
              <a:ext uri="{FF2B5EF4-FFF2-40B4-BE49-F238E27FC236}">
                <a16:creationId xmlns:a16="http://schemas.microsoft.com/office/drawing/2014/main" id="{3263204F-5E56-4B0D-9A64-BF72C40141D1}"/>
              </a:ext>
            </a:extLst>
          </p:cNvPr>
          <p:cNvSpPr/>
          <p:nvPr/>
        </p:nvSpPr>
        <p:spPr>
          <a:xfrm>
            <a:off x="5264447" y="2072002"/>
            <a:ext cx="3897300" cy="3789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F5597">
              <a:alpha val="2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C207885-0AA1-4A07-BD15-D4A7FA97E9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國中教育會考考什麼</a:t>
            </a:r>
          </a:p>
        </p:txBody>
      </p:sp>
      <p:graphicFrame>
        <p:nvGraphicFramePr>
          <p:cNvPr id="4" name="表格 10">
            <a:extLst>
              <a:ext uri="{FF2B5EF4-FFF2-40B4-BE49-F238E27FC236}">
                <a16:creationId xmlns:a16="http://schemas.microsoft.com/office/drawing/2014/main" id="{76DD2EBA-441C-41CE-82E9-958745940E1F}"/>
              </a:ext>
            </a:extLst>
          </p:cNvPr>
          <p:cNvGraphicFramePr>
            <a:graphicFrameLocks noGrp="1"/>
          </p:cNvGraphicFramePr>
          <p:nvPr/>
        </p:nvGraphicFramePr>
        <p:xfrm>
          <a:off x="1597978" y="1235720"/>
          <a:ext cx="8433784" cy="520909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13393">
                  <a:extLst>
                    <a:ext uri="{9D8B030D-6E8A-4147-A177-3AD203B41FA5}">
                      <a16:colId xmlns:a16="http://schemas.microsoft.com/office/drawing/2014/main" val="1179358799"/>
                    </a:ext>
                  </a:extLst>
                </a:gridCol>
                <a:gridCol w="6720391">
                  <a:extLst>
                    <a:ext uri="{9D8B030D-6E8A-4147-A177-3AD203B41FA5}">
                      <a16:colId xmlns:a16="http://schemas.microsoft.com/office/drawing/2014/main" val="469358236"/>
                    </a:ext>
                  </a:extLst>
                </a:gridCol>
              </a:tblGrid>
              <a:tr h="50602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120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考科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命題依據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21074"/>
                  </a:ext>
                </a:extLst>
              </a:tr>
              <a:tr h="7048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221632"/>
                  </a:ext>
                </a:extLst>
              </a:tr>
              <a:tr h="993395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　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marL="182880" lvl="0"/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(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最基本之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1,200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字詞參見課綱附錄五：表一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)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50849"/>
                  </a:ext>
                </a:extLst>
              </a:tr>
              <a:tr h="7001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711660"/>
                  </a:ext>
                </a:extLst>
              </a:tr>
              <a:tr h="733074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社會領域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773858"/>
                  </a:ext>
                </a:extLst>
              </a:tr>
              <a:tr h="7646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自然科學領域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49330"/>
                  </a:ext>
                </a:extLst>
              </a:tr>
              <a:tr h="806912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769224"/>
                  </a:ext>
                </a:extLst>
              </a:tr>
            </a:tbl>
          </a:graphicData>
        </a:graphic>
      </p:graphicFrame>
      <p:sp>
        <p:nvSpPr>
          <p:cNvPr id="5" name="圓角矩形 6">
            <a:extLst>
              <a:ext uri="{FF2B5EF4-FFF2-40B4-BE49-F238E27FC236}">
                <a16:creationId xmlns:a16="http://schemas.microsoft.com/office/drawing/2014/main" id="{4BEA79B7-97B1-49C0-A5A0-100EEDB4DE1E}"/>
              </a:ext>
            </a:extLst>
          </p:cNvPr>
          <p:cNvSpPr/>
          <p:nvPr/>
        </p:nvSpPr>
        <p:spPr>
          <a:xfrm>
            <a:off x="8379945" y="3178509"/>
            <a:ext cx="3383161" cy="8462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能經由紙筆測驗評量的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0481BA3A-36FF-47AD-8938-9EB7507C8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9135601" y="2483203"/>
            <a:ext cx="846670" cy="581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AB1A8CC2-8618-469D-ABC3-1697973E005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0BBEF1-9F33-48E2-93CF-508E91B3F760}" type="slidenum">
              <a:t>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105030114A.jpg">
            <a:extLst>
              <a:ext uri="{FF2B5EF4-FFF2-40B4-BE49-F238E27FC236}">
                <a16:creationId xmlns:a16="http://schemas.microsoft.com/office/drawing/2014/main" id="{50407977-9424-41C3-82A2-DA1ABB123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246" y="404814"/>
            <a:ext cx="8024810" cy="60483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7CA3425B-4085-43D1-9464-A433DF52296C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墨水不足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699A9CD-A0B3-49CE-A926-073FCCC516A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18D691-D005-4ABC-8848-6E0613B44A41}" type="slidenum">
              <a:t>40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96260436301-6.JPG">
            <a:extLst>
              <a:ext uri="{FF2B5EF4-FFF2-40B4-BE49-F238E27FC236}">
                <a16:creationId xmlns:a16="http://schemas.microsoft.com/office/drawing/2014/main" id="{02B6B98F-E418-4689-BD08-CE4C3D3F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3064" y="336554"/>
            <a:ext cx="8027983" cy="6116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D0C99372-A8A8-4AFF-BB1C-4AB7490525F5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字體太小</a:t>
            </a: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D5CB7C04-36DC-4E85-9770-102A0430863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DEB214-9333-4B83-8803-622C1A3B910C}" type="slidenum">
              <a:t>41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非版面問題卷\113112215B.jpg">
            <a:extLst>
              <a:ext uri="{FF2B5EF4-FFF2-40B4-BE49-F238E27FC236}">
                <a16:creationId xmlns:a16="http://schemas.microsoft.com/office/drawing/2014/main" id="{FF37A20A-FF8F-4941-A10C-A0084515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7994" y="404814"/>
            <a:ext cx="7970833" cy="60118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4">
            <a:extLst>
              <a:ext uri="{FF2B5EF4-FFF2-40B4-BE49-F238E27FC236}">
                <a16:creationId xmlns:a16="http://schemas.microsoft.com/office/drawing/2014/main" id="{FAC0B840-017C-43F2-B2F7-05D83DE4361B}"/>
              </a:ext>
            </a:extLst>
          </p:cNvPr>
          <p:cNvSpPr/>
          <p:nvPr/>
        </p:nvSpPr>
        <p:spPr>
          <a:xfrm>
            <a:off x="10022125" y="2781303"/>
            <a:ext cx="360365" cy="24479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E7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ABA0D55-C9DF-4701-A5B2-3ECB74BE1606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超出框線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18741B2-34AC-45BB-9776-A21D8834013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59F3FA-B260-4690-ADDB-8B6DEF9A798D}" type="slidenum">
              <a:t>42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 descr="101082940A.jpg">
            <a:extLst>
              <a:ext uri="{FF2B5EF4-FFF2-40B4-BE49-F238E27FC236}">
                <a16:creationId xmlns:a16="http://schemas.microsoft.com/office/drawing/2014/main" id="{E15BDE32-0C79-40CA-B13C-5817D4CBD36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63176" y="520695"/>
            <a:ext cx="8064495" cy="5805489"/>
          </a:xfrm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C3E997D0-745B-4105-9AF0-632E6A1354C7}"/>
              </a:ext>
            </a:extLst>
          </p:cNvPr>
          <p:cNvSpPr/>
          <p:nvPr/>
        </p:nvSpPr>
        <p:spPr>
          <a:xfrm>
            <a:off x="2549072" y="3077394"/>
            <a:ext cx="431797" cy="4317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17CF9C4-14AC-4A14-A0E5-4BFF4584F801}"/>
              </a:ext>
            </a:extLst>
          </p:cNvPr>
          <p:cNvSpPr txBox="1"/>
          <p:nvPr/>
        </p:nvSpPr>
        <p:spPr>
          <a:xfrm>
            <a:off x="849678" y="412293"/>
            <a:ext cx="706117" cy="538505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違反試場規則行為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畫記圖形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D71AF95-D475-42D6-B7C3-2074F0B64BC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E1BB00-D1F9-4F8C-9DAD-5C9B7BC9A3EF}" type="slidenum">
              <a:t>43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hou517\AppData\Local\Temp\Rar$DI12.2749\108051628A.jpg">
            <a:extLst>
              <a:ext uri="{FF2B5EF4-FFF2-40B4-BE49-F238E27FC236}">
                <a16:creationId xmlns:a16="http://schemas.microsoft.com/office/drawing/2014/main" id="{7931803C-ED31-497D-9121-8B0BADC5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9445" y="457200"/>
            <a:ext cx="8036432" cy="58816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9AC27E40-E308-4963-AAA9-666FEAD12F46}"/>
              </a:ext>
            </a:extLst>
          </p:cNvPr>
          <p:cNvSpPr/>
          <p:nvPr/>
        </p:nvSpPr>
        <p:spPr>
          <a:xfrm>
            <a:off x="3181590" y="1003297"/>
            <a:ext cx="1008061" cy="475138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884F481-ADE1-48DB-9024-95F23DC9B602}"/>
              </a:ext>
            </a:extLst>
          </p:cNvPr>
          <p:cNvSpPr txBox="1"/>
          <p:nvPr/>
        </p:nvSpPr>
        <p:spPr>
          <a:xfrm>
            <a:off x="796405" y="438912"/>
            <a:ext cx="706117" cy="600760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3676646" marR="0" lvl="0" indent="-3676646" algn="ctr" defTabSz="914400" rtl="0" fontAlgn="auto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違反試場規則行為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於正文之外書寫其他文字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 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CF39A6C6-A3D2-49B9-96E3-DFF5A4873C6C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309835-0BAE-419C-AD29-E72B6EB5A537}" type="slidenum">
              <a:t>44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D0FF83-B63C-4282-B58F-22850B26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2556" y="502535"/>
            <a:ext cx="8125495" cy="58342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DF2DB59D-8BDD-4102-80D1-0FD15255C675}"/>
              </a:ext>
            </a:extLst>
          </p:cNvPr>
          <p:cNvSpPr/>
          <p:nvPr/>
        </p:nvSpPr>
        <p:spPr>
          <a:xfrm>
            <a:off x="9936254" y="5386931"/>
            <a:ext cx="431797" cy="10080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69823" tIns="34911" rIns="69823" bIns="34911" anchor="ctr" anchorCtr="1" compatLnSpc="1">
            <a:noAutofit/>
          </a:bodyPr>
          <a:lstStyle/>
          <a:p>
            <a:pPr marL="0" marR="0" lvl="0" indent="0" algn="ctr" defTabSz="69850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3F45D1C-B750-414D-8DE3-A9CBD6828742}"/>
              </a:ext>
            </a:extLst>
          </p:cNvPr>
          <p:cNvSpPr txBox="1"/>
          <p:nvPr/>
        </p:nvSpPr>
        <p:spPr>
          <a:xfrm>
            <a:off x="986838" y="366573"/>
            <a:ext cx="706117" cy="592449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違反試場規則行為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顯示自己身分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F120CCD2-1B2E-4A67-A5D4-73AB948028D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2824B-ACD4-4616-9364-097EBD1A2D16}" type="slidenum">
              <a:t>45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4430A-F1A9-4C03-84B3-8979589C3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412028" cy="1470026"/>
          </a:xfrm>
        </p:spPr>
        <p:txBody>
          <a:bodyPr/>
          <a:lstStyle/>
          <a:p>
            <a:pPr lvl="0"/>
            <a:r>
              <a:rPr lang="zh-TW" sz="8000">
                <a:effectLst>
                  <a:outerShdw dist="38096" dir="2700000">
                    <a:srgbClr val="000000"/>
                  </a:outerShdw>
                </a:effectLst>
              </a:rPr>
              <a:t>試場常見違規事項說明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C3A1DC3-C385-4A86-AD2B-2BC0195EF76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A5FE42-D5FF-43D2-B993-A4E8C197BDC2}" type="slidenum">
              <a:t>47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9E5A0F-2EE9-4406-9683-7CE761E21219}"/>
              </a:ext>
            </a:extLst>
          </p:cNvPr>
          <p:cNvSpPr txBox="1"/>
          <p:nvPr/>
        </p:nvSpPr>
        <p:spPr>
          <a:xfrm>
            <a:off x="1401766" y="1524003"/>
            <a:ext cx="9471739" cy="5043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試題本與答案卡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相關違規。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143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上標記與作答無關的符號跟文字。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上顯示自己身分。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故意損壞試題本或挖補、汙損、折疊答案卡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 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於非考試期間作答。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124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提早翻開試題本或提早作答。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考試結束鐘聲響起未立刻停止作答。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70487E5-27AC-4FEC-8C25-3DC856713D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F90C32-F5BD-44E5-B02C-4B5179EB38F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97AC5F-F820-4127-B52B-C7B978DD5A71}" type="slidenum">
              <a:t>48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472F37-9614-4AF4-BB2A-4752F92438E0}"/>
              </a:ext>
            </a:extLst>
          </p:cNvPr>
          <p:cNvSpPr txBox="1"/>
          <p:nvPr/>
        </p:nvSpPr>
        <p:spPr>
          <a:xfrm>
            <a:off x="1355588" y="1597886"/>
            <a:ext cx="9471739" cy="49691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68284" marR="0" lvl="0" indent="-268284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攜帶或使用非應試用品。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55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妨害考試公平之用品。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具有傳輸、通訊、錄影、照相、計算功能或發出聲響之用品。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無論是否使用或發出聲響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628650" marR="0" lvl="0" indent="-62865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考試期間，放置於試場前後方之非應試用品發出聲響。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31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EC4DB7E-7FDA-426F-ABED-A12D6EDD9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781" r="25575" b="10095"/>
          <a:stretch/>
        </p:blipFill>
        <p:spPr>
          <a:xfrm>
            <a:off x="10056440" y="210079"/>
            <a:ext cx="4032448" cy="38164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違反試場規則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→0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帶手機、智慧型手錶：記</a:t>
            </a:r>
            <a:r>
              <a:rPr lang="en-US" altLang="zh-TW" dirty="0"/>
              <a:t>2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手機響：記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電子錶響鈴：記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違規</a:t>
            </a:r>
            <a:r>
              <a:rPr lang="en-US" altLang="zh-TW" dirty="0"/>
              <a:t>1</a:t>
            </a:r>
            <a:r>
              <a:rPr lang="zh-TW" altLang="en-US" dirty="0"/>
              <a:t>點扣會考總積分</a:t>
            </a:r>
            <a:r>
              <a:rPr lang="en-US" altLang="zh-TW" dirty="0"/>
              <a:t>1%(</a:t>
            </a:r>
            <a:r>
              <a:rPr lang="en-US" altLang="zh-TW" sz="5400" b="1" dirty="0">
                <a:solidFill>
                  <a:srgbClr val="FF0000"/>
                </a:solidFill>
              </a:rPr>
              <a:t>0.33</a:t>
            </a:r>
            <a:r>
              <a:rPr lang="zh-TW" altLang="en-US" sz="5400" b="1" dirty="0">
                <a:solidFill>
                  <a:srgbClr val="FF0000"/>
                </a:solidFill>
              </a:rPr>
              <a:t>分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346" y="4052730"/>
            <a:ext cx="4091990" cy="23290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02" y="4613233"/>
            <a:ext cx="4323809" cy="188372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7" y="2038472"/>
            <a:ext cx="2143125" cy="2143125"/>
          </a:xfrm>
          <a:prstGeom prst="rect">
            <a:avLst/>
          </a:prstGeom>
        </p:spPr>
      </p:pic>
      <p:pic>
        <p:nvPicPr>
          <p:cNvPr id="1026" name="Picture 2" descr="Google Pixel Watch - 金屬銀不鏽鋼錶殼/粉炭白運動錶帶 - Bluetooth / Wi-Fi">
            <a:extLst>
              <a:ext uri="{FF2B5EF4-FFF2-40B4-BE49-F238E27FC236}">
                <a16:creationId xmlns:a16="http://schemas.microsoft.com/office/drawing/2014/main" id="{6F2E3900-7A79-4A22-975C-6151368D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76" y="914400"/>
            <a:ext cx="15811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8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3333">
            <a:extLst>
              <a:ext uri="{FF2B5EF4-FFF2-40B4-BE49-F238E27FC236}">
                <a16:creationId xmlns:a16="http://schemas.microsoft.com/office/drawing/2014/main" id="{A23B2C5F-E4F9-424B-8C46-0D86F99995DA}"/>
              </a:ext>
            </a:extLst>
          </p:cNvPr>
          <p:cNvGrpSpPr/>
          <p:nvPr/>
        </p:nvGrpSpPr>
        <p:grpSpPr>
          <a:xfrm>
            <a:off x="660644" y="628604"/>
            <a:ext cx="2519363" cy="5953128"/>
            <a:chOff x="660644" y="628604"/>
            <a:chExt cx="2519363" cy="5953128"/>
          </a:xfrm>
        </p:grpSpPr>
        <p:sp>
          <p:nvSpPr>
            <p:cNvPr id="3" name="矩形 15">
              <a:extLst>
                <a:ext uri="{FF2B5EF4-FFF2-40B4-BE49-F238E27FC236}">
                  <a16:creationId xmlns:a16="http://schemas.microsoft.com/office/drawing/2014/main" id="{AF13BEC1-59FC-4B2B-AC57-BFAE9EB8361C}"/>
                </a:ext>
              </a:extLst>
            </p:cNvPr>
            <p:cNvSpPr/>
            <p:nvPr/>
          </p:nvSpPr>
          <p:spPr>
            <a:xfrm>
              <a:off x="1005135" y="628604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決定測驗目的</a:t>
              </a:r>
            </a:p>
          </p:txBody>
        </p:sp>
        <p:sp>
          <p:nvSpPr>
            <p:cNvPr id="4" name="矩形 17">
              <a:extLst>
                <a:ext uri="{FF2B5EF4-FFF2-40B4-BE49-F238E27FC236}">
                  <a16:creationId xmlns:a16="http://schemas.microsoft.com/office/drawing/2014/main" id="{4401A5CA-2581-4F5B-B606-E81477C9D569}"/>
                </a:ext>
              </a:extLst>
            </p:cNvPr>
            <p:cNvSpPr/>
            <p:nvPr/>
          </p:nvSpPr>
          <p:spPr>
            <a:xfrm>
              <a:off x="1005135" y="1233443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建立雙向細目表</a:t>
              </a:r>
            </a:p>
          </p:txBody>
        </p:sp>
        <p:sp>
          <p:nvSpPr>
            <p:cNvPr id="5" name="矩形 19">
              <a:extLst>
                <a:ext uri="{FF2B5EF4-FFF2-40B4-BE49-F238E27FC236}">
                  <a16:creationId xmlns:a16="http://schemas.microsoft.com/office/drawing/2014/main" id="{93FD992B-15DF-498C-81B1-5508A93689DB}"/>
                </a:ext>
              </a:extLst>
            </p:cNvPr>
            <p:cNvSpPr/>
            <p:nvPr/>
          </p:nvSpPr>
          <p:spPr>
            <a:xfrm>
              <a:off x="1005135" y="1881140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選用適當的題型</a:t>
              </a:r>
            </a:p>
          </p:txBody>
        </p:sp>
        <p:sp>
          <p:nvSpPr>
            <p:cNvPr id="6" name="矩形 21">
              <a:extLst>
                <a:ext uri="{FF2B5EF4-FFF2-40B4-BE49-F238E27FC236}">
                  <a16:creationId xmlns:a16="http://schemas.microsoft.com/office/drawing/2014/main" id="{5BB8F112-695B-4519-97A3-58AA413ED988}"/>
                </a:ext>
              </a:extLst>
            </p:cNvPr>
            <p:cNvSpPr/>
            <p:nvPr/>
          </p:nvSpPr>
          <p:spPr>
            <a:xfrm>
              <a:off x="1005135" y="2516145"/>
              <a:ext cx="2174872" cy="719139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根據命題原則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設計試題</a:t>
              </a:r>
            </a:p>
          </p:txBody>
        </p:sp>
        <p:sp>
          <p:nvSpPr>
            <p:cNvPr id="7" name="矩形 26">
              <a:extLst>
                <a:ext uri="{FF2B5EF4-FFF2-40B4-BE49-F238E27FC236}">
                  <a16:creationId xmlns:a16="http://schemas.microsoft.com/office/drawing/2014/main" id="{4E77BE1E-691E-498B-995A-BE68F40089AD}"/>
                </a:ext>
              </a:extLst>
            </p:cNvPr>
            <p:cNvSpPr/>
            <p:nvPr/>
          </p:nvSpPr>
          <p:spPr>
            <a:xfrm>
              <a:off x="1003544" y="353531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試題修整與審訂</a:t>
              </a:r>
            </a:p>
          </p:txBody>
        </p:sp>
        <p:sp>
          <p:nvSpPr>
            <p:cNvPr id="8" name="矩形 30">
              <a:extLst>
                <a:ext uri="{FF2B5EF4-FFF2-40B4-BE49-F238E27FC236}">
                  <a16:creationId xmlns:a16="http://schemas.microsoft.com/office/drawing/2014/main" id="{50203035-F627-4423-96C6-B1A8D897F534}"/>
                </a:ext>
              </a:extLst>
            </p:cNvPr>
            <p:cNvSpPr/>
            <p:nvPr/>
          </p:nvSpPr>
          <p:spPr>
            <a:xfrm>
              <a:off x="1005135" y="415285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進行預試</a:t>
              </a:r>
            </a:p>
          </p:txBody>
        </p:sp>
        <p:sp>
          <p:nvSpPr>
            <p:cNvPr id="9" name="矩形 32">
              <a:extLst>
                <a:ext uri="{FF2B5EF4-FFF2-40B4-BE49-F238E27FC236}">
                  <a16:creationId xmlns:a16="http://schemas.microsoft.com/office/drawing/2014/main" id="{FF4F8859-0217-4194-AF0B-80EB54FCC0D1}"/>
                </a:ext>
              </a:extLst>
            </p:cNvPr>
            <p:cNvSpPr/>
            <p:nvPr/>
          </p:nvSpPr>
          <p:spPr>
            <a:xfrm>
              <a:off x="1005135" y="4787853"/>
              <a:ext cx="2174872" cy="33337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分析試題特徵</a:t>
              </a:r>
            </a:p>
          </p:txBody>
        </p:sp>
        <p:sp>
          <p:nvSpPr>
            <p:cNvPr id="10" name="矩形 34">
              <a:extLst>
                <a:ext uri="{FF2B5EF4-FFF2-40B4-BE49-F238E27FC236}">
                  <a16:creationId xmlns:a16="http://schemas.microsoft.com/office/drawing/2014/main" id="{20774A36-24DE-4B70-825F-7CBC36139A05}"/>
                </a:ext>
              </a:extLst>
            </p:cNvPr>
            <p:cNvSpPr/>
            <p:nvPr/>
          </p:nvSpPr>
          <p:spPr>
            <a:xfrm>
              <a:off x="1005135" y="5419676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進入題庫</a:t>
              </a:r>
            </a:p>
          </p:txBody>
        </p:sp>
        <p:sp>
          <p:nvSpPr>
            <p:cNvPr id="11" name="矩形 36">
              <a:extLst>
                <a:ext uri="{FF2B5EF4-FFF2-40B4-BE49-F238E27FC236}">
                  <a16:creationId xmlns:a16="http://schemas.microsoft.com/office/drawing/2014/main" id="{A7BD1A68-2A6A-4FE9-A7ED-ECD28D7259E4}"/>
                </a:ext>
              </a:extLst>
            </p:cNvPr>
            <p:cNvSpPr/>
            <p:nvPr/>
          </p:nvSpPr>
          <p:spPr>
            <a:xfrm>
              <a:off x="1003544" y="6246769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闈內組正式題本</a:t>
              </a:r>
            </a:p>
          </p:txBody>
        </p:sp>
        <p:cxnSp>
          <p:nvCxnSpPr>
            <p:cNvPr id="12" name="直線單箭頭接點 57">
              <a:extLst>
                <a:ext uri="{FF2B5EF4-FFF2-40B4-BE49-F238E27FC236}">
                  <a16:creationId xmlns:a16="http://schemas.microsoft.com/office/drawing/2014/main" id="{21173F24-914F-4436-9493-A7357AFB04CA}"/>
                </a:ext>
              </a:extLst>
            </p:cNvPr>
            <p:cNvCxnSpPr/>
            <p:nvPr/>
          </p:nvCxnSpPr>
          <p:spPr>
            <a:xfrm>
              <a:off x="2076693" y="988969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直線單箭頭接點 74">
              <a:extLst>
                <a:ext uri="{FF2B5EF4-FFF2-40B4-BE49-F238E27FC236}">
                  <a16:creationId xmlns:a16="http://schemas.microsoft.com/office/drawing/2014/main" id="{DA5A3384-AF4A-4C70-B20B-76D8F00729FF}"/>
                </a:ext>
              </a:extLst>
            </p:cNvPr>
            <p:cNvCxnSpPr/>
            <p:nvPr/>
          </p:nvCxnSpPr>
          <p:spPr>
            <a:xfrm>
              <a:off x="2076693" y="1623965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直線單箭頭接點 75">
              <a:extLst>
                <a:ext uri="{FF2B5EF4-FFF2-40B4-BE49-F238E27FC236}">
                  <a16:creationId xmlns:a16="http://schemas.microsoft.com/office/drawing/2014/main" id="{998480F3-3B43-43A1-B364-03D63528191D}"/>
                </a:ext>
              </a:extLst>
            </p:cNvPr>
            <p:cNvCxnSpPr/>
            <p:nvPr/>
          </p:nvCxnSpPr>
          <p:spPr>
            <a:xfrm>
              <a:off x="2076693" y="2257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直線單箭頭接點 76">
              <a:extLst>
                <a:ext uri="{FF2B5EF4-FFF2-40B4-BE49-F238E27FC236}">
                  <a16:creationId xmlns:a16="http://schemas.microsoft.com/office/drawing/2014/main" id="{0F2FE655-09DC-418A-A3E2-7675556F43BD}"/>
                </a:ext>
              </a:extLst>
            </p:cNvPr>
            <p:cNvCxnSpPr/>
            <p:nvPr/>
          </p:nvCxnSpPr>
          <p:spPr>
            <a:xfrm>
              <a:off x="2076693" y="3278142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直線單箭頭接點 77">
              <a:extLst>
                <a:ext uri="{FF2B5EF4-FFF2-40B4-BE49-F238E27FC236}">
                  <a16:creationId xmlns:a16="http://schemas.microsoft.com/office/drawing/2014/main" id="{E29B14F6-EEDC-4D4B-AAE1-D3171C5434E9}"/>
                </a:ext>
              </a:extLst>
            </p:cNvPr>
            <p:cNvCxnSpPr/>
            <p:nvPr/>
          </p:nvCxnSpPr>
          <p:spPr>
            <a:xfrm>
              <a:off x="2076693" y="3908383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直線單箭頭接點 78">
              <a:extLst>
                <a:ext uri="{FF2B5EF4-FFF2-40B4-BE49-F238E27FC236}">
                  <a16:creationId xmlns:a16="http://schemas.microsoft.com/office/drawing/2014/main" id="{A3AF39A6-78DC-4F52-A59C-1C476DAFCE84}"/>
                </a:ext>
              </a:extLst>
            </p:cNvPr>
            <p:cNvCxnSpPr/>
            <p:nvPr/>
          </p:nvCxnSpPr>
          <p:spPr>
            <a:xfrm>
              <a:off x="2076693" y="4543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8" name="直線單箭頭接點 79">
              <a:extLst>
                <a:ext uri="{FF2B5EF4-FFF2-40B4-BE49-F238E27FC236}">
                  <a16:creationId xmlns:a16="http://schemas.microsoft.com/office/drawing/2014/main" id="{306107BD-4CE5-49C6-B179-0C3755AAA104}"/>
                </a:ext>
              </a:extLst>
            </p:cNvPr>
            <p:cNvCxnSpPr/>
            <p:nvPr/>
          </p:nvCxnSpPr>
          <p:spPr>
            <a:xfrm>
              <a:off x="2076693" y="5176793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9" name="直線單箭頭接點 80">
              <a:extLst>
                <a:ext uri="{FF2B5EF4-FFF2-40B4-BE49-F238E27FC236}">
                  <a16:creationId xmlns:a16="http://schemas.microsoft.com/office/drawing/2014/main" id="{2395BB62-7EAA-4C84-813A-D694AB50E9EC}"/>
                </a:ext>
              </a:extLst>
            </p:cNvPr>
            <p:cNvCxnSpPr/>
            <p:nvPr/>
          </p:nvCxnSpPr>
          <p:spPr>
            <a:xfrm>
              <a:off x="2076693" y="5811789"/>
              <a:ext cx="0" cy="396877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20" name="直線接點 101">
              <a:extLst>
                <a:ext uri="{FF2B5EF4-FFF2-40B4-BE49-F238E27FC236}">
                  <a16:creationId xmlns:a16="http://schemas.microsoft.com/office/drawing/2014/main" id="{F9E028FC-B5A5-4BD6-A71B-2307F58E199C}"/>
                </a:ext>
              </a:extLst>
            </p:cNvPr>
            <p:cNvCxnSpPr/>
            <p:nvPr/>
          </p:nvCxnSpPr>
          <p:spPr>
            <a:xfrm>
              <a:off x="665408" y="4943429"/>
              <a:ext cx="334963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1" name="直線接點 102">
              <a:extLst>
                <a:ext uri="{FF2B5EF4-FFF2-40B4-BE49-F238E27FC236}">
                  <a16:creationId xmlns:a16="http://schemas.microsoft.com/office/drawing/2014/main" id="{DC799F2C-DC32-4C04-BA05-BBA27F5A1841}"/>
                </a:ext>
              </a:extLst>
            </p:cNvPr>
            <p:cNvCxnSpPr/>
            <p:nvPr/>
          </p:nvCxnSpPr>
          <p:spPr>
            <a:xfrm>
              <a:off x="660644" y="3690893"/>
              <a:ext cx="0" cy="1260473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2" name="直線單箭頭接點 103">
              <a:extLst>
                <a:ext uri="{FF2B5EF4-FFF2-40B4-BE49-F238E27FC236}">
                  <a16:creationId xmlns:a16="http://schemas.microsoft.com/office/drawing/2014/main" id="{D5921753-891E-4BB6-8D4B-0D341890BA91}"/>
                </a:ext>
              </a:extLst>
            </p:cNvPr>
            <p:cNvCxnSpPr/>
            <p:nvPr/>
          </p:nvCxnSpPr>
          <p:spPr>
            <a:xfrm rot="10800009" flipH="1">
              <a:off x="663826" y="3690893"/>
              <a:ext cx="328618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</p:grpSp>
      <p:grpSp>
        <p:nvGrpSpPr>
          <p:cNvPr id="23" name="群組 13335">
            <a:extLst>
              <a:ext uri="{FF2B5EF4-FFF2-40B4-BE49-F238E27FC236}">
                <a16:creationId xmlns:a16="http://schemas.microsoft.com/office/drawing/2014/main" id="{227F3236-F549-4FF0-AA77-173AFAE5ACF0}"/>
              </a:ext>
            </a:extLst>
          </p:cNvPr>
          <p:cNvGrpSpPr/>
          <p:nvPr/>
        </p:nvGrpSpPr>
        <p:grpSpPr>
          <a:xfrm>
            <a:off x="3972171" y="977850"/>
            <a:ext cx="4978395" cy="5530848"/>
            <a:chOff x="3972171" y="977850"/>
            <a:chExt cx="4978395" cy="5530848"/>
          </a:xfrm>
        </p:grpSpPr>
        <p:sp>
          <p:nvSpPr>
            <p:cNvPr id="24" name="矩形 112">
              <a:extLst>
                <a:ext uri="{FF2B5EF4-FFF2-40B4-BE49-F238E27FC236}">
                  <a16:creationId xmlns:a16="http://schemas.microsoft.com/office/drawing/2014/main" id="{EAA55A13-D52E-4F12-9605-727DE19C86A9}"/>
                </a:ext>
              </a:extLst>
            </p:cNvPr>
            <p:cNvSpPr/>
            <p:nvPr/>
          </p:nvSpPr>
          <p:spPr>
            <a:xfrm>
              <a:off x="5392984" y="977850"/>
              <a:ext cx="2209803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採購各出版社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部審通過之教材</a:t>
              </a:r>
            </a:p>
          </p:txBody>
        </p:sp>
        <p:cxnSp>
          <p:nvCxnSpPr>
            <p:cNvPr id="25" name="直線單箭頭接點 129">
              <a:extLst>
                <a:ext uri="{FF2B5EF4-FFF2-40B4-BE49-F238E27FC236}">
                  <a16:creationId xmlns:a16="http://schemas.microsoft.com/office/drawing/2014/main" id="{C22399CD-FA0F-4D5B-81DD-F5DE550859BC}"/>
                </a:ext>
              </a:extLst>
            </p:cNvPr>
            <p:cNvCxnSpPr/>
            <p:nvPr/>
          </p:nvCxnSpPr>
          <p:spPr>
            <a:xfrm>
              <a:off x="6497881" y="1712863"/>
              <a:ext cx="0" cy="3651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6" name="矩形 130">
              <a:extLst>
                <a:ext uri="{FF2B5EF4-FFF2-40B4-BE49-F238E27FC236}">
                  <a16:creationId xmlns:a16="http://schemas.microsoft.com/office/drawing/2014/main" id="{3A8257EA-95F0-40A8-A30D-3FA7B0B63E9F}"/>
                </a:ext>
              </a:extLst>
            </p:cNvPr>
            <p:cNvSpPr/>
            <p:nvPr/>
          </p:nvSpPr>
          <p:spPr>
            <a:xfrm>
              <a:off x="5402503" y="2112913"/>
              <a:ext cx="2208211" cy="66516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建置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教材知識檢索庫</a:t>
              </a:r>
            </a:p>
          </p:txBody>
        </p:sp>
        <p:cxnSp>
          <p:nvCxnSpPr>
            <p:cNvPr id="27" name="直線單箭頭接點 131">
              <a:extLst>
                <a:ext uri="{FF2B5EF4-FFF2-40B4-BE49-F238E27FC236}">
                  <a16:creationId xmlns:a16="http://schemas.microsoft.com/office/drawing/2014/main" id="{7DE031A2-8441-45A6-85F2-1308AF197900}"/>
                </a:ext>
              </a:extLst>
            </p:cNvPr>
            <p:cNvCxnSpPr/>
            <p:nvPr/>
          </p:nvCxnSpPr>
          <p:spPr>
            <a:xfrm>
              <a:off x="6496290" y="2819351"/>
              <a:ext cx="0" cy="36672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8" name="矩形 133">
              <a:extLst>
                <a:ext uri="{FF2B5EF4-FFF2-40B4-BE49-F238E27FC236}">
                  <a16:creationId xmlns:a16="http://schemas.microsoft.com/office/drawing/2014/main" id="{F88E1868-F819-4998-B316-4D7909FFB521}"/>
                </a:ext>
              </a:extLst>
            </p:cNvPr>
            <p:cNvSpPr/>
            <p:nvPr/>
          </p:nvSpPr>
          <p:spPr>
            <a:xfrm>
              <a:off x="5404094" y="3244803"/>
              <a:ext cx="2208211" cy="1147764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版本檢核：逐題比對題庫試題與各版本教材內容</a:t>
              </a:r>
            </a:p>
          </p:txBody>
        </p:sp>
        <p:cxnSp>
          <p:nvCxnSpPr>
            <p:cNvPr id="29" name="直線單箭頭接點 134">
              <a:extLst>
                <a:ext uri="{FF2B5EF4-FFF2-40B4-BE49-F238E27FC236}">
                  <a16:creationId xmlns:a16="http://schemas.microsoft.com/office/drawing/2014/main" id="{50A14F33-99C1-4563-9BF5-3BCE2B58CC52}"/>
                </a:ext>
              </a:extLst>
            </p:cNvPr>
            <p:cNvCxnSpPr/>
            <p:nvPr/>
          </p:nvCxnSpPr>
          <p:spPr>
            <a:xfrm rot="2100016">
              <a:off x="5715244" y="4371928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0" name="矩形 135">
              <a:extLst>
                <a:ext uri="{FF2B5EF4-FFF2-40B4-BE49-F238E27FC236}">
                  <a16:creationId xmlns:a16="http://schemas.microsoft.com/office/drawing/2014/main" id="{0F9802C7-6814-40C8-86BB-D5B11906B8E0}"/>
                </a:ext>
              </a:extLst>
            </p:cNvPr>
            <p:cNvSpPr/>
            <p:nvPr/>
          </p:nvSpPr>
          <p:spPr>
            <a:xfrm>
              <a:off x="4288078" y="5464125"/>
              <a:ext cx="2208211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設定停用：當年無法自題庫選出</a:t>
              </a:r>
            </a:p>
          </p:txBody>
        </p:sp>
        <p:cxnSp>
          <p:nvCxnSpPr>
            <p:cNvPr id="31" name="直線單箭頭接點 136">
              <a:extLst>
                <a:ext uri="{FF2B5EF4-FFF2-40B4-BE49-F238E27FC236}">
                  <a16:creationId xmlns:a16="http://schemas.microsoft.com/office/drawing/2014/main" id="{01EF54C9-382B-4090-AA80-F181E5DDF572}"/>
                </a:ext>
              </a:extLst>
            </p:cNvPr>
            <p:cNvCxnSpPr/>
            <p:nvPr/>
          </p:nvCxnSpPr>
          <p:spPr>
            <a:xfrm rot="19500000">
              <a:off x="7290065" y="4371929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2" name="矩形 137">
              <a:extLst>
                <a:ext uri="{FF2B5EF4-FFF2-40B4-BE49-F238E27FC236}">
                  <a16:creationId xmlns:a16="http://schemas.microsoft.com/office/drawing/2014/main" id="{28386FCD-541B-426B-B490-A0861CFDD4F9}"/>
                </a:ext>
              </a:extLst>
            </p:cNvPr>
            <p:cNvSpPr/>
            <p:nvPr/>
          </p:nvSpPr>
          <p:spPr>
            <a:xfrm>
              <a:off x="6686796" y="5464125"/>
              <a:ext cx="2208211" cy="104457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有機會從題庫中抽選出來，成為當年度會考試題</a:t>
              </a:r>
            </a:p>
          </p:txBody>
        </p:sp>
        <p:sp>
          <p:nvSpPr>
            <p:cNvPr id="33" name="矩形 138">
              <a:extLst>
                <a:ext uri="{FF2B5EF4-FFF2-40B4-BE49-F238E27FC236}">
                  <a16:creationId xmlns:a16="http://schemas.microsoft.com/office/drawing/2014/main" id="{07972A33-F627-40EF-95D1-574B6CE077AC}"/>
                </a:ext>
              </a:extLst>
            </p:cNvPr>
            <p:cNvSpPr/>
            <p:nvPr/>
          </p:nvSpPr>
          <p:spPr>
            <a:xfrm>
              <a:off x="3972171" y="4576718"/>
              <a:ext cx="1719264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試題不符合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  <p:sp>
          <p:nvSpPr>
            <p:cNvPr id="34" name="矩形 139">
              <a:extLst>
                <a:ext uri="{FF2B5EF4-FFF2-40B4-BE49-F238E27FC236}">
                  <a16:creationId xmlns:a16="http://schemas.microsoft.com/office/drawing/2014/main" id="{4F218144-6460-435D-B330-AE6A286F40DB}"/>
                </a:ext>
              </a:extLst>
            </p:cNvPr>
            <p:cNvSpPr/>
            <p:nvPr/>
          </p:nvSpPr>
          <p:spPr>
            <a:xfrm>
              <a:off x="7229721" y="4576718"/>
              <a:ext cx="1720845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</p:grpSp>
      <p:grpSp>
        <p:nvGrpSpPr>
          <p:cNvPr id="35" name="群組 1">
            <a:extLst>
              <a:ext uri="{FF2B5EF4-FFF2-40B4-BE49-F238E27FC236}">
                <a16:creationId xmlns:a16="http://schemas.microsoft.com/office/drawing/2014/main" id="{6145D3B6-8677-4850-ABD6-3270D319493D}"/>
              </a:ext>
            </a:extLst>
          </p:cNvPr>
          <p:cNvGrpSpPr/>
          <p:nvPr/>
        </p:nvGrpSpPr>
        <p:grpSpPr>
          <a:xfrm>
            <a:off x="2243379" y="388894"/>
            <a:ext cx="6780221" cy="6192828"/>
            <a:chOff x="2243379" y="388894"/>
            <a:chExt cx="6780221" cy="6192828"/>
          </a:xfrm>
        </p:grpSpPr>
        <p:sp>
          <p:nvSpPr>
            <p:cNvPr id="36" name="矩形 13336">
              <a:extLst>
                <a:ext uri="{FF2B5EF4-FFF2-40B4-BE49-F238E27FC236}">
                  <a16:creationId xmlns:a16="http://schemas.microsoft.com/office/drawing/2014/main" id="{B19F7ED9-9D61-4371-94E5-20CEB4484531}"/>
                </a:ext>
              </a:extLst>
            </p:cNvPr>
            <p:cNvSpPr/>
            <p:nvPr/>
          </p:nvSpPr>
          <p:spPr>
            <a:xfrm>
              <a:off x="3972171" y="676226"/>
              <a:ext cx="5051429" cy="5905496"/>
            </a:xfrm>
            <a:prstGeom prst="rect">
              <a:avLst/>
            </a:prstGeom>
            <a:noFill/>
            <a:ln w="25402" cap="flat">
              <a:solidFill>
                <a:srgbClr val="385D8A"/>
              </a:solidFill>
              <a:custDash>
                <a:ds d="299961" sp="299961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37" name="Text Box 17">
              <a:extLst>
                <a:ext uri="{FF2B5EF4-FFF2-40B4-BE49-F238E27FC236}">
                  <a16:creationId xmlns:a16="http://schemas.microsoft.com/office/drawing/2014/main" id="{31D923FA-F01A-4B63-96D2-71AE3B2D5C71}"/>
                </a:ext>
              </a:extLst>
            </p:cNvPr>
            <p:cNvSpPr txBox="1"/>
            <p:nvPr/>
          </p:nvSpPr>
          <p:spPr>
            <a:xfrm>
              <a:off x="4972296" y="388894"/>
              <a:ext cx="2960690" cy="461964"/>
            </a:xfrm>
            <a:prstGeom prst="rect">
              <a:avLst/>
            </a:prstGeom>
            <a:solidFill>
              <a:srgbClr val="FAC090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C00000"/>
                  </a:solidFill>
                  <a:uFillTx/>
                  <a:latin typeface="微軟正黑體" pitchFamily="34"/>
                  <a:ea typeface="微軟正黑體" pitchFamily="34"/>
                </a:rPr>
                <a:t>入闈前版本檢核作業</a:t>
              </a:r>
            </a:p>
          </p:txBody>
        </p:sp>
        <p:cxnSp>
          <p:nvCxnSpPr>
            <p:cNvPr id="38" name="直線單箭頭接點 13338">
              <a:extLst>
                <a:ext uri="{FF2B5EF4-FFF2-40B4-BE49-F238E27FC236}">
                  <a16:creationId xmlns:a16="http://schemas.microsoft.com/office/drawing/2014/main" id="{6A1C5500-074C-42A9-83E8-B2D157D7F21A}"/>
                </a:ext>
              </a:extLst>
            </p:cNvPr>
            <p:cNvCxnSpPr/>
            <p:nvPr/>
          </p:nvCxnSpPr>
          <p:spPr>
            <a:xfrm flipH="1">
              <a:off x="2243379" y="6005468"/>
              <a:ext cx="1728792" cy="0"/>
            </a:xfrm>
            <a:prstGeom prst="straightConnector1">
              <a:avLst/>
            </a:prstGeom>
            <a:noFill/>
            <a:ln w="25402" cap="flat">
              <a:solidFill>
                <a:srgbClr val="1F497D"/>
              </a:solidFill>
              <a:custDash>
                <a:ds d="299961" sp="299961"/>
              </a:custDash>
              <a:miter/>
              <a:tailEnd type="arrow"/>
            </a:ln>
          </p:spPr>
        </p:cxnSp>
      </p:grpSp>
      <p:sp>
        <p:nvSpPr>
          <p:cNvPr id="39" name="圓角矩形 42">
            <a:extLst>
              <a:ext uri="{FF2B5EF4-FFF2-40B4-BE49-F238E27FC236}">
                <a16:creationId xmlns:a16="http://schemas.microsoft.com/office/drawing/2014/main" id="{4802D390-CA94-47CA-BD88-72E2A613DCAE}"/>
              </a:ext>
            </a:extLst>
          </p:cNvPr>
          <p:cNvSpPr/>
          <p:nvPr/>
        </p:nvSpPr>
        <p:spPr>
          <a:xfrm>
            <a:off x="7932986" y="1806223"/>
            <a:ext cx="3900930" cy="20640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考綱不考本</a:t>
            </a:r>
            <a:r>
              <a:rPr lang="zh-TW" sz="2400" b="0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：</a:t>
            </a:r>
            <a:endParaRPr lang="en-US" sz="2400" b="0" i="0" u="none" strike="noStrike" kern="1200" cap="none" spc="0" baseline="0">
              <a:solidFill>
                <a:srgbClr val="FFFF99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無論使用哪一版本教材，只要能融會貫通，並習得能力，皆足以作答國中教育會考試題。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0" name="投影片編號版面配置區 1">
            <a:extLst>
              <a:ext uri="{FF2B5EF4-FFF2-40B4-BE49-F238E27FC236}">
                <a16:creationId xmlns:a16="http://schemas.microsoft.com/office/drawing/2014/main" id="{42319D67-47D0-4C0A-A9A0-04836CC7B32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61B791-759F-4482-9BB5-77109A0D0841}" type="slidenum">
              <a:t>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>
            <a:extLst>
              <a:ext uri="{FF2B5EF4-FFF2-40B4-BE49-F238E27FC236}">
                <a16:creationId xmlns:a16="http://schemas.microsoft.com/office/drawing/2014/main" id="{A076E20D-EC71-404E-99EE-ABC7D848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92ADF-F41A-47A2-8DD0-02C248D90A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060" y="13441"/>
            <a:ext cx="10515600" cy="1325559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國中教育會考何時考</a:t>
            </a:r>
          </a:p>
        </p:txBody>
      </p: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7971DB2E-828E-48EF-B1B9-EC0A6A68AC07}"/>
              </a:ext>
            </a:extLst>
          </p:cNvPr>
          <p:cNvGraphicFramePr>
            <a:graphicFrameLocks noGrp="1"/>
          </p:cNvGraphicFramePr>
          <p:nvPr/>
        </p:nvGraphicFramePr>
        <p:xfrm>
          <a:off x="1731142" y="1183882"/>
          <a:ext cx="8611340" cy="544196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52835">
                  <a:extLst>
                    <a:ext uri="{9D8B030D-6E8A-4147-A177-3AD203B41FA5}">
                      <a16:colId xmlns:a16="http://schemas.microsoft.com/office/drawing/2014/main" val="1437983275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3661496822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3971700074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3705282504"/>
                    </a:ext>
                  </a:extLst>
                </a:gridCol>
              </a:tblGrid>
              <a:tr h="47870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113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18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日（六）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113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19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日（日）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399255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93133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然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57863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940835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113784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英語（閱讀）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869326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午休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 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551531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72977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文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英語（聽力）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345087"/>
                  </a:ext>
                </a:extLst>
              </a:tr>
              <a:tr h="46341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lvl="0"/>
                      <a:endParaRPr lang="zh-TW" sz="1000" kern="1200">
                        <a:latin typeface="Calibri" pitchFamily="34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277781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374808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16:40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55227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446AB6C-EFEA-4E8F-9D9A-213B7C2F3AB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F80D52-B688-47F5-88E1-FF1AF7864419}" type="slidenum">
              <a:t>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41193-272D-4BC4-970D-56DD313501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國中教育會考怎麼考</a:t>
            </a: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DABAF493-E242-43A9-9EDB-FBD76915EC78}"/>
              </a:ext>
            </a:extLst>
          </p:cNvPr>
          <p:cNvGraphicFramePr>
            <a:graphicFrameLocks noGrp="1"/>
          </p:cNvGraphicFramePr>
          <p:nvPr/>
        </p:nvGraphicFramePr>
        <p:xfrm>
          <a:off x="1960610" y="1313800"/>
          <a:ext cx="8025412" cy="490938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81194">
                  <a:extLst>
                    <a:ext uri="{9D8B030D-6E8A-4147-A177-3AD203B41FA5}">
                      <a16:colId xmlns:a16="http://schemas.microsoft.com/office/drawing/2014/main" val="1929873895"/>
                    </a:ext>
                  </a:extLst>
                </a:gridCol>
                <a:gridCol w="1135876">
                  <a:extLst>
                    <a:ext uri="{9D8B030D-6E8A-4147-A177-3AD203B41FA5}">
                      <a16:colId xmlns:a16="http://schemas.microsoft.com/office/drawing/2014/main" val="2673880492"/>
                    </a:ext>
                  </a:extLst>
                </a:gridCol>
                <a:gridCol w="1961964">
                  <a:extLst>
                    <a:ext uri="{9D8B030D-6E8A-4147-A177-3AD203B41FA5}">
                      <a16:colId xmlns:a16="http://schemas.microsoft.com/office/drawing/2014/main" val="4268288976"/>
                    </a:ext>
                  </a:extLst>
                </a:gridCol>
                <a:gridCol w="1908700">
                  <a:extLst>
                    <a:ext uri="{9D8B030D-6E8A-4147-A177-3AD203B41FA5}">
                      <a16:colId xmlns:a16="http://schemas.microsoft.com/office/drawing/2014/main" val="1500118669"/>
                    </a:ext>
                  </a:extLst>
                </a:gridCol>
                <a:gridCol w="1837678">
                  <a:extLst>
                    <a:ext uri="{9D8B030D-6E8A-4147-A177-3AD203B41FA5}">
                      <a16:colId xmlns:a16="http://schemas.microsoft.com/office/drawing/2014/main" val="3995488037"/>
                    </a:ext>
                  </a:extLst>
                </a:gridCol>
              </a:tblGrid>
              <a:tr h="583103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考試科目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題型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考試時間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74142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46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376610"/>
                  </a:ext>
                </a:extLst>
              </a:tr>
              <a:tr h="540785">
                <a:tc row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閱讀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389139"/>
                  </a:ext>
                </a:extLst>
              </a:tr>
              <a:tr h="5407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聽力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</a:t>
                      </a:r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531672"/>
                  </a:ext>
                </a:extLst>
              </a:tr>
              <a:tr h="540785">
                <a:tc rowSpan="2"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23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80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460331"/>
                  </a:ext>
                </a:extLst>
              </a:tr>
              <a:tr h="540785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非選擇題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75661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455503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2430440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引導寫作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457949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C3D0ABA-256C-4D5E-AF2B-538F56D9B33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151B9F-C17E-49E0-A8A8-BBAEA655BC70}" type="slidenum">
              <a:t>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942A9-493E-4E61-AEA3-730798F19A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Autofit/>
          </a:bodyPr>
          <a:lstStyle/>
          <a:p>
            <a:pPr lvl="0" algn="ctr" hangingPunct="0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國中教育會考評量方式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EA5703-D7B8-489D-BBB3-C2E4618426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7872" y="1577047"/>
            <a:ext cx="10515600" cy="4351336"/>
          </a:xfrm>
        </p:spPr>
        <p:txBody>
          <a:bodyPr/>
          <a:lstStyle/>
          <a:p>
            <a:pPr lvl="0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考綱不考本。</a:t>
            </a:r>
            <a:endParaRPr lang="en-US" sz="2600">
              <a:latin typeface="標楷體" pitchFamily="65"/>
              <a:ea typeface="標楷體" pitchFamily="65"/>
            </a:endParaRPr>
          </a:p>
          <a:p>
            <a:pPr lvl="0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整體難度「難易適中」。</a:t>
            </a:r>
            <a:endParaRPr lang="en-US" sz="2600">
              <a:latin typeface="標楷體" pitchFamily="65"/>
              <a:ea typeface="標楷體" pitchFamily="65"/>
            </a:endParaRPr>
          </a:p>
          <a:p>
            <a:pPr lvl="0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紙筆測驗：選擇題為主，非選擇題為輔。</a:t>
            </a:r>
            <a:endParaRPr lang="en-US" sz="2600">
              <a:latin typeface="標楷體" pitchFamily="65"/>
              <a:ea typeface="標楷體" pitchFamily="65"/>
            </a:endParaRPr>
          </a:p>
          <a:p>
            <a:pPr lvl="0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試題包含學科基本能力題與情境題。</a:t>
            </a:r>
            <a:endParaRPr lang="en-US" sz="2600">
              <a:latin typeface="標楷體" pitchFamily="65"/>
              <a:ea typeface="標楷體" pitchFamily="65"/>
            </a:endParaRPr>
          </a:p>
          <a:p>
            <a:pPr lvl="0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強化與生活情境之連結：真實情境會問的真實問題。</a:t>
            </a:r>
          </a:p>
          <a:p>
            <a:pPr marL="534988" lvl="0" indent="-534988" hangingPunct="0">
              <a:lnSpc>
                <a:spcPct val="80000"/>
              </a:lnSpc>
              <a:spcBef>
                <a:spcPts val="2400"/>
              </a:spcBef>
              <a:spcAft>
                <a:spcPts val="600"/>
              </a:spcAft>
              <a:buSzPts val="2600"/>
              <a:buBlip>
                <a:blip r:embed="rId2"/>
              </a:buBlip>
            </a:pPr>
            <a:r>
              <a:rPr lang="zh-TW" sz="2600">
                <a:latin typeface="標楷體" pitchFamily="65"/>
                <a:ea typeface="標楷體" pitchFamily="65"/>
              </a:rPr>
              <a:t>屬難度測驗，非速度測驗：考量閱讀負擔，確保應試者有充分作答的時間。</a:t>
            </a:r>
            <a:endParaRPr lang="en-US" sz="2600"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81961F51-86F8-4155-A329-8CB1FE590F0A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6DB129-BE86-499B-87A5-1E3F2131FF6E}" type="slidenum">
              <a:t>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0">
            <a:extLst>
              <a:ext uri="{FF2B5EF4-FFF2-40B4-BE49-F238E27FC236}">
                <a16:creationId xmlns:a16="http://schemas.microsoft.com/office/drawing/2014/main" id="{48C0BA72-776D-48F3-B894-3C7ECFE91E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420907" cy="1470026"/>
          </a:xfrm>
        </p:spPr>
        <p:txBody>
          <a:bodyPr/>
          <a:lstStyle/>
          <a:p>
            <a:pPr lvl="0"/>
            <a:r>
              <a:rPr lang="zh-TW" sz="8000">
                <a:effectLst>
                  <a:outerShdw dist="38096" dir="2700000">
                    <a:srgbClr val="000000"/>
                  </a:outerShdw>
                </a:effectLst>
              </a:rPr>
              <a:t>計分方式說明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2548</Words>
  <Application>Microsoft Office PowerPoint</Application>
  <PresentationFormat>寬螢幕</PresentationFormat>
  <Paragraphs>427</Paragraphs>
  <Slides>50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50</vt:i4>
      </vt:variant>
    </vt:vector>
  </HeadingPairs>
  <TitlesOfParts>
    <vt:vector size="62" baseType="lpstr">
      <vt:lpstr>微軟正黑體</vt:lpstr>
      <vt:lpstr>新細明體</vt:lpstr>
      <vt:lpstr>標楷體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自訂設計</vt:lpstr>
      <vt:lpstr>5_自訂設計</vt:lpstr>
      <vt:lpstr>PowerPoint 簡報</vt:lpstr>
      <vt:lpstr>PowerPoint 簡報</vt:lpstr>
      <vt:lpstr>評量方式說明</vt:lpstr>
      <vt:lpstr>國中教育會考考什麼</vt:lpstr>
      <vt:lpstr>PowerPoint 簡報</vt:lpstr>
      <vt:lpstr>國中教育會考何時考</vt:lpstr>
      <vt:lpstr>國中教育會考怎麼考</vt:lpstr>
      <vt:lpstr>國中教育會考評量方式</vt:lpstr>
      <vt:lpstr>計分方式說明</vt:lpstr>
      <vt:lpstr>三等級及四標示 （以112年國中教育會考為例）</vt:lpstr>
      <vt:lpstr>三等級四標示</vt:lpstr>
      <vt:lpstr>英語及數學科等級採加權計分</vt:lpstr>
      <vt:lpstr>英語科三等級四標示 （以112年國中教育會考為例）</vt:lpstr>
      <vt:lpstr>英語科閱讀與聽力答對題數對應整體能力等級加標示對照表 （以112年國中教育會考為例）</vt:lpstr>
      <vt:lpstr>數學科 三等級四標示 （以112年國中教育會考為例）</vt:lpstr>
      <vt:lpstr>數學科選擇題答對題數與非選擇題分數對應能力等級加標示對照表 （以112年國中教育會考為例）</vt:lpstr>
      <vt:lpstr>國中教育會考 成績單</vt:lpstr>
      <vt:lpstr>PowerPoint 簡報</vt:lpstr>
      <vt:lpstr>非選擇題型評分說明</vt:lpstr>
      <vt:lpstr>數學非選擇題評量的能力</vt:lpstr>
      <vt:lpstr>評分規準</vt:lpstr>
      <vt:lpstr>PowerPoint 簡報</vt:lpstr>
      <vt:lpstr>作答注意事項(一)</vt:lpstr>
      <vt:lpstr>作答注意事項(二)</vt:lpstr>
      <vt:lpstr>超出作答區情況</vt:lpstr>
      <vt:lpstr>超出作答區情況</vt:lpstr>
      <vt:lpstr>規劃作答區方式</vt:lpstr>
      <vt:lpstr>規劃作答區方式</vt:lpstr>
      <vt:lpstr>規劃作答區方式</vt:lpstr>
      <vt:lpstr>須將試題圖形畫在作答區的情況</vt:lpstr>
      <vt:lpstr>須將試題圖形畫在作答區的情況</vt:lpstr>
      <vt:lpstr>違反試場規則行為</vt:lpstr>
      <vt:lpstr>違反試場規則行為</vt:lpstr>
      <vt:lpstr>違反試場規則行為</vt:lpstr>
      <vt:lpstr>寫作測驗評量的能力</vt:lpstr>
      <vt:lpstr>PowerPoint 簡報</vt:lpstr>
      <vt:lpstr>答案卷樣式</vt:lpstr>
      <vt:lpstr>作答注意事項（一）</vt:lpstr>
      <vt:lpstr>作答注意事項（二）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試場常見違規事項說明</vt:lpstr>
      <vt:lpstr>常見的違規事項(一)</vt:lpstr>
      <vt:lpstr>常見的違規事項(二)</vt:lpstr>
      <vt:lpstr>違反試場規則→0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94年國中基本學力測驗</dc:title>
  <dc:creator>歐小禾</dc:creator>
  <cp:lastModifiedBy>Joe Chiang</cp:lastModifiedBy>
  <cp:revision>96</cp:revision>
  <cp:lastPrinted>2019-07-24T03:26:11Z</cp:lastPrinted>
  <dcterms:created xsi:type="dcterms:W3CDTF">2004-06-07T05:41:39Z</dcterms:created>
  <dcterms:modified xsi:type="dcterms:W3CDTF">2023-11-20T09:32:44Z</dcterms:modified>
</cp:coreProperties>
</file>