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48"/>
  </p:notesMasterIdLst>
  <p:handoutMasterIdLst>
    <p:handoutMasterId r:id="rId49"/>
  </p:handoutMasterIdLst>
  <p:sldIdLst>
    <p:sldId id="804" r:id="rId3"/>
    <p:sldId id="782" r:id="rId4"/>
    <p:sldId id="783" r:id="rId5"/>
    <p:sldId id="784" r:id="rId6"/>
    <p:sldId id="786" r:id="rId7"/>
    <p:sldId id="785" r:id="rId8"/>
    <p:sldId id="632" r:id="rId9"/>
    <p:sldId id="608" r:id="rId10"/>
    <p:sldId id="657" r:id="rId11"/>
    <p:sldId id="813" r:id="rId12"/>
    <p:sldId id="814" r:id="rId13"/>
    <p:sldId id="815" r:id="rId14"/>
    <p:sldId id="816" r:id="rId15"/>
    <p:sldId id="808" r:id="rId16"/>
    <p:sldId id="821" r:id="rId17"/>
    <p:sldId id="817" r:id="rId18"/>
    <p:sldId id="618" r:id="rId19"/>
    <p:sldId id="706" r:id="rId20"/>
    <p:sldId id="810" r:id="rId21"/>
    <p:sldId id="707" r:id="rId22"/>
    <p:sldId id="682" r:id="rId23"/>
    <p:sldId id="685" r:id="rId24"/>
    <p:sldId id="687" r:id="rId25"/>
    <p:sldId id="818" r:id="rId26"/>
    <p:sldId id="684" r:id="rId27"/>
    <p:sldId id="807" r:id="rId28"/>
    <p:sldId id="690" r:id="rId29"/>
    <p:sldId id="689" r:id="rId30"/>
    <p:sldId id="718" r:id="rId31"/>
    <p:sldId id="714" r:id="rId32"/>
    <p:sldId id="720" r:id="rId33"/>
    <p:sldId id="710" r:id="rId34"/>
    <p:sldId id="711" r:id="rId35"/>
    <p:sldId id="715" r:id="rId36"/>
    <p:sldId id="692" r:id="rId37"/>
    <p:sldId id="693" r:id="rId38"/>
    <p:sldId id="694" r:id="rId39"/>
    <p:sldId id="696" r:id="rId40"/>
    <p:sldId id="697" r:id="rId41"/>
    <p:sldId id="712" r:id="rId42"/>
    <p:sldId id="823" r:id="rId43"/>
    <p:sldId id="806" r:id="rId44"/>
    <p:sldId id="822" r:id="rId45"/>
    <p:sldId id="630" r:id="rId46"/>
    <p:sldId id="757" r:id="rId47"/>
  </p:sldIdLst>
  <p:sldSz cx="12192000" cy="6858000"/>
  <p:notesSz cx="6797675" cy="99298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3F9FA"/>
          </a:solidFill>
        </a:fill>
      </a:tcStyle>
    </a:wholeTbl>
    <a:band1H>
      <a:tcStyle>
        <a:tcBdr/>
        <a:fill>
          <a:solidFill>
            <a:srgbClr val="E7F3F4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E7F3F4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BBE0E3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BBE0E3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BBE0E3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BBE0E3"/>
          </a:solidFill>
        </a:fill>
      </a:tcStyle>
    </a:firstRow>
  </a:tblStyle>
  <a:tblStyle styleId="{21E4AEA4-8DFA-4A89-87EB-49C32662AFE0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8E8EF"/>
          </a:solidFill>
        </a:fill>
      </a:tcStyle>
    </a:wholeTbl>
    <a:band1H>
      <a:tcStyle>
        <a:tcBdr/>
        <a:fill>
          <a:solidFill>
            <a:srgbClr val="CDCDDE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DCDDE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333399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333399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333399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333399"/>
          </a:solidFill>
        </a:fill>
      </a:tcStyle>
    </a:firstRow>
  </a:tblStyle>
  <a:tblStyle styleId="{93296810-A885-4BE3-A3E7-6D5BEEA58F35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8E8ED"/>
          </a:solidFill>
        </a:fill>
      </a:tcStyle>
    </a:wholeTbl>
    <a:band1H>
      <a:tcStyle>
        <a:tcBdr/>
        <a:fill>
          <a:solidFill>
            <a:srgbClr val="CDCDD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DCDD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2D2D8A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2D2D8A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2D2D8A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2D2D8A"/>
          </a:solidFill>
        </a:fill>
      </a:tcStyle>
    </a:firstRow>
  </a:tblStyle>
  <a:tblStyle styleId="{2D5ABB26-0587-4C30-8999-92F81FD0307C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/>
      </a:tcStyle>
    </a:wholeTbl>
  </a:tblStyle>
  <a:tblStyle styleId="{073A0DAA-6AF3-43AB-8588-CEC1D06C72B9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7E7E7"/>
          </a:solidFill>
        </a:fill>
      </a:tcStyle>
    </a:wholeTbl>
    <a:band1H>
      <a:tcStyle>
        <a:tcBdr/>
        <a:fill>
          <a:solidFill>
            <a:srgbClr val="CBCBCB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BCBCB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000000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000000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000000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000000"/>
          </a:solidFill>
        </a:fill>
      </a:tcStyle>
    </a:firstRow>
  </a:tblStyle>
  <a:tblStyle styleId="{7DF18680-E054-41AD-8BC1-D1AEF772440D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8FCFC"/>
          </a:solidFill>
        </a:fill>
      </a:tcStyle>
    </a:wholeTbl>
    <a:band1H>
      <a:tcStyle>
        <a:tcBdr/>
        <a:fill>
          <a:solidFill>
            <a:srgbClr val="F1F8F9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F1F8F9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DAEDEF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DAEDEF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DAEDEF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DAEDEF"/>
          </a:solidFill>
        </a:fill>
      </a:tcStyle>
    </a:firstRow>
  </a:tblStyle>
  <a:tblStyle styleId="{37CE84F3-28C3-443E-9E96-99CF82512B78}" styleName="">
    <a:wholeTbl>
      <a:tcTxStyle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C0504D"/>
          </a:solidFill>
        </a:fill>
      </a:tcStyle>
    </a:wholeTbl>
    <a:band1H>
      <a:tcStyle>
        <a:tcBdr/>
        <a:fill>
          <a:solidFill>
            <a:srgbClr val="993E3C"/>
          </a:solidFill>
        </a:fill>
      </a:tcStyle>
    </a:band1H>
    <a:band1V>
      <a:tcStyle>
        <a:tcBdr/>
        <a:fill>
          <a:solidFill>
            <a:srgbClr val="993E3C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>
          <a:left>
            <a:ln w="25402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</a:tcBdr>
        <a:fill>
          <a:solidFill>
            <a:srgbClr val="993E3C"/>
          </a:solidFill>
        </a:fill>
      </a:tcStyle>
    </a:lastCol>
    <a:firstCol>
      <a:tcTxStyle b="on">
        <a:font>
          <a:latin typeface=""/>
          <a:ea typeface=""/>
          <a:cs typeface=""/>
        </a:font>
      </a:tcTxStyle>
      <a:tcStyle>
        <a:tcBdr>
          <a:right>
            <a:ln w="25402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</a:tcBdr>
        <a:fill>
          <a:solidFill>
            <a:srgbClr val="993E3C"/>
          </a:solidFill>
        </a:fill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25402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7F3230"/>
          </a:solidFill>
        </a:fill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25402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000000"/>
          </a:solidFill>
        </a:fill>
      </a:tcStyle>
    </a:firstRow>
  </a:tblStyle>
  <a:tblStyle styleId="{9D7B26C5-4107-4FEC-AEDC-1716B250A1EF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000000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000000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  <a:tblStyle styleId="{6E25E649-3F16-4E02-A733-19D2CDBF48F0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E7E7E7"/>
          </a:solidFill>
        </a:fill>
      </a:tcStyle>
    </a:band1H>
    <a:band1V>
      <a:tcStyle>
        <a:tcBdr/>
        <a:fill>
          <a:solidFill>
            <a:srgbClr val="E7E7E7"/>
          </a:solidFill>
        </a:fill>
      </a:tcStyle>
    </a:band1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BBE0E3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BBE0E3"/>
          </a:solidFill>
        </a:fill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BBE0E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v>數列1</c:v>
          </c:tx>
          <c:dPt>
            <c:idx val="0"/>
            <c:bubble3D val="0"/>
            <c:spPr>
              <a:solidFill>
                <a:srgbClr val="4472C4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84EB-48E3-B075-A3B4E3ED587B}"/>
              </c:ext>
            </c:extLst>
          </c:dPt>
          <c:dPt>
            <c:idx val="1"/>
            <c:bubble3D val="0"/>
            <c:spPr>
              <a:solidFill>
                <a:srgbClr val="ED7D31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84EB-48E3-B075-A3B4E3ED587B}"/>
              </c:ext>
            </c:extLst>
          </c:dPt>
          <c:dLbls>
            <c:dLbl>
              <c:idx val="0"/>
              <c:layout>
                <c:manualLayout>
                  <c:x val="-0.12364851268591415"/>
                  <c:y val="0.25856554389034703"/>
                </c:manualLayout>
              </c:layout>
              <c:tx>
                <c:rich>
                  <a:bodyPr lIns="0" tIns="0" rIns="0" bIns="0"/>
                  <a:lstStyle/>
                  <a:p>
                    <a:pPr marL="0" marR="0" indent="0" algn="ctr" defTabSz="91440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/>
                      <a:defRPr sz="2400" b="0" i="0" u="none" strike="noStrike" kern="1200" baseline="0">
                        <a:solidFill>
                          <a:srgbClr val="FFFFFF"/>
                        </a:solidFill>
                        <a:latin typeface="Times New Roman" pitchFamily="18"/>
                        <a:cs typeface="Times New Roman" pitchFamily="18"/>
                      </a:defRPr>
                    </a:pPr>
                    <a:r>
                      <a:rPr lang="en-US" altLang="zh-TW" sz="24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Times New Roman" pitchFamily="18"/>
                        <a:cs typeface="Times New Roman" pitchFamily="18"/>
                      </a:rPr>
                      <a:t>20%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1-84EB-48E3-B075-A3B4E3ED587B}"/>
                </c:ext>
              </c:extLst>
            </c:dLbl>
            <c:dLbl>
              <c:idx val="1"/>
              <c:layout>
                <c:manualLayout>
                  <c:x val="0.16358355205599301"/>
                  <c:y val="-6.712962962962965E-2"/>
                </c:manualLayout>
              </c:layout>
              <c:tx>
                <c:rich>
                  <a:bodyPr vert="horz" lIns="0" tIns="0" rIns="0" bIns="0"/>
                  <a:lstStyle/>
                  <a:p>
                    <a:pPr marL="0" marR="0" indent="0" algn="ctr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/>
                      <a:defRPr sz="2400" b="0" i="0" u="none" strike="noStrike" kern="1200" baseline="0">
                        <a:solidFill>
                          <a:srgbClr val="000000"/>
                        </a:solidFill>
                        <a:latin typeface="Times New Roman" pitchFamily="18"/>
                        <a:cs typeface="Times New Roman" pitchFamily="18"/>
                      </a:defRPr>
                    </a:pPr>
                    <a:r>
                      <a:rPr lang="en-US" altLang="zh-TW" sz="24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Times New Roman" pitchFamily="18"/>
                        <a:cs typeface="Times New Roman" pitchFamily="18"/>
                      </a:rPr>
                      <a:t>80%</a:t>
                    </a:r>
                    <a:r>
                      <a:rPr lang="zh-TW" altLang="en-US" sz="24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Times New Roman" pitchFamily="18"/>
                        <a:cs typeface="Times New Roman" pitchFamily="18"/>
                      </a:rPr>
                      <a:t>閱讀</a:t>
                    </a:r>
                    <a:br>
                      <a:rPr lang="zh-TW" altLang="en-US" sz="2400" b="0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Times New Roman" pitchFamily="18"/>
                        <a:cs typeface="Times New Roman" pitchFamily="18"/>
                      </a:rPr>
                    </a:br>
                    <a:endParaRPr lang="zh-TW" altLang="en-US" sz="240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Times New Roman" pitchFamily="18"/>
                      <a:cs typeface="Times New Roman" pitchFamily="18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3-84EB-48E3-B075-A3B4E3ED58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2400" b="0" i="0" u="none" strike="noStrike" kern="1200" baseline="0">
                    <a:solidFill>
                      <a:srgbClr val="FFFFFF"/>
                    </a:solidFill>
                    <a:latin typeface="Calibri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Lit>
              <c:ptCount val="2"/>
              <c:pt idx="0">
                <c:v>聽力</c:v>
              </c:pt>
              <c:pt idx="1">
                <c:v>閱讀</c:v>
              </c:pt>
            </c:strLit>
          </c:cat>
          <c:val>
            <c:numLit>
              <c:formatCode>General</c:formatCode>
              <c:ptCount val="2"/>
              <c:pt idx="0">
                <c:v>0.2</c:v>
              </c:pt>
              <c:pt idx="1">
                <c:v>0.8</c:v>
              </c:pt>
            </c:numLit>
          </c:val>
          <c:extLst>
            <c:ext xmlns:c16="http://schemas.microsoft.com/office/drawing/2014/chart" uri="{C3380CC4-5D6E-409C-BE32-E72D297353CC}">
              <c16:uniqueId val="{00000004-84EB-48E3-B075-A3B4E3ED58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sz="900" b="0" i="0" u="none" strike="noStrike" kern="1200" baseline="0">
          <a:solidFill>
            <a:srgbClr val="000000"/>
          </a:solidFill>
          <a:latin typeface="Calibri"/>
        </a:defRPr>
      </a:pPr>
      <a:endParaRPr lang="zh-TW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v>數列1</c:v>
          </c:tx>
          <c:dPt>
            <c:idx val="0"/>
            <c:bubble3D val="0"/>
            <c:spPr>
              <a:solidFill>
                <a:srgbClr val="70AD47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DDC8-4A4F-9247-9A4194BB2AD0}"/>
              </c:ext>
            </c:extLst>
          </c:dPt>
          <c:dPt>
            <c:idx val="1"/>
            <c:bubble3D val="0"/>
            <c:spPr>
              <a:solidFill>
                <a:srgbClr val="5B9BD5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DDC8-4A4F-9247-9A4194BB2AD0}"/>
              </c:ext>
            </c:extLst>
          </c:dPt>
          <c:dLbls>
            <c:dLbl>
              <c:idx val="0"/>
              <c:tx>
                <c:rich>
                  <a:bodyPr lIns="0" tIns="0" rIns="0" bIns="0"/>
                  <a:lstStyle/>
                  <a:p>
                    <a:pPr marL="0" marR="0" indent="0" algn="ctr" defTabSz="91440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/>
                      <a:defRPr sz="2400" b="0" i="0" u="none" strike="noStrike" kern="1200" baseline="0">
                        <a:solidFill>
                          <a:srgbClr val="404040"/>
                        </a:solidFill>
                        <a:latin typeface="Times New Roman" pitchFamily="18"/>
                        <a:cs typeface="Times New Roman" pitchFamily="18"/>
                      </a:defRPr>
                    </a:pPr>
                    <a:r>
                      <a:rPr lang="en-US" altLang="zh-TW" sz="2400" b="0" i="0" u="none" strike="noStrike" kern="1200" cap="none" spc="0" baseline="0">
                        <a:solidFill>
                          <a:srgbClr val="404040"/>
                        </a:solidFill>
                        <a:uFillTx/>
                        <a:latin typeface="Times New Roman" pitchFamily="18"/>
                        <a:cs typeface="Times New Roman" pitchFamily="18"/>
                      </a:rPr>
                      <a:t>15%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1-DDC8-4A4F-9247-9A4194BB2AD0}"/>
                </c:ext>
              </c:extLst>
            </c:dLbl>
            <c:dLbl>
              <c:idx val="1"/>
              <c:layout>
                <c:manualLayout>
                  <c:x val="0.13199978127734036"/>
                  <c:y val="-3.703703703703709E-2"/>
                </c:manualLayout>
              </c:layout>
              <c:tx>
                <c:rich>
                  <a:bodyPr vert="horz" lIns="0" tIns="0" rIns="0" bIns="0"/>
                  <a:lstStyle/>
                  <a:p>
                    <a:pPr marL="0" marR="0" indent="0" algn="ctr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/>
                      <a:defRPr sz="2400" b="0" i="0" u="none" strike="noStrike" kern="1200" baseline="0">
                        <a:solidFill>
                          <a:srgbClr val="404040"/>
                        </a:solidFill>
                        <a:latin typeface="Times New Roman" pitchFamily="18"/>
                        <a:cs typeface="Times New Roman" pitchFamily="18"/>
                      </a:defRPr>
                    </a:pPr>
                    <a:r>
                      <a:rPr lang="en-US" altLang="zh-TW" sz="2400" b="0" i="0" u="none" strike="noStrike" kern="1200" cap="none" spc="0" baseline="0">
                        <a:solidFill>
                          <a:srgbClr val="404040"/>
                        </a:solidFill>
                        <a:uFillTx/>
                        <a:latin typeface="Times New Roman" pitchFamily="18"/>
                        <a:cs typeface="Times New Roman" pitchFamily="18"/>
                      </a:rPr>
                      <a:t>85%</a:t>
                    </a:r>
                    <a:r>
                      <a:rPr lang="zh-TW" altLang="en-US" sz="2400" b="0" i="0" u="none" strike="noStrike" kern="1200" cap="none" spc="0" baseline="0">
                        <a:solidFill>
                          <a:srgbClr val="404040"/>
                        </a:solidFill>
                        <a:uFillTx/>
                        <a:latin typeface="Times New Roman" pitchFamily="18"/>
                        <a:cs typeface="Times New Roman" pitchFamily="18"/>
                      </a:rPr>
                      <a:t>選擇題</a:t>
                    </a:r>
                    <a:br>
                      <a:rPr lang="zh-TW" altLang="en-US" sz="2400" b="0" i="0" u="none" strike="noStrike" kern="1200" cap="none" spc="0" baseline="0">
                        <a:solidFill>
                          <a:srgbClr val="404040"/>
                        </a:solidFill>
                        <a:uFillTx/>
                        <a:latin typeface="Times New Roman" pitchFamily="18"/>
                        <a:cs typeface="Times New Roman" pitchFamily="18"/>
                      </a:rPr>
                    </a:br>
                    <a:endParaRPr lang="zh-TW" altLang="en-US" sz="2400" b="0" i="0" u="none" strike="noStrike" kern="1200" cap="none" spc="0" baseline="0">
                      <a:solidFill>
                        <a:srgbClr val="404040"/>
                      </a:solidFill>
                      <a:uFillTx/>
                      <a:latin typeface="Times New Roman" pitchFamily="18"/>
                      <a:cs typeface="Times New Roman" pitchFamily="18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3-DDC8-4A4F-9247-9A4194BB2A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2400" b="0" i="0" u="none" strike="noStrike" kern="1200" baseline="0">
                    <a:solidFill>
                      <a:srgbClr val="404040"/>
                    </a:solidFill>
                    <a:latin typeface="Calibri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Lit>
              <c:ptCount val="2"/>
              <c:pt idx="0">
                <c:v>聽力</c:v>
              </c:pt>
              <c:pt idx="1">
                <c:v>閱讀</c:v>
              </c:pt>
            </c:strLit>
          </c:cat>
          <c:val>
            <c:numLit>
              <c:formatCode>General</c:formatCode>
              <c:ptCount val="2"/>
              <c:pt idx="0">
                <c:v>0.15</c:v>
              </c:pt>
              <c:pt idx="1">
                <c:v>0.85</c:v>
              </c:pt>
            </c:numLit>
          </c:val>
          <c:extLst>
            <c:ext xmlns:c16="http://schemas.microsoft.com/office/drawing/2014/chart" uri="{C3380CC4-5D6E-409C-BE32-E72D297353CC}">
              <c16:uniqueId val="{00000004-DDC8-4A4F-9247-9A4194BB2A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sz="900" b="0" i="0" u="none" strike="noStrike" kern="1200" baseline="0">
          <a:solidFill>
            <a:srgbClr val="000000"/>
          </a:solidFill>
          <a:latin typeface="Calibri"/>
        </a:defRPr>
      </a:pPr>
      <a:endParaRPr lang="zh-TW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BCC3995-D6E0-ABDE-52AD-E9AC1ECA73ED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46397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979" tIns="45985" rIns="91979" bIns="45985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2848859-3290-61AE-1F8E-E66B4D4E0B94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49688" y="0"/>
            <a:ext cx="2946397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979" tIns="45985" rIns="91979" bIns="45985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8F8FAD-0624-C21A-8952-75C7B8F72B78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9432922"/>
            <a:ext cx="2946397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979" tIns="45985" rIns="91979" bIns="45985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3ED527-8403-B1D5-EA90-691BEE1EE0E7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49688" y="9432922"/>
            <a:ext cx="2946397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979" tIns="45985" rIns="91979" bIns="45985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85FE949-9702-4E29-96CD-2A3BB839BB63}" type="slidenum">
              <a:t>‹#›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690939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614CF40-B280-166E-FA43-2510D495968A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46397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979" tIns="45985" rIns="91979" bIns="45985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新細明體" pitchFamily="18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3E5B26D-5AC2-DB64-BB12-A606CDC96159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49688" y="0"/>
            <a:ext cx="2946397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979" tIns="45985" rIns="91979" bIns="45985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新細明體" pitchFamily="18"/>
              </a:defRPr>
            </a:lvl1pPr>
          </a:lstStyle>
          <a:p>
            <a:pPr lvl="0"/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CE791D-81EA-7A66-90A7-A2878FC09F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2070" y="746122"/>
            <a:ext cx="6616698" cy="3722686"/>
          </a:xfrm>
          <a:prstGeom prst="rect">
            <a:avLst/>
          </a:prstGeom>
          <a:noFill/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79DBE9-EA26-F1BD-6FD3-53F9698D1F2B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79454" y="4716466"/>
            <a:ext cx="5438778" cy="44688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979" tIns="45985" rIns="91979" bIns="45985" anchor="t" anchorCtr="0" compatLnSpc="1">
            <a:noAutofit/>
          </a:bodyPr>
          <a:lstStyle/>
          <a:p>
            <a:pPr lvl="0"/>
            <a:r>
              <a:rPr lang="zh-TW"/>
              <a:t>按一下以編輯母片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AB5E05-23FB-7621-03AA-A80CC1AFE966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432922"/>
            <a:ext cx="2946397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979" tIns="45985" rIns="91979" bIns="45985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新細明體" pitchFamily="18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F3E048CB-5383-B725-214B-0E3443D6611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49688" y="9432922"/>
            <a:ext cx="2946397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979" tIns="45985" rIns="91979" bIns="45985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新細明體" pitchFamily="18"/>
              </a:defRPr>
            </a:lvl1pPr>
          </a:lstStyle>
          <a:p>
            <a:pPr lvl="0"/>
            <a:fld id="{0BC7961A-11EA-47C3-9DA1-F1FF9D1088E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73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0">
      <a:lnSpc>
        <a:spcPct val="100000"/>
      </a:lnSpc>
      <a:spcBef>
        <a:spcPts val="300"/>
      </a:spcBef>
      <a:spcAft>
        <a:spcPts val="0"/>
      </a:spcAft>
      <a:buNone/>
      <a:tabLst/>
      <a:defRPr lang="zh-TW" sz="900" b="0" i="0" u="none" strike="noStrike" kern="1200" cap="none" spc="0" baseline="0">
        <a:solidFill>
          <a:srgbClr val="000000"/>
        </a:solidFill>
        <a:uFillTx/>
        <a:latin typeface="Arial" pitchFamily="34"/>
        <a:ea typeface="新細明體" pitchFamily="18"/>
      </a:defRPr>
    </a:lvl1pPr>
    <a:lvl2pPr marL="347664" marR="0" lvl="1" indent="0" algn="l" defTabSz="914400" rtl="0" fontAlgn="auto" hangingPunct="0">
      <a:lnSpc>
        <a:spcPct val="100000"/>
      </a:lnSpc>
      <a:spcBef>
        <a:spcPts val="300"/>
      </a:spcBef>
      <a:spcAft>
        <a:spcPts val="0"/>
      </a:spcAft>
      <a:buNone/>
      <a:tabLst/>
      <a:defRPr lang="zh-TW" sz="900" b="0" i="0" u="none" strike="noStrike" kern="1200" cap="none" spc="0" baseline="0">
        <a:solidFill>
          <a:srgbClr val="000000"/>
        </a:solidFill>
        <a:uFillTx/>
        <a:latin typeface="Arial" pitchFamily="34"/>
        <a:ea typeface="新細明體" pitchFamily="18"/>
      </a:defRPr>
    </a:lvl2pPr>
    <a:lvl3pPr marL="696909" marR="0" lvl="2" indent="0" algn="l" defTabSz="914400" rtl="0" fontAlgn="auto" hangingPunct="0">
      <a:lnSpc>
        <a:spcPct val="100000"/>
      </a:lnSpc>
      <a:spcBef>
        <a:spcPts val="300"/>
      </a:spcBef>
      <a:spcAft>
        <a:spcPts val="0"/>
      </a:spcAft>
      <a:buNone/>
      <a:tabLst/>
      <a:defRPr lang="zh-TW" sz="900" b="0" i="0" u="none" strike="noStrike" kern="1200" cap="none" spc="0" baseline="0">
        <a:solidFill>
          <a:srgbClr val="000000"/>
        </a:solidFill>
        <a:uFillTx/>
        <a:latin typeface="Arial" pitchFamily="34"/>
        <a:ea typeface="新細明體" pitchFamily="18"/>
      </a:defRPr>
    </a:lvl3pPr>
    <a:lvl4pPr marL="1046165" marR="0" lvl="3" indent="0" algn="l" defTabSz="914400" rtl="0" fontAlgn="auto" hangingPunct="0">
      <a:lnSpc>
        <a:spcPct val="100000"/>
      </a:lnSpc>
      <a:spcBef>
        <a:spcPts val="300"/>
      </a:spcBef>
      <a:spcAft>
        <a:spcPts val="0"/>
      </a:spcAft>
      <a:buNone/>
      <a:tabLst/>
      <a:defRPr lang="zh-TW" sz="900" b="0" i="0" u="none" strike="noStrike" kern="1200" cap="none" spc="0" baseline="0">
        <a:solidFill>
          <a:srgbClr val="000000"/>
        </a:solidFill>
        <a:uFillTx/>
        <a:latin typeface="Arial" pitchFamily="34"/>
        <a:ea typeface="新細明體" pitchFamily="18"/>
      </a:defRPr>
    </a:lvl4pPr>
    <a:lvl5pPr marL="1395410" marR="0" lvl="4" indent="0" algn="l" defTabSz="914400" rtl="0" fontAlgn="auto" hangingPunct="0">
      <a:lnSpc>
        <a:spcPct val="100000"/>
      </a:lnSpc>
      <a:spcBef>
        <a:spcPts val="300"/>
      </a:spcBef>
      <a:spcAft>
        <a:spcPts val="0"/>
      </a:spcAft>
      <a:buNone/>
      <a:tabLst/>
      <a:defRPr lang="zh-TW" sz="900" b="0" i="0" u="none" strike="noStrike" kern="1200" cap="none" spc="0" baseline="0">
        <a:solidFill>
          <a:srgbClr val="000000"/>
        </a:solidFill>
        <a:uFillTx/>
        <a:latin typeface="Arial" pitchFamily="34"/>
        <a:ea typeface="新細明體" pitchFamily="1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6700" cy="37226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B0F921-9064-4BB7-AB19-53E1EA34A0F3}" type="slidenum">
              <a:rPr lang="en-US" altLang="zh-TW" smtClean="0"/>
              <a:pPr/>
              <a:t>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772009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831B1E13-3BCC-E0AC-9C27-24DDE68C89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6700" cy="3722688"/>
          </a:xfrm>
        </p:spPr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B0C2054F-2713-9BCB-ADDB-E08B7E05CC7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FEE6B99-9809-71B4-1743-846D280D442D}"/>
              </a:ext>
            </a:extLst>
          </p:cNvPr>
          <p:cNvSpPr txBox="1"/>
          <p:nvPr/>
        </p:nvSpPr>
        <p:spPr>
          <a:xfrm>
            <a:off x="3849688" y="9432922"/>
            <a:ext cx="2946397" cy="4953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979" tIns="45985" rIns="91979" bIns="45985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790FD4-3EEF-4979-82EB-189E741A72BA}" type="slidenum">
              <a:t>39</a:t>
            </a:fld>
            <a:endParaRPr lang="zh-TW" alt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新細明體" pitchFamily="1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A1DFA0-BBB7-55E7-654B-341E575D1B2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8C4A073-4D4A-C9A3-0301-B3EA3CA95A3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zh-TW"/>
              <a:t>按一下以編輯母片子標題樣式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F20E466-711B-1C1A-A0DA-DA4262D744E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96B815B-E191-4D09-BDD2-7E1A0525356B}" type="datetime1">
              <a:rPr lang="en-US"/>
              <a:pPr lvl="0"/>
              <a:t>10/18/2025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A4AEE42-36EC-FE3D-838B-07B0ACE6BBB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640F53F-7E33-7D37-CD20-A74AA8E8150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1B5B6BF-2600-46F9-9D56-2091F0A1768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71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2517C7C-496B-5CBA-7291-A195EBA596D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A0DF383-3942-75A5-DBDE-648415228ACD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059268A-EAA4-0747-368B-3982FD139AD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C939FF0-213B-450A-BEC7-565D9E66D7FD}" type="datetime1">
              <a:rPr lang="en-US"/>
              <a:pPr lvl="0"/>
              <a:t>10/18/2025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0CFFCA6-F312-E7F5-E36B-80CB13A0228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0CA5BE-97CB-0C91-6CA6-DEB57A72852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DA83B53-FBD0-4E0A-9877-2A390A0ECFE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25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FD166D8-5F18-B0A9-AE33-79157C61CD3E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276F677-082B-F717-FEFF-632431C2A9B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E9C6EF5-1ACE-D712-5A66-2BC692EED25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FBF2B1F-FAC1-4A76-BA3B-94EC59CF7173}" type="datetime1">
              <a:rPr lang="en-US"/>
              <a:pPr lvl="0"/>
              <a:t>10/18/2025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BFCDEA9-82B7-E0A3-C3B3-104AE85DDEF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3F470F1-16C5-D054-1D1C-1266C6A49AE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81EADA6-A033-46D4-ADD8-762CEA0D61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9B6954-2AFA-E94C-7572-9C25A0FC9D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2751063"/>
            <a:ext cx="10363196" cy="1470026"/>
          </a:xfrm>
        </p:spPr>
        <p:txBody>
          <a:bodyPr/>
          <a:lstStyle>
            <a:lvl1pPr>
              <a:defRPr sz="6000" b="1"/>
            </a:lvl1pPr>
          </a:lstStyle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3" name="日期版面配置區 3">
            <a:extLst>
              <a:ext uri="{FF2B5EF4-FFF2-40B4-BE49-F238E27FC236}">
                <a16:creationId xmlns:a16="http://schemas.microsoft.com/office/drawing/2014/main" id="{3287A61C-A054-48A6-A040-9185C7AD3AD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795EC73-9D7F-4707-8C4F-9D2700377B59}" type="datetime1">
              <a:rPr lang="en-US"/>
              <a:pPr lvl="0"/>
              <a:t>10/18/2025</a:t>
            </a:fld>
            <a:endParaRPr lang="en-US"/>
          </a:p>
        </p:txBody>
      </p:sp>
      <p:sp>
        <p:nvSpPr>
          <p:cNvPr id="4" name="頁尾版面配置區 4">
            <a:extLst>
              <a:ext uri="{FF2B5EF4-FFF2-40B4-BE49-F238E27FC236}">
                <a16:creationId xmlns:a16="http://schemas.microsoft.com/office/drawing/2014/main" id="{D75DADA5-7170-5070-4FF2-E8E31C88DAD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44EC2420-202D-1625-FCE8-4B760E7E66C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81020EF-7EC2-4CDB-8927-1454B99B1D0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631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>
              <a:ext uri="{FF2B5EF4-FFF2-40B4-BE49-F238E27FC236}">
                <a16:creationId xmlns:a16="http://schemas.microsoft.com/office/drawing/2014/main" id="{95887F06-4EB1-8B07-D6B1-F240627A4C9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0C3BCF-69B5-4E28-9FFA-A14936B3BF31}" type="datetime1">
              <a:rPr lang="en-US"/>
              <a:pPr lvl="0"/>
              <a:t>10/18/2025</a:t>
            </a:fld>
            <a:endParaRPr lang="en-US"/>
          </a:p>
        </p:txBody>
      </p:sp>
      <p:sp>
        <p:nvSpPr>
          <p:cNvPr id="3" name="頁尾版面配置區 4">
            <a:extLst>
              <a:ext uri="{FF2B5EF4-FFF2-40B4-BE49-F238E27FC236}">
                <a16:creationId xmlns:a16="http://schemas.microsoft.com/office/drawing/2014/main" id="{43538FE0-371E-82A4-E634-2C1C681DAF3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8DCE2D59-C5B1-4AD8-76A2-683478F42BE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4ED6BF2-8229-4004-90E3-15212F388C79}" type="slidenum">
              <a:t>‹#›</a:t>
            </a:fld>
            <a:endParaRPr lang="en-US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DE8DC3D4-F4B5-DA7E-3A70-E2D5BF4BF2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14034" y="2294156"/>
            <a:ext cx="6159727" cy="1470026"/>
          </a:xfrm>
        </p:spPr>
        <p:txBody>
          <a:bodyPr anchorCtr="1">
            <a:noAutofit/>
          </a:bodyPr>
          <a:lstStyle>
            <a:lvl1pPr algn="ctr" hangingPunct="0">
              <a:lnSpc>
                <a:spcPct val="100000"/>
              </a:lnSpc>
              <a:defRPr sz="6000" b="1">
                <a:latin typeface="標楷體" pitchFamily="65"/>
                <a:ea typeface="標楷體" pitchFamily="65"/>
              </a:defRPr>
            </a:lvl1pPr>
          </a:lstStyle>
          <a:p>
            <a:pPr lvl="0"/>
            <a:r>
              <a:rPr lang="zh-TW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48917244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2">
            <a:extLst>
              <a:ext uri="{FF2B5EF4-FFF2-40B4-BE49-F238E27FC236}">
                <a16:creationId xmlns:a16="http://schemas.microsoft.com/office/drawing/2014/main" id="{390F594A-9319-BE5F-9CAE-BD9297C7929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78F50CB-F58E-4BD5-9C79-0BA3A461F151}" type="datetime1">
              <a:rPr lang="en-US"/>
              <a:pPr lvl="0"/>
              <a:t>10/18/2025</a:t>
            </a:fld>
            <a:endParaRPr lang="en-US"/>
          </a:p>
        </p:txBody>
      </p:sp>
      <p:sp>
        <p:nvSpPr>
          <p:cNvPr id="3" name="頁尾版面配置區 3">
            <a:extLst>
              <a:ext uri="{FF2B5EF4-FFF2-40B4-BE49-F238E27FC236}">
                <a16:creationId xmlns:a16="http://schemas.microsoft.com/office/drawing/2014/main" id="{B10EFAB2-B29F-303A-46CC-269A3027802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投影片編號版面配置區 4">
            <a:extLst>
              <a:ext uri="{FF2B5EF4-FFF2-40B4-BE49-F238E27FC236}">
                <a16:creationId xmlns:a16="http://schemas.microsoft.com/office/drawing/2014/main" id="{67BECEE4-0D6A-589D-EC58-98B92BA0926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4A7682-1CC5-49A5-A09D-61A0F77FAE0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7722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>
              <a:ext uri="{FF2B5EF4-FFF2-40B4-BE49-F238E27FC236}">
                <a16:creationId xmlns:a16="http://schemas.microsoft.com/office/drawing/2014/main" id="{1A4E69DE-1C2A-1B14-EBF1-B4A557C0E2A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5EA7BD7-983D-463A-B128-5EE96375DC8D}" type="datetime1">
              <a:rPr lang="en-US"/>
              <a:pPr lvl="0"/>
              <a:t>10/18/2025</a:t>
            </a:fld>
            <a:endParaRPr lang="en-US"/>
          </a:p>
        </p:txBody>
      </p:sp>
      <p:sp>
        <p:nvSpPr>
          <p:cNvPr id="3" name="頁尾版面配置區 4">
            <a:extLst>
              <a:ext uri="{FF2B5EF4-FFF2-40B4-BE49-F238E27FC236}">
                <a16:creationId xmlns:a16="http://schemas.microsoft.com/office/drawing/2014/main" id="{F546C736-0426-B85C-BDFE-54ED65862E3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A4E063BB-A15D-2474-CB23-093AA11DF17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58B91C5-6488-4F1C-BE09-9502C727A336}" type="slidenum">
              <a:t>‹#›</a:t>
            </a:fld>
            <a:endParaRPr lang="en-US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C7A6EA5-2096-1009-DBF8-2C90D56760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2344192"/>
            <a:ext cx="10515600" cy="2144679"/>
          </a:xfrm>
        </p:spPr>
        <p:txBody>
          <a:bodyPr anchorCtr="1"/>
          <a:lstStyle>
            <a:lvl1pPr algn="ctr">
              <a:defRPr sz="6000" b="1">
                <a:latin typeface="標楷體" pitchFamily="65"/>
                <a:ea typeface="標楷體" pitchFamily="65"/>
              </a:defRPr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11446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B140D4-5F8A-DA92-3A0F-6EBF52D844A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2AA622C-CB87-FAF4-E8B3-A61DA41FF9F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zh-TW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652D72C-D5A6-664A-19B5-46C7F072566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2FBCFF-2FA0-4A2C-8707-E3178421D793}" type="datetime1">
              <a:rPr lang="en-US"/>
              <a:pPr lvl="0"/>
              <a:t>10/18/2025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5291FBD-C2C3-7A6E-F074-2F474E829F9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A8BB0E9-16E2-F169-F21F-4DFDA31AE7F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4EC72DF-8C22-4FC6-A735-A751FAA2346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53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5E3E32-739B-7FB9-99BD-A4994FE49CB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AF52E54-FCF8-8402-634B-85DCD73F01F3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FBE772B-1BC5-6D9D-1C58-FFD1AE9D681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D6A3200-C9CA-434D-8950-635C16456BDC}" type="datetime1">
              <a:rPr lang="en-US"/>
              <a:pPr lvl="0"/>
              <a:t>10/18/2025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B1096BF-AFDF-9818-11FA-5A01CD2D722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86B3274-D36C-8792-648E-020DB6010A5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2523BEE-37F4-4626-B983-BED6755D8AB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45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C70DA0-FA6F-C603-6E01-21D85A70BE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7C8956D-7D03-1C01-71A8-2F2CF58165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3E7522F-4406-C80C-BDD2-E20236A2E31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E8B81F-520C-4E3B-9AE7-0BECBAC45664}" type="datetime1">
              <a:rPr lang="en-US"/>
              <a:pPr lvl="0"/>
              <a:t>10/18/2025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3FFBFDF-5482-2C59-CF21-433A2510CB2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B5C5C21-5BCF-D879-8BD9-0DC41838F88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54E84F-108F-42C0-B4EC-4B5CE3BC4EB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74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5F88C8-61FA-DD3D-410C-97D0B86787F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E730E0F-384A-F993-C0AF-A258A7DDE37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A0935AD-FFDF-F8D1-FAB9-08B7A737F45D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E104ADC-3ACB-A1A0-3B2D-3F21B3D2134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E226A3-35B1-4BF8-9C54-B8E6EE4CDAA0}" type="datetime1">
              <a:rPr lang="en-US"/>
              <a:pPr lvl="0"/>
              <a:t>10/18/2025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061DEF4-88EC-3903-45E0-B32A5920A6B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D4D9022-6E83-6319-6EC0-9C787AD279C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7FD6B1D-86F4-4BA3-B085-8BC7505429B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851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4114AD-FCC5-204F-E496-F90F42CDA2C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FCCB3B8-E525-39D8-7A84-C75141941A76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3637169-F641-F5E8-A7FA-412535EB7A4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8F7D48-9D98-448A-A9BC-21C8F0605722}" type="datetime1">
              <a:rPr lang="en-US"/>
              <a:pPr lvl="0"/>
              <a:t>10/18/2025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5285596-0CC9-995B-56A3-85A99CC9F86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2C774D1-4854-81EF-F91F-6C44DAD81CF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2F8C2B3-7749-413E-9C08-6BD180B93C4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74825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5206DB-2943-4FAE-F33E-4975559689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47980AB-9C75-7883-AE58-12E89CB326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87CAD21-65D4-8341-915A-C673E424AF2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97BC916-E010-E7D0-B01F-010AF7CF718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B564AEF-B19F-9E8D-AD17-1B99BAEDF636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4EC88E7-0BB2-F8C2-C4DD-B2A55650AD7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45A0371-0FB3-4336-B92A-A0774AA86EF3}" type="datetime1">
              <a:rPr lang="en-US"/>
              <a:pPr lvl="0"/>
              <a:t>10/18/2025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2C1F5C5-AB68-41EF-16B1-7C1D2BEC938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5CF1FD5B-946F-7F2F-41FB-4F7819456E2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87A429-C46B-4AB5-8B60-3B463276471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66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1F2CCE-DF3C-FA16-427A-F361CE3C995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694698B-D5FB-9134-7A88-047B86B21BB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A429A83-9FE2-4C54-9008-483782B8DDAE}" type="datetime1">
              <a:rPr lang="en-US"/>
              <a:pPr lvl="0"/>
              <a:t>10/18/2025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22E1227-E752-F516-EC77-6FA5D90C7B7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8A12E97-097F-9AE3-D299-729EF81573C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1BD86F4-4F24-4684-9909-FEDD6A9CC32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59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64A52B11-6176-809A-B862-D60B09CC5A1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6C6EC2-974D-44E8-B0F8-008D6BFB3B75}" type="datetime1">
              <a:rPr lang="en-US"/>
              <a:pPr lvl="0"/>
              <a:t>10/18/2025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F970CF3-DE75-398A-CB97-870DAADB6ED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F9CB945-5634-06CE-C3EB-049AADC53A9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D470841-4B67-4B9D-A890-3A8DC86C68E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66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752164-A6F8-0F68-1843-0029C40481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6F9E262-E249-66A4-C470-0D17555169F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8452074-8ECB-D0DC-8A86-69B8097DBE8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693F03A-CE8B-CC60-7512-3BBA1994711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ADF3FA-9F39-4037-A1D9-605A3C8E3C3A}" type="datetime1">
              <a:rPr lang="en-US"/>
              <a:pPr lvl="0"/>
              <a:t>10/18/2025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67643FB-3C45-ACF8-EC2A-6C1EEEAFA90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BAA7FFB-178D-B515-518B-6D208BA7351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E04003-5184-4EF1-9AB6-0F64EEAA3C5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970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D016AE-51FB-AFF1-6606-6E8831AA61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D79817EF-D5B3-DDB9-EC36-2CDB627AE4CA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en-US" sz="3200"/>
            </a:lvl1pPr>
          </a:lstStyle>
          <a:p>
            <a:pPr lvl="0"/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484E096-32F4-0E16-32D1-E7C2733F856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6FEB0F9-41BE-5011-46D4-9E5911331E8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D1FAC32-7AA1-448D-A47F-8598B9288FA0}" type="datetime1">
              <a:rPr lang="en-US"/>
              <a:pPr lvl="0"/>
              <a:t>10/18/2025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3AADFFE-A4D0-2528-427A-DB0C904B797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9F10F70-7187-ACC4-3314-EFE7B959698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6D3D394-DD55-45CE-AAF4-CE8ED6C6565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48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CC5B26-355C-B004-20EE-E544A815E22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B25ED77-0F09-F8DD-9621-3987D6EFAF35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332B5AE-F9DB-D3FA-CC1D-37CECD5C606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41326D8-29B7-4D0B-82F0-AF336E583AD5}" type="datetime1">
              <a:rPr lang="en-US"/>
              <a:pPr lvl="0"/>
              <a:t>10/18/2025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1CDEA57-EE92-0FEB-C028-E79473DC857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ED2F3EE-9570-D451-542B-22538C6117A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ABB134-2FE2-4BFA-8149-AF15F31E2FD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290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A86C89C-C401-FA13-9D68-87AB2E2C4586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6C34AF8-8FB8-FBD8-B26A-21B478233C5F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286E058-30F1-FC1C-C5B3-CBD147899AA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3D92A38-C22F-47D8-8B02-586ACC5C8349}" type="datetime1">
              <a:rPr lang="en-US"/>
              <a:pPr lvl="0"/>
              <a:t>10/18/2025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2581B9C-044C-5F83-BEB1-9F094B3342D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88C224F-BCCE-EF05-340E-F3DAA7626E7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13E43E-D21D-454C-A855-2FF8F809A6F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16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A25E40-CC8F-2973-B8C6-DD568CE6FC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220921A-B7A8-73B0-4677-66FF14A002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209E869-83C7-769A-0DD3-02C2C732F62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DFBCED-CF31-48FA-A01A-0B06319A7EF8}" type="datetime1">
              <a:rPr lang="en-US"/>
              <a:pPr lvl="0"/>
              <a:t>10/18/2025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8F4BF47-05CE-8E72-A92A-23091662695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C5A4B05-E875-E9AC-A606-B459521C0DC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ADDDD5-E5D6-4CC9-842F-97FD8606436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9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F309DF-429B-54C3-8018-646017200CD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67056E9-78A4-DF43-4A15-63B311C79E5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2EBF670-B92E-89A2-A821-B59DB925F0B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39CAA2F-DC2F-E293-F36E-5D64F135492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A040418-803B-40FB-9524-1D82F979A982}" type="datetime1">
              <a:rPr lang="en-US"/>
              <a:pPr lvl="0"/>
              <a:t>10/18/2025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AE5CA48-16E1-4B15-ED1E-A8CE8405DCE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D343001-07CC-5BF4-E482-B0FFFD851C5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4AB1782-0B02-4808-B4ED-A7BB978D443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16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0BD76F-F8A1-0D79-6B76-3B04E515E3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A1ACEB0-AE8B-B1D3-DC76-3543C1C414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94CAA4D-E5C2-767C-6C5D-2524F190FBB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153B7A85-3BEB-9519-F66F-4D2BF3B92BEF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8451E179-B793-4167-E1CF-90AD38A1ED74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02665768-1C18-4A00-7AE9-E5E84E74CC7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AB7629B-0B3E-4A86-A769-3A6B66BF9668}" type="datetime1">
              <a:rPr lang="en-US"/>
              <a:pPr lvl="0"/>
              <a:t>10/18/2025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E41D8F0-7CB4-2024-97C1-0DC076360F9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59B919F8-834C-2624-490D-103948CC660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96E8AD-3501-4136-84FF-8151B6AFA3E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6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19E451-7D96-3CFA-D8FB-6925DA99DC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3441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95CDCAE-DC19-F8DC-04C6-E1648B5FE3C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5EB8E05-6999-4A4F-A610-FD0A5A3772F6}" type="datetime1">
              <a:rPr lang="en-US"/>
              <a:pPr lvl="0"/>
              <a:t>10/18/2025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84551E5-F6DC-827B-F534-1AC1B23DF79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96B9EBD-BB10-4548-BF6E-76E58F779BA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D1F0AD4-AF1B-4CE3-9822-129245F4BAC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5166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6595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C36C9F-73EC-9CA5-148A-6369E41603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2CA0100-023A-D306-C5B1-8FAA009D93E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15059F2-1997-3FD9-67BA-80BAB2F10A8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21D09F6-D510-7787-4345-913B647CBC3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6ED4534-33F5-4262-A1CC-D92C8B2325FD}" type="datetime1">
              <a:rPr lang="en-US"/>
              <a:pPr lvl="0"/>
              <a:t>10/18/2025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E93E38F-5D00-F011-021D-BA03223DB1E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203DDA1-00CC-E39C-5B8A-A82D4DF25D4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F24573-341A-4C60-8995-441B46317BE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553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2C4CA4-625A-AEC5-EBA6-92FB92C45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1F460D44-484F-AB7B-AAD9-78466AD1533A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en-US" sz="3200"/>
            </a:lvl1pPr>
          </a:lstStyle>
          <a:p>
            <a:pPr lvl="0"/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8E9EED9-FE9C-693B-3690-6A988990C0B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A0CDF28-6A65-3A8B-64FB-71276E475E6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FA0764-A180-46F0-A73A-F60048DA570F}" type="datetime1">
              <a:rPr lang="en-US"/>
              <a:pPr lvl="0"/>
              <a:t>10/18/2025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913EB3E-48C2-AC8B-0349-DDB976446D0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1FC8614-8F85-CB1B-0A3C-7EE476F046A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ACE421-3B24-40AB-91F4-E8CE355F7A5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34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F5D8EE9-5947-0764-349A-313F86FB86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1737C32-A0D4-6412-0CD5-1978D12123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2533E88-2BF9-7F40-C5D7-AABD9F621BF3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F58F8A2D-8ACA-4785-887D-A5D097E028FD}" type="datetime1">
              <a:rPr lang="en-US"/>
              <a:pPr lvl="0"/>
              <a:t>10/18/2025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948B429-E4A9-6F87-2DBD-E403EFBC3E8E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7B07307-118E-E9AE-005F-70908F36BB3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619EF0F9-4828-49D9-8AA3-97DEE76F0886}" type="slidenum">
              <a:t>‹#›</a:t>
            </a:fld>
            <a:endParaRPr lang="en-US"/>
          </a:p>
        </p:txBody>
      </p:sp>
      <p:pic>
        <p:nvPicPr>
          <p:cNvPr id="7" name="Picture 2" descr="LOGO回首頁">
            <a:extLst>
              <a:ext uri="{FF2B5EF4-FFF2-40B4-BE49-F238E27FC236}">
                <a16:creationId xmlns:a16="http://schemas.microsoft.com/office/drawing/2014/main" id="{D6614750-0E6A-D943-AC05-FCBB26EED094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464905" y="6356351"/>
            <a:ext cx="1266992" cy="372645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74" r:id="rId14"/>
    <p:sldLayoutId id="2147483675" r:id="rId15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zh-TW" sz="4400" b="0" i="0" u="none" strike="noStrike" kern="1200" cap="none" spc="0" baseline="0">
          <a:solidFill>
            <a:srgbClr val="000000"/>
          </a:solidFill>
          <a:uFillTx/>
          <a:latin typeface="Calibri Light"/>
          <a:ea typeface="新細明體" pitchFamily="18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zh-TW" sz="28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zh-TW" sz="24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zh-TW" sz="18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zh-TW" sz="18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9D1E4921-DB31-E228-54E0-37F4928BDA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zh-TW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5EA979D-11C4-9FEE-72A5-A51F761E84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EDCCF13-05F1-D418-5179-B5799B8EADB5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 pitchFamily="18"/>
              </a:defRPr>
            </a:lvl1pPr>
          </a:lstStyle>
          <a:p>
            <a:pPr lvl="0"/>
            <a:fld id="{21B91B22-F1D0-4142-969D-FD4D87DA8EC1}" type="datetime1">
              <a:rPr lang="en-US"/>
              <a:pPr lvl="0"/>
              <a:t>10/18/2025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A50101E-3CA8-7A55-AD02-CD93864F353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 pitchFamily="18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E861127-6BA4-4803-5333-BD132C4797B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 pitchFamily="18"/>
              </a:defRPr>
            </a:lvl1pPr>
          </a:lstStyle>
          <a:p>
            <a:pPr lvl="0"/>
            <a:fld id="{2BC753F1-2743-47A3-9ACC-CA9369A6CC2B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zh-TW" sz="4400" b="0" i="0" u="none" strike="noStrike" kern="1200" cap="none" spc="0" baseline="0">
          <a:solidFill>
            <a:srgbClr val="000000"/>
          </a:solidFill>
          <a:uFillTx/>
          <a:latin typeface="Calibri Light"/>
          <a:ea typeface="新細明體" pitchFamily="18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zh-TW" sz="28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zh-TW" sz="24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zh-TW" sz="18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zh-TW" sz="1800" b="0" i="0" u="none" strike="noStrike" kern="1200" cap="none" spc="0" baseline="0">
          <a:solidFill>
            <a:srgbClr val="000000"/>
          </a:solidFill>
          <a:uFillTx/>
          <a:latin typeface="Calibri"/>
          <a:ea typeface="新細明體" pitchFamily="1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>
            <a:extLst>
              <a:ext uri="{FF2B5EF4-FFF2-40B4-BE49-F238E27FC236}">
                <a16:creationId xmlns:a16="http://schemas.microsoft.com/office/drawing/2014/main" id="{ADCA1A33-8EC3-0536-19CA-DE140CF28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68"/>
            <a:ext cx="12191996" cy="684686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751575-F3E7-2F86-DF3A-F7C8C09710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3441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 algn="ctr"/>
            <a:r>
              <a:rPr lang="zh-TW" sz="4800" b="1">
                <a:ea typeface="標楷體"/>
              </a:rPr>
              <a:t>英語科三等級四標示</a:t>
            </a:r>
            <a:br>
              <a:rPr lang="en-US" b="1"/>
            </a:br>
            <a:r>
              <a:rPr lang="zh-TW" sz="2400" b="1">
                <a:ea typeface="標楷體"/>
              </a:rPr>
              <a:t>（以</a:t>
            </a:r>
            <a:r>
              <a:rPr lang="en-US" sz="2400" b="1">
                <a:latin typeface="Times New Roman"/>
                <a:ea typeface="標楷體"/>
                <a:cs typeface="Times New Roman"/>
              </a:rPr>
              <a:t>114</a:t>
            </a:r>
            <a:r>
              <a:rPr lang="zh-TW" sz="2400" b="1">
                <a:ea typeface="標楷體"/>
              </a:rPr>
              <a:t>年國中教育會考為例）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91877C2-C349-C24A-7F5A-891EDFA31BA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1557342"/>
            <a:ext cx="10972800" cy="4525959"/>
          </a:xfrm>
        </p:spPr>
        <p:txBody>
          <a:bodyPr/>
          <a:lstStyle/>
          <a:p>
            <a:pPr lvl="0">
              <a:buNone/>
            </a:pPr>
            <a:endParaRPr lang="en-US">
              <a:latin typeface="Times New Roman" pitchFamily="18"/>
              <a:cs typeface="Times New Roman" pitchFamily="18"/>
            </a:endParaRPr>
          </a:p>
          <a:p>
            <a:pPr lvl="0">
              <a:spcBef>
                <a:spcPts val="200"/>
              </a:spcBef>
              <a:buNone/>
            </a:pPr>
            <a:endParaRPr lang="en-US" sz="800">
              <a:latin typeface="Times New Roman" pitchFamily="18"/>
              <a:cs typeface="Times New Roman" pitchFamily="18"/>
            </a:endParaRPr>
          </a:p>
          <a:p>
            <a:pPr lvl="0">
              <a:buNone/>
            </a:pPr>
            <a:endParaRPr lang="en-US">
              <a:latin typeface="Times New Roman" pitchFamily="18"/>
              <a:cs typeface="Times New Roman" pitchFamily="18"/>
            </a:endParaRPr>
          </a:p>
        </p:txBody>
      </p:sp>
      <p:graphicFrame>
        <p:nvGraphicFramePr>
          <p:cNvPr id="4" name="表格 2">
            <a:extLst>
              <a:ext uri="{FF2B5EF4-FFF2-40B4-BE49-F238E27FC236}">
                <a16:creationId xmlns:a16="http://schemas.microsoft.com/office/drawing/2014/main" id="{0C8D4283-C8A3-892A-254F-1084F1C0AE8A}"/>
              </a:ext>
            </a:extLst>
          </p:cNvPr>
          <p:cNvGraphicFramePr>
            <a:graphicFrameLocks noGrp="1"/>
          </p:cNvGraphicFramePr>
          <p:nvPr/>
        </p:nvGraphicFramePr>
        <p:xfrm>
          <a:off x="2091278" y="1610605"/>
          <a:ext cx="7871692" cy="4194168"/>
        </p:xfrm>
        <a:graphic>
          <a:graphicData uri="http://schemas.openxmlformats.org/drawingml/2006/table">
            <a:tbl>
              <a:tblPr firstRow="1" bandRow="1">
                <a:effectLst/>
                <a:tableStyleId>{93296810-A885-4BE3-A3E7-6D5BEEA58F35}</a:tableStyleId>
              </a:tblPr>
              <a:tblGrid>
                <a:gridCol w="1487052">
                  <a:extLst>
                    <a:ext uri="{9D8B030D-6E8A-4147-A177-3AD203B41FA5}">
                      <a16:colId xmlns:a16="http://schemas.microsoft.com/office/drawing/2014/main" val="1047678767"/>
                    </a:ext>
                  </a:extLst>
                </a:gridCol>
                <a:gridCol w="1355405">
                  <a:extLst>
                    <a:ext uri="{9D8B030D-6E8A-4147-A177-3AD203B41FA5}">
                      <a16:colId xmlns:a16="http://schemas.microsoft.com/office/drawing/2014/main" val="3473302991"/>
                    </a:ext>
                  </a:extLst>
                </a:gridCol>
                <a:gridCol w="2349541">
                  <a:extLst>
                    <a:ext uri="{9D8B030D-6E8A-4147-A177-3AD203B41FA5}">
                      <a16:colId xmlns:a16="http://schemas.microsoft.com/office/drawing/2014/main" val="594404958"/>
                    </a:ext>
                  </a:extLst>
                </a:gridCol>
                <a:gridCol w="2679694">
                  <a:extLst>
                    <a:ext uri="{9D8B030D-6E8A-4147-A177-3AD203B41FA5}">
                      <a16:colId xmlns:a16="http://schemas.microsoft.com/office/drawing/2014/main" val="1377536191"/>
                    </a:ext>
                  </a:extLst>
                </a:gridCol>
              </a:tblGrid>
              <a:tr h="524271"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zh-TW" sz="3200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等級</a:t>
                      </a: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467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zh-TW" sz="3200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標示</a:t>
                      </a: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467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zh-TW" sz="3200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英語科加權分數</a:t>
                      </a: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46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500111"/>
                  </a:ext>
                </a:extLst>
              </a:tr>
              <a:tr h="524271">
                <a:tc rowSpan="3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zh-TW" sz="3200" b="1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精熟</a:t>
                      </a: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/>
                          <a:ea typeface="標楷體"/>
                          <a:cs typeface="Times New Roman"/>
                        </a:rPr>
                        <a:t>    A++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3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 90.70-100.00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98.14-100.00</a:t>
                      </a:r>
                      <a:endParaRPr lang="zh-TW" sz="2800" kern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927363"/>
                  </a:ext>
                </a:extLst>
              </a:tr>
              <a:tr h="52427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/>
                          <a:ea typeface="標楷體"/>
                          <a:cs typeface="Times New Roman"/>
                        </a:rPr>
                        <a:t>    A+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95.33-98.13</a:t>
                      </a:r>
                      <a:endParaRPr lang="zh-TW" sz="2800" kern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820883"/>
                  </a:ext>
                </a:extLst>
              </a:tr>
              <a:tr h="52427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/>
                          <a:ea typeface="標楷體"/>
                          <a:cs typeface="Times New Roman"/>
                        </a:rPr>
                        <a:t>    A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90.70-95.32</a:t>
                      </a:r>
                      <a:endParaRPr lang="zh-TW" sz="2800" kern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459395"/>
                  </a:ext>
                </a:extLst>
              </a:tr>
              <a:tr h="524271">
                <a:tc rowSpan="3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zh-TW" sz="3200" b="1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基礎</a:t>
                      </a: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/>
                          <a:ea typeface="標楷體"/>
                          <a:cs typeface="Times New Roman"/>
                        </a:rPr>
                        <a:t>    B++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  <a:buNone/>
                      </a:pPr>
                      <a:r>
                        <a:rPr lang="en-US" sz="2800" kern="0" baseline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/>
                        </a:rPr>
                        <a:t>38.43-90.69</a:t>
                      </a: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83.21-90.69</a:t>
                      </a:r>
                      <a:endParaRPr lang="zh-TW" sz="2800" kern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153409"/>
                  </a:ext>
                </a:extLst>
              </a:tr>
              <a:tr h="52427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/>
                          <a:ea typeface="標楷體"/>
                          <a:cs typeface="Times New Roman"/>
                        </a:rPr>
                        <a:t>    B+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71.05-83.20</a:t>
                      </a:r>
                      <a:endParaRPr lang="zh-TW" sz="2800" kern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750981"/>
                  </a:ext>
                </a:extLst>
              </a:tr>
              <a:tr h="52427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/>
                          <a:ea typeface="標楷體"/>
                          <a:cs typeface="Times New Roman"/>
                        </a:rPr>
                        <a:t>    B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38.43-71.04</a:t>
                      </a:r>
                      <a:endParaRPr lang="zh-TW" sz="2800" kern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2282813"/>
                  </a:ext>
                </a:extLst>
              </a:tr>
              <a:tr h="524271"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zh-TW" sz="3200" b="1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待加強</a:t>
                      </a: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/>
                          <a:ea typeface="標楷體"/>
                          <a:cs typeface="Times New Roman"/>
                        </a:rPr>
                        <a:t>    C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/>
                        </a:rPr>
                        <a:t>0.00-38.42</a:t>
                      </a: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257265"/>
                  </a:ext>
                </a:extLst>
              </a:tr>
            </a:tbl>
          </a:graphicData>
        </a:graphic>
      </p:graphicFrame>
      <p:sp>
        <p:nvSpPr>
          <p:cNvPr id="5" name="文字方塊 1">
            <a:extLst>
              <a:ext uri="{FF2B5EF4-FFF2-40B4-BE49-F238E27FC236}">
                <a16:creationId xmlns:a16="http://schemas.microsoft.com/office/drawing/2014/main" id="{5BD4ED72-5316-C730-7843-91F9C239047B}"/>
              </a:ext>
            </a:extLst>
          </p:cNvPr>
          <p:cNvSpPr txBox="1"/>
          <p:nvPr/>
        </p:nvSpPr>
        <p:spPr>
          <a:xfrm>
            <a:off x="2478600" y="5883158"/>
            <a:ext cx="7590900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400" b="1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/>
                <a:cs typeface="Times New Roman" pitchFamily="18"/>
              </a:rPr>
              <a:t>註：加權分數之呈現方式為四捨五入至小數點後</a:t>
            </a:r>
            <a:r>
              <a:rPr lang="en-US" sz="2400" b="1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/>
                <a:cs typeface="Times New Roman" pitchFamily="18"/>
              </a:rPr>
              <a:t>2</a:t>
            </a:r>
            <a:r>
              <a:rPr lang="zh-TW" sz="2400" b="1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/>
                <a:cs typeface="Times New Roman" pitchFamily="18"/>
              </a:rPr>
              <a:t>位</a:t>
            </a:r>
            <a:endParaRPr lang="en-US" sz="2400" b="1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標楷體"/>
              <a:cs typeface="Times New Roman" pitchFamily="18"/>
            </a:endParaRPr>
          </a:p>
        </p:txBody>
      </p:sp>
      <p:sp>
        <p:nvSpPr>
          <p:cNvPr id="6" name="投影片編號版面配置區 1">
            <a:extLst>
              <a:ext uri="{FF2B5EF4-FFF2-40B4-BE49-F238E27FC236}">
                <a16:creationId xmlns:a16="http://schemas.microsoft.com/office/drawing/2014/main" id="{6682B17C-1150-CEA3-6F72-A62CFE720435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537329C-7F0D-43A1-AD32-D55D4B9D2748}" type="slidenum">
              <a:t>10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4">
            <a:extLst>
              <a:ext uri="{FF2B5EF4-FFF2-40B4-BE49-F238E27FC236}">
                <a16:creationId xmlns:a16="http://schemas.microsoft.com/office/drawing/2014/main" id="{AF614D0E-90FA-FE4E-306D-3A4237D46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32" y="3766130"/>
            <a:ext cx="11801237" cy="18054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圖片 12">
            <a:extLst>
              <a:ext uri="{FF2B5EF4-FFF2-40B4-BE49-F238E27FC236}">
                <a16:creationId xmlns:a16="http://schemas.microsoft.com/office/drawing/2014/main" id="{6E9FCBE6-1256-1592-857F-F210B67FF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32" y="1102098"/>
            <a:ext cx="11801237" cy="21880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523B6458-BBB0-D67E-FD8D-F21D75E2995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53977"/>
            <a:ext cx="12160248" cy="1143000"/>
          </a:xfrm>
        </p:spPr>
        <p:txBody>
          <a:bodyPr anchorCtr="1"/>
          <a:lstStyle/>
          <a:p>
            <a:pPr lvl="0" algn="ctr"/>
            <a:r>
              <a:rPr lang="zh-TW" sz="3200" b="1">
                <a:ea typeface="標楷體"/>
              </a:rPr>
              <a:t>英語科閱讀與聽力答對題數對應整體能力等級加標示對照表</a:t>
            </a:r>
            <a:br>
              <a:rPr lang="en-US" sz="2700"/>
            </a:br>
            <a:r>
              <a:rPr lang="zh-TW" sz="2000" b="1">
                <a:ea typeface="標楷體"/>
              </a:rPr>
              <a:t>（以</a:t>
            </a:r>
            <a:r>
              <a:rPr lang="en-US" sz="2000" b="1">
                <a:latin typeface="Times New Roman"/>
                <a:ea typeface="標楷體"/>
                <a:cs typeface="Times New Roman"/>
              </a:rPr>
              <a:t>114</a:t>
            </a:r>
            <a:r>
              <a:rPr lang="zh-TW" sz="2000" b="1">
                <a:ea typeface="標楷體"/>
              </a:rPr>
              <a:t>年國中教育會考為例）</a:t>
            </a: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B7A05DB8-4A29-F00F-A9BC-2B044DC87E17}"/>
              </a:ext>
            </a:extLst>
          </p:cNvPr>
          <p:cNvCxnSpPr/>
          <p:nvPr/>
        </p:nvCxnSpPr>
        <p:spPr>
          <a:xfrm>
            <a:off x="11208267" y="1593360"/>
            <a:ext cx="0" cy="2482843"/>
          </a:xfrm>
          <a:prstGeom prst="straightConnector1">
            <a:avLst/>
          </a:prstGeom>
          <a:noFill/>
          <a:ln w="38103" cap="flat">
            <a:solidFill>
              <a:srgbClr val="0000FF"/>
            </a:solidFill>
            <a:prstDash val="solid"/>
            <a:miter/>
            <a:tailEnd type="arrow"/>
          </a:ln>
        </p:spPr>
      </p:cxnSp>
      <p:sp>
        <p:nvSpPr>
          <p:cNvPr id="6" name="橢圓 3">
            <a:extLst>
              <a:ext uri="{FF2B5EF4-FFF2-40B4-BE49-F238E27FC236}">
                <a16:creationId xmlns:a16="http://schemas.microsoft.com/office/drawing/2014/main" id="{0549A868-A974-B2B8-08BE-222230E28744}"/>
              </a:ext>
            </a:extLst>
          </p:cNvPr>
          <p:cNvSpPr/>
          <p:nvPr/>
        </p:nvSpPr>
        <p:spPr>
          <a:xfrm>
            <a:off x="10954347" y="4092698"/>
            <a:ext cx="507830" cy="45497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25402" cap="flat">
            <a:solidFill>
              <a:srgbClr val="0000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FF"/>
              </a:solidFill>
              <a:uFillTx/>
              <a:latin typeface="微軟正黑體" pitchFamily="34"/>
              <a:ea typeface="微軟正黑體" pitchFamily="34"/>
            </a:endParaRPr>
          </a:p>
        </p:txBody>
      </p:sp>
      <p:cxnSp>
        <p:nvCxnSpPr>
          <p:cNvPr id="7" name="直線單箭頭接點 5">
            <a:extLst>
              <a:ext uri="{FF2B5EF4-FFF2-40B4-BE49-F238E27FC236}">
                <a16:creationId xmlns:a16="http://schemas.microsoft.com/office/drawing/2014/main" id="{07F15C57-1F8D-A0AF-9CBC-75D9A64026BB}"/>
              </a:ext>
            </a:extLst>
          </p:cNvPr>
          <p:cNvCxnSpPr/>
          <p:nvPr/>
        </p:nvCxnSpPr>
        <p:spPr>
          <a:xfrm>
            <a:off x="861291" y="4320183"/>
            <a:ext cx="10093056" cy="0"/>
          </a:xfrm>
          <a:prstGeom prst="straightConnector1">
            <a:avLst/>
          </a:prstGeom>
          <a:noFill/>
          <a:ln w="38103" cap="flat">
            <a:solidFill>
              <a:srgbClr val="0000FF"/>
            </a:solidFill>
            <a:prstDash val="solid"/>
            <a:miter/>
            <a:tailEnd type="arrow"/>
          </a:ln>
        </p:spPr>
      </p:cxnSp>
      <p:sp>
        <p:nvSpPr>
          <p:cNvPr id="8" name="文字方塊 1">
            <a:extLst>
              <a:ext uri="{FF2B5EF4-FFF2-40B4-BE49-F238E27FC236}">
                <a16:creationId xmlns:a16="http://schemas.microsoft.com/office/drawing/2014/main" id="{2A06F478-30F3-ED12-3934-9F47EA753F39}"/>
              </a:ext>
            </a:extLst>
          </p:cNvPr>
          <p:cNvSpPr txBox="1"/>
          <p:nvPr/>
        </p:nvSpPr>
        <p:spPr>
          <a:xfrm>
            <a:off x="5324487" y="3195224"/>
            <a:ext cx="420688" cy="8318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標楷體" pitchFamily="65"/>
              </a:rPr>
              <a:t>.</a:t>
            </a:r>
          </a:p>
          <a:p>
            <a:pPr marL="0" marR="0" lvl="0" indent="0" algn="l" defTabSz="914400" rtl="0" fontAlgn="auto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標楷體" pitchFamily="65"/>
              </a:rPr>
              <a:t>.</a:t>
            </a:r>
          </a:p>
          <a:p>
            <a:pPr marL="0" marR="0" lvl="0" indent="0" algn="l" defTabSz="914400" rtl="0" fontAlgn="auto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標楷體" pitchFamily="65"/>
              </a:rPr>
              <a:t>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</a:endParaRPr>
          </a:p>
        </p:txBody>
      </p:sp>
      <p:sp>
        <p:nvSpPr>
          <p:cNvPr id="9" name="文字方塊 12">
            <a:extLst>
              <a:ext uri="{FF2B5EF4-FFF2-40B4-BE49-F238E27FC236}">
                <a16:creationId xmlns:a16="http://schemas.microsoft.com/office/drawing/2014/main" id="{2E21E1F1-FF01-74F9-5923-08CEF8206745}"/>
              </a:ext>
            </a:extLst>
          </p:cNvPr>
          <p:cNvSpPr txBox="1"/>
          <p:nvPr/>
        </p:nvSpPr>
        <p:spPr>
          <a:xfrm>
            <a:off x="5320143" y="5608015"/>
            <a:ext cx="422279" cy="5739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標楷體" pitchFamily="65"/>
              </a:rPr>
              <a:t>.</a:t>
            </a:r>
          </a:p>
          <a:p>
            <a:pPr marL="0" marR="0" lvl="0" indent="0" algn="l" defTabSz="914400" rtl="0" fontAlgn="auto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標楷體" pitchFamily="65"/>
              </a:rPr>
              <a:t>.</a:t>
            </a:r>
          </a:p>
          <a:p>
            <a:pPr marL="0" marR="0" lvl="0" indent="0" algn="l" defTabSz="914400" rtl="0" fontAlgn="auto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標楷體" pitchFamily="65"/>
              </a:rPr>
              <a:t>.</a:t>
            </a:r>
          </a:p>
        </p:txBody>
      </p:sp>
      <p:sp>
        <p:nvSpPr>
          <p:cNvPr id="10" name="文字方塊 10">
            <a:extLst>
              <a:ext uri="{FF2B5EF4-FFF2-40B4-BE49-F238E27FC236}">
                <a16:creationId xmlns:a16="http://schemas.microsoft.com/office/drawing/2014/main" id="{48705829-22A0-A402-EF02-8FBC548F9247}"/>
              </a:ext>
            </a:extLst>
          </p:cNvPr>
          <p:cNvSpPr txBox="1"/>
          <p:nvPr/>
        </p:nvSpPr>
        <p:spPr>
          <a:xfrm>
            <a:off x="7435269" y="5654347"/>
            <a:ext cx="4509400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聽力答對</a:t>
            </a:r>
            <a:r>
              <a:rPr lang="en-US" sz="18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20</a:t>
            </a:r>
            <a:r>
              <a:rPr lang="zh-TW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題、且閱讀答對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33</a:t>
            </a:r>
            <a:r>
              <a:rPr lang="zh-TW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題者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其英語科表現屬於基礎等級並標示為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B+</a:t>
            </a:r>
            <a:r>
              <a:rPr lang="zh-TW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。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</a:endParaRPr>
          </a:p>
        </p:txBody>
      </p:sp>
      <p:sp>
        <p:nvSpPr>
          <p:cNvPr id="11" name="投影片編號版面配置區 1">
            <a:extLst>
              <a:ext uri="{FF2B5EF4-FFF2-40B4-BE49-F238E27FC236}">
                <a16:creationId xmlns:a16="http://schemas.microsoft.com/office/drawing/2014/main" id="{8AB48542-84D0-B3F3-75CE-A46B67B00FB0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EA23097-BC01-49B1-970C-9B3E63C270E6}" type="slidenum">
              <a:t>11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5E10F71-86E1-3A6E-1F8C-794C4761DA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3441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 algn="ctr"/>
            <a:r>
              <a:rPr lang="zh-TW" sz="4800" b="1">
                <a:latin typeface="微軟正黑體"/>
                <a:ea typeface="標楷體"/>
              </a:rPr>
              <a:t>數學科</a:t>
            </a:r>
            <a:r>
              <a:rPr lang="en-US" sz="4800" b="1">
                <a:latin typeface="微軟正黑體"/>
                <a:ea typeface="標楷體"/>
              </a:rPr>
              <a:t> </a:t>
            </a:r>
            <a:r>
              <a:rPr lang="zh-TW" sz="4800" b="1">
                <a:latin typeface="微軟正黑體"/>
                <a:ea typeface="標楷體"/>
              </a:rPr>
              <a:t>三等級四標示</a:t>
            </a:r>
            <a:br>
              <a:rPr lang="en-US" b="1">
                <a:latin typeface="微軟正黑體" pitchFamily="34"/>
              </a:rPr>
            </a:br>
            <a:r>
              <a:rPr lang="zh-TW" sz="2400" b="1">
                <a:ea typeface="標楷體"/>
              </a:rPr>
              <a:t>（以</a:t>
            </a:r>
            <a:r>
              <a:rPr lang="en-US" sz="2400" b="1">
                <a:latin typeface="Times New Roman"/>
                <a:ea typeface="標楷體"/>
                <a:cs typeface="Times New Roman"/>
              </a:rPr>
              <a:t>114</a:t>
            </a:r>
            <a:r>
              <a:rPr lang="zh-TW" sz="2400" b="1">
                <a:ea typeface="標楷體"/>
              </a:rPr>
              <a:t>年國中教育會考為例）</a:t>
            </a:r>
            <a:endParaRPr lang="en-US" sz="2400" b="1">
              <a:latin typeface="微軟正黑體" pitchFamily="34"/>
              <a:ea typeface="標楷體"/>
            </a:endParaRPr>
          </a:p>
        </p:txBody>
      </p:sp>
      <p:graphicFrame>
        <p:nvGraphicFramePr>
          <p:cNvPr id="3" name="表格 8">
            <a:extLst>
              <a:ext uri="{FF2B5EF4-FFF2-40B4-BE49-F238E27FC236}">
                <a16:creationId xmlns:a16="http://schemas.microsoft.com/office/drawing/2014/main" id="{39A2E846-326E-9F50-61AA-67EF13342F79}"/>
              </a:ext>
            </a:extLst>
          </p:cNvPr>
          <p:cNvGraphicFramePr>
            <a:graphicFrameLocks noGrp="1"/>
          </p:cNvGraphicFramePr>
          <p:nvPr/>
        </p:nvGraphicFramePr>
        <p:xfrm>
          <a:off x="1926000" y="1599258"/>
          <a:ext cx="8302797" cy="4192435"/>
        </p:xfrm>
        <a:graphic>
          <a:graphicData uri="http://schemas.openxmlformats.org/drawingml/2006/table">
            <a:tbl>
              <a:tblPr firstRow="1" bandRow="1">
                <a:effectLst/>
                <a:tableStyleId>{93296810-A885-4BE3-A3E7-6D5BEEA58F35}</a:tableStyleId>
              </a:tblPr>
              <a:tblGrid>
                <a:gridCol w="1671779">
                  <a:extLst>
                    <a:ext uri="{9D8B030D-6E8A-4147-A177-3AD203B41FA5}">
                      <a16:colId xmlns:a16="http://schemas.microsoft.com/office/drawing/2014/main" val="2699768191"/>
                    </a:ext>
                  </a:extLst>
                </a:gridCol>
                <a:gridCol w="1326346">
                  <a:extLst>
                    <a:ext uri="{9D8B030D-6E8A-4147-A177-3AD203B41FA5}">
                      <a16:colId xmlns:a16="http://schemas.microsoft.com/office/drawing/2014/main" val="3017597948"/>
                    </a:ext>
                  </a:extLst>
                </a:gridCol>
                <a:gridCol w="2478216">
                  <a:extLst>
                    <a:ext uri="{9D8B030D-6E8A-4147-A177-3AD203B41FA5}">
                      <a16:colId xmlns:a16="http://schemas.microsoft.com/office/drawing/2014/main" val="4224634751"/>
                    </a:ext>
                  </a:extLst>
                </a:gridCol>
                <a:gridCol w="2826456">
                  <a:extLst>
                    <a:ext uri="{9D8B030D-6E8A-4147-A177-3AD203B41FA5}">
                      <a16:colId xmlns:a16="http://schemas.microsoft.com/office/drawing/2014/main" val="1762805069"/>
                    </a:ext>
                  </a:extLst>
                </a:gridCol>
              </a:tblGrid>
              <a:tr h="525395">
                <a:tc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zh-TW" sz="3200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等級</a:t>
                      </a:r>
                      <a:endParaRPr lang="zh-TW" sz="3200" b="1" kern="0" baseline="0">
                        <a:solidFill>
                          <a:srgbClr val="FFFFFF"/>
                        </a:solidFill>
                        <a:effectLst>
                          <a:outerShdw dist="38096" dir="2700000">
                            <a:srgbClr val="000000"/>
                          </a:outerShdw>
                        </a:effectLst>
                        <a:latin typeface="Times New Roman" pitchFamily="18"/>
                        <a:ea typeface="標楷體" pitchFamily="65"/>
                      </a:endParaRP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46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zh-TW" sz="3200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標示</a:t>
                      </a:r>
                      <a:endParaRPr lang="zh-TW" sz="3200" b="1" kern="0" baseline="0">
                        <a:solidFill>
                          <a:srgbClr val="FFFFFF"/>
                        </a:solidFill>
                        <a:effectLst>
                          <a:outerShdw dist="38096" dir="2700000">
                            <a:srgbClr val="000000"/>
                          </a:outerShdw>
                        </a:effectLst>
                        <a:latin typeface="Times New Roman" pitchFamily="18"/>
                        <a:ea typeface="標楷體" pitchFamily="65"/>
                      </a:endParaRP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467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zh-TW" sz="3200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數學科加權分數</a:t>
                      </a:r>
                      <a:endParaRPr lang="zh-TW" sz="3200" b="1" kern="0" baseline="0">
                        <a:solidFill>
                          <a:srgbClr val="FFFFFF"/>
                        </a:solidFill>
                        <a:effectLst>
                          <a:outerShdw dist="38096" dir="2700000">
                            <a:srgbClr val="000000"/>
                          </a:outerShdw>
                        </a:effectLst>
                        <a:latin typeface="Times New Roman" pitchFamily="18"/>
                        <a:ea typeface="標楷體" pitchFamily="65"/>
                      </a:endParaRP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46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749756"/>
                  </a:ext>
                </a:extLst>
              </a:tr>
              <a:tr h="525395">
                <a:tc rowSpan="3"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zh-TW" sz="3200" b="1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精熟</a:t>
                      </a: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rtl="0" hangingPunct="1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  A++</a:t>
                      </a:r>
                      <a:endParaRPr lang="zh-TW" sz="2800" b="0" kern="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lvl="0" algn="ctr" defTabSz="914400">
                        <a:spcAft>
                          <a:spcPts val="0"/>
                        </a:spcAft>
                        <a:buNone/>
                      </a:pPr>
                      <a:r>
                        <a:rPr lang="en-US" sz="2800" kern="0" baseline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/>
                        </a:rPr>
                        <a:t>76.20-100.00</a:t>
                      </a: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269876" algn="ctr" defTabSz="914400" rtl="0" hangingPunct="1">
                        <a:spcAft>
                          <a:spcPts val="0"/>
                        </a:spcAft>
                        <a:buNone/>
                      </a:pPr>
                      <a:r>
                        <a:rPr lang="en-US" sz="2800" kern="0" baseline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93.20-100.00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631278"/>
                  </a:ext>
                </a:extLst>
              </a:tr>
              <a:tr h="52539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rtl="0" hangingPunct="1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  A+</a:t>
                      </a:r>
                      <a:endParaRPr lang="zh-TW" sz="2800" b="0" kern="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269876" algn="ctr" defTabSz="914400" rtl="0" hangingPunct="1">
                        <a:spcAft>
                          <a:spcPts val="0"/>
                        </a:spcAft>
                        <a:buNone/>
                      </a:pPr>
                      <a:r>
                        <a:rPr lang="en-US" sz="2800" kern="0" baseline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85.70-93.19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327879"/>
                  </a:ext>
                </a:extLst>
              </a:tr>
              <a:tr h="52539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rtl="0" hangingPunct="1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  A</a:t>
                      </a:r>
                      <a:endParaRPr lang="zh-TW" sz="2800" b="0" kern="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269876" algn="ctr" defTabSz="914400" rtl="0" hangingPunct="1">
                        <a:spcAft>
                          <a:spcPts val="0"/>
                        </a:spcAft>
                        <a:buNone/>
                      </a:pPr>
                      <a:r>
                        <a:rPr lang="en-US" sz="2800" kern="0" baseline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76.20-85.69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583180"/>
                  </a:ext>
                </a:extLst>
              </a:tr>
              <a:tr h="525395">
                <a:tc rowSpan="3"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zh-TW" sz="3200" b="1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基礎</a:t>
                      </a: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rtl="0" hangingPunct="1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  B++</a:t>
                      </a:r>
                      <a:endParaRPr lang="zh-TW" sz="2800" b="0" kern="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lvl="0" algn="ctr" defTabSz="914400">
                        <a:spcAft>
                          <a:spcPts val="0"/>
                        </a:spcAft>
                        <a:buNone/>
                      </a:pPr>
                      <a:r>
                        <a:rPr lang="en-US" sz="2800" kern="0" baseline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/>
                        </a:rPr>
                        <a:t>40.60-76.19</a:t>
                      </a: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269876" algn="ctr" defTabSz="914400" rtl="0" hangingPunct="1">
                        <a:spcAft>
                          <a:spcPts val="0"/>
                        </a:spcAft>
                        <a:buNone/>
                      </a:pPr>
                      <a:r>
                        <a:rPr lang="en-US" sz="2800" kern="0" baseline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67.10-76.19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040647"/>
                  </a:ext>
                </a:extLst>
              </a:tr>
              <a:tr h="5146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rtl="0" hangingPunct="1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  B+</a:t>
                      </a:r>
                      <a:endParaRPr lang="zh-TW" sz="2800" b="0" kern="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269876" algn="ctr" defTabSz="914400" rtl="0" hangingPunct="1">
                        <a:spcAft>
                          <a:spcPts val="0"/>
                        </a:spcAft>
                        <a:buNone/>
                      </a:pPr>
                      <a:r>
                        <a:rPr lang="en-US" sz="2800" kern="0" baseline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59.40-67.09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140937"/>
                  </a:ext>
                </a:extLst>
              </a:tr>
              <a:tr h="52539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rtl="0" hangingPunct="1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  B</a:t>
                      </a:r>
                      <a:endParaRPr lang="zh-TW" sz="2800" b="0" kern="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269876" algn="ctr" defTabSz="914400" rtl="0" hangingPunct="1">
                        <a:spcAft>
                          <a:spcPts val="0"/>
                        </a:spcAft>
                        <a:buNone/>
                      </a:pPr>
                      <a:r>
                        <a:rPr lang="en-US" sz="2800" kern="0" baseline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40.60-59.39</a:t>
                      </a:r>
                      <a:endParaRPr lang="zh-TW" sz="2800" kern="0" baseline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346448"/>
                  </a:ext>
                </a:extLst>
              </a:tr>
              <a:tr h="525395">
                <a:tc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zh-TW" sz="3200" b="1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待加強</a:t>
                      </a: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rtl="0" hangingPunct="1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  C</a:t>
                      </a:r>
                      <a:endParaRPr lang="zh-TW" sz="2800" b="0" kern="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269876" algn="ctr" defTabSz="914400">
                        <a:spcAft>
                          <a:spcPts val="0"/>
                        </a:spcAft>
                        <a:buNone/>
                      </a:pPr>
                      <a:r>
                        <a:rPr lang="en-US" sz="2800" kern="0" baseline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/>
                        </a:rPr>
                        <a:t>0.00-40.59</a:t>
                      </a:r>
                    </a:p>
                  </a:txBody>
                  <a:tcPr marL="17775" marR="1777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602100"/>
                  </a:ext>
                </a:extLst>
              </a:tr>
            </a:tbl>
          </a:graphicData>
        </a:graphic>
      </p:graphicFrame>
      <p:sp>
        <p:nvSpPr>
          <p:cNvPr id="4" name="文字方塊 1">
            <a:extLst>
              <a:ext uri="{FF2B5EF4-FFF2-40B4-BE49-F238E27FC236}">
                <a16:creationId xmlns:a16="http://schemas.microsoft.com/office/drawing/2014/main" id="{96DEF867-8C52-FE79-0BAB-B6118F60BD8A}"/>
              </a:ext>
            </a:extLst>
          </p:cNvPr>
          <p:cNvSpPr txBox="1"/>
          <p:nvPr/>
        </p:nvSpPr>
        <p:spPr>
          <a:xfrm>
            <a:off x="3064026" y="5966469"/>
            <a:ext cx="7590900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000" b="1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/>
                <a:cs typeface="Times New Roman" pitchFamily="18"/>
              </a:rPr>
              <a:t>註：加權分數之呈現方式為四捨五入至小數點後</a:t>
            </a:r>
            <a:r>
              <a:rPr lang="en-US" sz="2000" b="1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/>
                <a:cs typeface="Times New Roman" pitchFamily="18"/>
              </a:rPr>
              <a:t>2</a:t>
            </a:r>
            <a:r>
              <a:rPr lang="zh-TW" sz="2000" b="1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/>
                <a:cs typeface="Times New Roman" pitchFamily="18"/>
              </a:rPr>
              <a:t>位</a:t>
            </a:r>
            <a:endParaRPr lang="en-US" sz="2000" b="1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標楷體"/>
              <a:cs typeface="Times New Roman" pitchFamily="18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80D2112B-EE04-5FFA-E940-DB954B9FE514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392CF12-2BDE-48C0-8383-855F41C31AB9}" type="slidenum">
              <a:t>12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9">
            <a:extLst>
              <a:ext uri="{FF2B5EF4-FFF2-40B4-BE49-F238E27FC236}">
                <a16:creationId xmlns:a16="http://schemas.microsoft.com/office/drawing/2014/main" id="{12F3CE0B-C9F8-6A62-8F96-4044CF04A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626" y="923269"/>
            <a:ext cx="7444752" cy="571293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11E334C3-F826-4474-F018-2E85C3BF4B8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12160248" cy="1139827"/>
          </a:xfrm>
        </p:spPr>
        <p:txBody>
          <a:bodyPr anchorCtr="1"/>
          <a:lstStyle/>
          <a:p>
            <a:pPr lvl="0" algn="ctr">
              <a:lnSpc>
                <a:spcPct val="100000"/>
              </a:lnSpc>
            </a:pPr>
            <a:r>
              <a:rPr lang="zh-TW" sz="3000" b="1">
                <a:ea typeface="標楷體"/>
              </a:rPr>
              <a:t>數</a:t>
            </a:r>
            <a:r>
              <a:rPr lang="zh-TW" sz="3000" b="1">
                <a:latin typeface="Times New Roman"/>
                <a:ea typeface="標楷體"/>
                <a:cs typeface="Times New Roman"/>
              </a:rPr>
              <a:t>學科選擇題答對題數與非選擇題分數對應能力等級加標示對照表</a:t>
            </a:r>
            <a:br>
              <a:rPr lang="en-US" sz="2800" b="1">
                <a:latin typeface="Times New Roman"/>
                <a:ea typeface="標楷體"/>
                <a:cs typeface="Times New Roman"/>
              </a:rPr>
            </a:br>
            <a:r>
              <a:rPr lang="zh-TW" sz="2000" b="1">
                <a:latin typeface="Times New Roman"/>
                <a:ea typeface="標楷體"/>
                <a:cs typeface="Times New Roman"/>
              </a:rPr>
              <a:t>（以</a:t>
            </a:r>
            <a:r>
              <a:rPr lang="en-US" sz="2000" b="1">
                <a:latin typeface="Times New Roman"/>
                <a:ea typeface="標楷體"/>
                <a:cs typeface="Times New Roman"/>
              </a:rPr>
              <a:t>114</a:t>
            </a:r>
            <a:r>
              <a:rPr lang="zh-TW" sz="2000" b="1">
                <a:latin typeface="Times New Roman"/>
                <a:ea typeface="標楷體"/>
                <a:cs typeface="Times New Roman"/>
              </a:rPr>
              <a:t>年國中教育會考為例）</a:t>
            </a:r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8053EB6F-FF86-8703-ECDF-F50448E15738}"/>
              </a:ext>
            </a:extLst>
          </p:cNvPr>
          <p:cNvSpPr/>
          <p:nvPr/>
        </p:nvSpPr>
        <p:spPr>
          <a:xfrm>
            <a:off x="6676564" y="4381082"/>
            <a:ext cx="792163" cy="21589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28575" cap="flat">
            <a:solidFill>
              <a:srgbClr val="0000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微軟正黑體" pitchFamily="34"/>
              <a:ea typeface="微軟正黑體" pitchFamily="34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D93A2DA7-C672-C6A4-47EC-DA3116A16F86}"/>
              </a:ext>
            </a:extLst>
          </p:cNvPr>
          <p:cNvCxnSpPr/>
          <p:nvPr/>
        </p:nvCxnSpPr>
        <p:spPr>
          <a:xfrm flipH="1">
            <a:off x="7023113" y="1326776"/>
            <a:ext cx="14182" cy="3034418"/>
          </a:xfrm>
          <a:prstGeom prst="straightConnector1">
            <a:avLst/>
          </a:prstGeom>
          <a:noFill/>
          <a:ln w="38103" cap="flat">
            <a:solidFill>
              <a:srgbClr val="0000FF"/>
            </a:solidFill>
            <a:prstDash val="solid"/>
            <a:miter/>
            <a:tailEnd type="arrow"/>
          </a:ln>
        </p:spPr>
      </p:cxn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EC171515-46B1-04A4-B403-A3451E2A7920}"/>
              </a:ext>
            </a:extLst>
          </p:cNvPr>
          <p:cNvCxnSpPr/>
          <p:nvPr/>
        </p:nvCxnSpPr>
        <p:spPr>
          <a:xfrm>
            <a:off x="2096664" y="4492584"/>
            <a:ext cx="4537884" cy="0"/>
          </a:xfrm>
          <a:prstGeom prst="straightConnector1">
            <a:avLst/>
          </a:prstGeom>
          <a:noFill/>
          <a:ln w="38103" cap="flat">
            <a:solidFill>
              <a:srgbClr val="0000FF"/>
            </a:solidFill>
            <a:prstDash val="solid"/>
            <a:miter/>
            <a:tailEnd type="arrow"/>
          </a:ln>
        </p:spPr>
      </p:cxnSp>
      <p:sp>
        <p:nvSpPr>
          <p:cNvPr id="7" name="文字方塊 8">
            <a:extLst>
              <a:ext uri="{FF2B5EF4-FFF2-40B4-BE49-F238E27FC236}">
                <a16:creationId xmlns:a16="http://schemas.microsoft.com/office/drawing/2014/main" id="{DED90E16-207F-0455-150B-6DF7111717EA}"/>
              </a:ext>
            </a:extLst>
          </p:cNvPr>
          <p:cNvSpPr txBox="1"/>
          <p:nvPr/>
        </p:nvSpPr>
        <p:spPr>
          <a:xfrm>
            <a:off x="8432871" y="4027365"/>
            <a:ext cx="3472872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8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選擇題答對</a:t>
            </a:r>
            <a:r>
              <a:rPr lang="en-US" sz="18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 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15 </a:t>
            </a:r>
            <a:r>
              <a:rPr lang="zh-TW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題，且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 2 </a:t>
            </a:r>
            <a:r>
              <a:rPr lang="zh-TW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題非選擇題合計得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 5 </a:t>
            </a:r>
            <a:r>
              <a:rPr lang="zh-TW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級分者，其數學科表現屬於基礎等級並標示為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B+</a:t>
            </a:r>
            <a:r>
              <a:rPr lang="zh-TW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</a:rPr>
              <a:t>。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</a:endParaRPr>
          </a:p>
        </p:txBody>
      </p:sp>
      <p:sp>
        <p:nvSpPr>
          <p:cNvPr id="8" name="投影片編號版面配置區 1">
            <a:extLst>
              <a:ext uri="{FF2B5EF4-FFF2-40B4-BE49-F238E27FC236}">
                <a16:creationId xmlns:a16="http://schemas.microsoft.com/office/drawing/2014/main" id="{920F682F-F0F5-97AE-C107-470DA81D120F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B4D9615-EAE7-45B0-8970-B3A4D3A4B3B7}" type="slidenum">
              <a:t>13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1">
            <a:extLst>
              <a:ext uri="{FF2B5EF4-FFF2-40B4-BE49-F238E27FC236}">
                <a16:creationId xmlns:a16="http://schemas.microsoft.com/office/drawing/2014/main" id="{EA119312-EC39-F511-6672-0743C55A8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547" y="0"/>
            <a:ext cx="479468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E7C5EE40-7A17-AA01-A201-E2E8DB6452E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0613" y="552453"/>
            <a:ext cx="1108079" cy="6024560"/>
          </a:xfrm>
        </p:spPr>
        <p:txBody>
          <a:bodyPr vert="eaVert">
            <a:noAutofit/>
          </a:bodyPr>
          <a:lstStyle/>
          <a:p>
            <a:pPr lvl="0"/>
            <a:r>
              <a:rPr lang="zh-TW" sz="4800" b="1">
                <a:latin typeface="標楷體" pitchFamily="65"/>
                <a:ea typeface="標楷體" pitchFamily="65"/>
              </a:rPr>
              <a:t>國中教育會考 成績單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238E03C0-7F51-DD22-750B-35FA43153885}"/>
              </a:ext>
            </a:extLst>
          </p:cNvPr>
          <p:cNvSpPr txBox="1"/>
          <p:nvPr/>
        </p:nvSpPr>
        <p:spPr>
          <a:xfrm>
            <a:off x="9056080" y="152768"/>
            <a:ext cx="1611922" cy="62611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858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>
                <a:solidFill>
                  <a:srgbClr val="333F50"/>
                </a:solidFill>
                <a:uFillTx/>
                <a:latin typeface="標楷體" pitchFamily="65"/>
                <a:ea typeface="標楷體" pitchFamily="65"/>
              </a:rPr>
              <a:t>(</a:t>
            </a:r>
            <a:r>
              <a:rPr lang="zh-TW" sz="3600" b="0" i="0" u="none" strike="noStrike" kern="1200" cap="none" spc="0" baseline="0">
                <a:solidFill>
                  <a:srgbClr val="333F50"/>
                </a:solidFill>
                <a:uFillTx/>
                <a:latin typeface="標楷體" pitchFamily="65"/>
                <a:ea typeface="標楷體" pitchFamily="65"/>
              </a:rPr>
              <a:t>正面</a:t>
            </a:r>
            <a:r>
              <a:rPr lang="en-US" sz="3600" b="0" i="0" u="none" strike="noStrike" kern="1200" cap="none" spc="0" baseline="0">
                <a:solidFill>
                  <a:srgbClr val="333F50"/>
                </a:solidFill>
                <a:uFillTx/>
                <a:latin typeface="標楷體" pitchFamily="65"/>
                <a:ea typeface="標楷體" pitchFamily="65"/>
              </a:rPr>
              <a:t>)</a:t>
            </a:r>
          </a:p>
        </p:txBody>
      </p:sp>
      <p:sp>
        <p:nvSpPr>
          <p:cNvPr id="5" name="圓角矩形 6">
            <a:extLst>
              <a:ext uri="{FF2B5EF4-FFF2-40B4-BE49-F238E27FC236}">
                <a16:creationId xmlns:a16="http://schemas.microsoft.com/office/drawing/2014/main" id="{9DE68A35-0003-1CFA-8CAB-E58B0F9AB449}"/>
              </a:ext>
            </a:extLst>
          </p:cNvPr>
          <p:cNvSpPr/>
          <p:nvPr/>
        </p:nvSpPr>
        <p:spPr>
          <a:xfrm>
            <a:off x="8417070" y="4260454"/>
            <a:ext cx="2320756" cy="86036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203864">
              <a:alpha val="70000"/>
            </a:srgb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描述該等級考生</a:t>
            </a:r>
            <a:endParaRPr lang="en-US" sz="2200" b="1" i="0" u="none" strike="noStrike" kern="0" cap="none" spc="0" baseline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微軟正黑體" pitchFamily="34"/>
              <a:ea typeface="微軟正黑體" pitchFamily="34"/>
              <a:cs typeface="Times New Roman" pitchFamily="18"/>
            </a:endParaRPr>
          </a:p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具備何種表現</a:t>
            </a:r>
          </a:p>
        </p:txBody>
      </p:sp>
      <p:pic>
        <p:nvPicPr>
          <p:cNvPr id="6" name="圖片 8">
            <a:extLst>
              <a:ext uri="{FF2B5EF4-FFF2-40B4-BE49-F238E27FC236}">
                <a16:creationId xmlns:a16="http://schemas.microsoft.com/office/drawing/2014/main" id="{564DC3FC-DD43-9163-97A8-6DB6C26A0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4">
            <a:off x="8105123" y="3664366"/>
            <a:ext cx="635005" cy="4359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圖片 8">
            <a:extLst>
              <a:ext uri="{FF2B5EF4-FFF2-40B4-BE49-F238E27FC236}">
                <a16:creationId xmlns:a16="http://schemas.microsoft.com/office/drawing/2014/main" id="{2B9768CE-CCDA-F4F4-59D0-0007DF750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82996">
            <a:off x="4041343" y="2341955"/>
            <a:ext cx="845499" cy="5804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圓角矩形 6">
            <a:extLst>
              <a:ext uri="{FF2B5EF4-FFF2-40B4-BE49-F238E27FC236}">
                <a16:creationId xmlns:a16="http://schemas.microsoft.com/office/drawing/2014/main" id="{B438A38E-1A40-889C-3945-CB403C7027C1}"/>
              </a:ext>
            </a:extLst>
          </p:cNvPr>
          <p:cNvSpPr/>
          <p:nvPr/>
        </p:nvSpPr>
        <p:spPr>
          <a:xfrm>
            <a:off x="2121298" y="1141098"/>
            <a:ext cx="2565614" cy="127610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203864">
              <a:alpha val="70000"/>
            </a:srgb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呈現考生各科獲</a:t>
            </a:r>
            <a:endParaRPr lang="en-US" sz="2200" b="1" i="0" u="none" strike="noStrike" kern="0" cap="none" spc="0" baseline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微軟正黑體" pitchFamily="34"/>
              <a:ea typeface="微軟正黑體" pitchFamily="34"/>
              <a:cs typeface="Times New Roman" pitchFamily="18"/>
            </a:endParaRPr>
          </a:p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得何種等級</a:t>
            </a:r>
            <a:r>
              <a:rPr lang="en-US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(</a:t>
            </a: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標示</a:t>
            </a:r>
            <a:r>
              <a:rPr lang="en-US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)</a:t>
            </a:r>
          </a:p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與寫作級分</a:t>
            </a:r>
          </a:p>
        </p:txBody>
      </p:sp>
      <p:sp>
        <p:nvSpPr>
          <p:cNvPr id="9" name="投影片編號版面配置區 1">
            <a:extLst>
              <a:ext uri="{FF2B5EF4-FFF2-40B4-BE49-F238E27FC236}">
                <a16:creationId xmlns:a16="http://schemas.microsoft.com/office/drawing/2014/main" id="{92B6CB82-BF3B-7A24-4A3D-0B194066DB45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47F0722-A569-421D-A697-B5A0C45D9351}" type="slidenum">
              <a:t>14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  <p:sp>
        <p:nvSpPr>
          <p:cNvPr id="10" name="文字方塊 3">
            <a:extLst>
              <a:ext uri="{FF2B5EF4-FFF2-40B4-BE49-F238E27FC236}">
                <a16:creationId xmlns:a16="http://schemas.microsoft.com/office/drawing/2014/main" id="{3E48C9F9-3733-AB55-3A4C-FE06602AB37C}"/>
              </a:ext>
            </a:extLst>
          </p:cNvPr>
          <p:cNvSpPr txBox="1"/>
          <p:nvPr/>
        </p:nvSpPr>
        <p:spPr>
          <a:xfrm>
            <a:off x="5472546" y="1217221"/>
            <a:ext cx="2088078" cy="1200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7200" b="0" i="0" u="none" strike="noStrike" kern="1200" cap="none" spc="0" baseline="0">
                <a:solidFill>
                  <a:srgbClr val="FF0000"/>
                </a:solidFill>
                <a:uFillTx/>
                <a:latin typeface="Microsoft JhengHei"/>
                <a:ea typeface="Microsoft JhengHei"/>
                <a:cs typeface="Calibri"/>
              </a:rPr>
              <a:t>樣張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6">
            <a:extLst>
              <a:ext uri="{FF2B5EF4-FFF2-40B4-BE49-F238E27FC236}">
                <a16:creationId xmlns:a16="http://schemas.microsoft.com/office/drawing/2014/main" id="{F14E47C9-47C3-F947-747F-1D16A626B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164" y="0"/>
            <a:ext cx="479468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4F82276B-C1D3-9065-04C2-6BC9AFD3E1DA}"/>
              </a:ext>
            </a:extLst>
          </p:cNvPr>
          <p:cNvSpPr txBox="1"/>
          <p:nvPr/>
        </p:nvSpPr>
        <p:spPr>
          <a:xfrm>
            <a:off x="9160404" y="170023"/>
            <a:ext cx="1611922" cy="62611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858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>
                <a:solidFill>
                  <a:srgbClr val="333F50"/>
                </a:solidFill>
                <a:uFillTx/>
                <a:latin typeface="標楷體" pitchFamily="65"/>
                <a:ea typeface="標楷體" pitchFamily="65"/>
              </a:rPr>
              <a:t>(</a:t>
            </a:r>
            <a:r>
              <a:rPr lang="zh-TW" sz="3600" b="0" i="0" u="none" strike="noStrike" kern="1200" cap="none" spc="0" baseline="0">
                <a:solidFill>
                  <a:srgbClr val="333F50"/>
                </a:solidFill>
                <a:uFillTx/>
                <a:latin typeface="標楷體" pitchFamily="65"/>
                <a:ea typeface="標楷體" pitchFamily="65"/>
              </a:rPr>
              <a:t>背面</a:t>
            </a:r>
            <a:r>
              <a:rPr lang="en-US" sz="3600" b="0" i="0" u="none" strike="noStrike" kern="1200" cap="none" spc="0" baseline="0">
                <a:solidFill>
                  <a:srgbClr val="333F50"/>
                </a:solidFill>
                <a:uFillTx/>
                <a:latin typeface="標楷體" pitchFamily="65"/>
                <a:ea typeface="標楷體" pitchFamily="65"/>
              </a:rPr>
              <a:t>)</a:t>
            </a:r>
          </a:p>
        </p:txBody>
      </p:sp>
      <p:pic>
        <p:nvPicPr>
          <p:cNvPr id="4" name="圖片 8">
            <a:extLst>
              <a:ext uri="{FF2B5EF4-FFF2-40B4-BE49-F238E27FC236}">
                <a16:creationId xmlns:a16="http://schemas.microsoft.com/office/drawing/2014/main" id="{E6964403-8D8F-E5EA-12DD-6848CD1CA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65732">
            <a:off x="4772813" y="3970890"/>
            <a:ext cx="635005" cy="43597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圓角矩形 6">
            <a:extLst>
              <a:ext uri="{FF2B5EF4-FFF2-40B4-BE49-F238E27FC236}">
                <a16:creationId xmlns:a16="http://schemas.microsoft.com/office/drawing/2014/main" id="{A9A34AF3-818A-4985-5A52-FF7B6CF4A2BC}"/>
              </a:ext>
            </a:extLst>
          </p:cNvPr>
          <p:cNvSpPr/>
          <p:nvPr/>
        </p:nvSpPr>
        <p:spPr>
          <a:xfrm>
            <a:off x="2927954" y="4093832"/>
            <a:ext cx="1884523" cy="118558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203864">
              <a:alpha val="70000"/>
            </a:srgb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200" b="1" i="0" u="none" strike="noStrike" kern="0" cap="none" spc="0" baseline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微軟正黑體" pitchFamily="34"/>
              <a:ea typeface="微軟正黑體" pitchFamily="34"/>
              <a:cs typeface="Times New Roman" pitchFamily="18"/>
            </a:endParaRPr>
          </a:p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第</a:t>
            </a:r>
            <a:r>
              <a:rPr lang="en-US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1</a:t>
            </a: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題為</a:t>
            </a:r>
            <a:r>
              <a:rPr lang="en-US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1</a:t>
            </a: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分</a:t>
            </a:r>
          </a:p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第</a:t>
            </a:r>
            <a:r>
              <a:rPr lang="en-US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2</a:t>
            </a: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題為</a:t>
            </a:r>
            <a:r>
              <a:rPr lang="en-US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3</a:t>
            </a: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分</a:t>
            </a:r>
          </a:p>
        </p:txBody>
      </p:sp>
      <p:pic>
        <p:nvPicPr>
          <p:cNvPr id="6" name="圖片 8">
            <a:extLst>
              <a:ext uri="{FF2B5EF4-FFF2-40B4-BE49-F238E27FC236}">
                <a16:creationId xmlns:a16="http://schemas.microsoft.com/office/drawing/2014/main" id="{46A801A6-2931-C1DB-3934-1A0283282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55601">
            <a:off x="4710122" y="2465417"/>
            <a:ext cx="635005" cy="43597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圓角矩形 6">
            <a:extLst>
              <a:ext uri="{FF2B5EF4-FFF2-40B4-BE49-F238E27FC236}">
                <a16:creationId xmlns:a16="http://schemas.microsoft.com/office/drawing/2014/main" id="{1916DA41-3DF5-E9FA-4D13-0EB27108054C}"/>
              </a:ext>
            </a:extLst>
          </p:cNvPr>
          <p:cNvSpPr/>
          <p:nvPr/>
        </p:nvSpPr>
        <p:spPr>
          <a:xfrm>
            <a:off x="2681615" y="989902"/>
            <a:ext cx="2181209" cy="15145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203864">
              <a:alpha val="70000"/>
            </a:srgb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僅呈現答錯</a:t>
            </a:r>
            <a:endParaRPr lang="en-US" sz="2200" b="1" i="0" u="none" strike="noStrike" kern="0" cap="none" spc="0" baseline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微軟正黑體" pitchFamily="34"/>
              <a:ea typeface="微軟正黑體" pitchFamily="34"/>
              <a:cs typeface="Times New Roman" pitchFamily="18"/>
            </a:endParaRPr>
          </a:p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題目的資訊：</a:t>
            </a:r>
          </a:p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上</a:t>
            </a:r>
            <a:r>
              <a:rPr lang="en-US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 – </a:t>
            </a: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標準答案，</a:t>
            </a:r>
          </a:p>
          <a:p>
            <a:pPr marL="0" marR="0" lvl="0" indent="0" algn="l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下</a:t>
            </a:r>
            <a:r>
              <a:rPr lang="en-US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 – </a:t>
            </a:r>
            <a:r>
              <a:rPr lang="zh-TW" sz="2200" b="1" i="0" u="none" strike="noStrike" kern="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考生答案。</a:t>
            </a:r>
          </a:p>
        </p:txBody>
      </p:sp>
      <p:pic>
        <p:nvPicPr>
          <p:cNvPr id="8" name="圖片 9">
            <a:extLst>
              <a:ext uri="{FF2B5EF4-FFF2-40B4-BE49-F238E27FC236}">
                <a16:creationId xmlns:a16="http://schemas.microsoft.com/office/drawing/2014/main" id="{B59DE020-2ECC-C885-0003-2BB1FB34D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799991">
            <a:off x="5090291" y="3611322"/>
            <a:ext cx="423321" cy="2841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圖片 9">
            <a:extLst>
              <a:ext uri="{FF2B5EF4-FFF2-40B4-BE49-F238E27FC236}">
                <a16:creationId xmlns:a16="http://schemas.microsoft.com/office/drawing/2014/main" id="{04A99B1B-EDAF-39BD-5475-FE71086FE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799991">
            <a:off x="5367290" y="2724674"/>
            <a:ext cx="423321" cy="28410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20A82545-8983-2F4B-B11B-D8BAC0101256}"/>
              </a:ext>
            </a:extLst>
          </p:cNvPr>
          <p:cNvSpPr txBox="1"/>
          <p:nvPr/>
        </p:nvSpPr>
        <p:spPr>
          <a:xfrm>
            <a:off x="390613" y="552453"/>
            <a:ext cx="1108079" cy="6024560"/>
          </a:xfrm>
          <a:prstGeom prst="rect">
            <a:avLst/>
          </a:prstGeom>
          <a:noFill/>
          <a:ln cap="flat">
            <a:noFill/>
          </a:ln>
        </p:spPr>
        <p:txBody>
          <a:bodyPr vert="eaVert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48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 pitchFamily="65"/>
              </a:rPr>
              <a:t>國中教育會考 成績單</a:t>
            </a:r>
          </a:p>
        </p:txBody>
      </p:sp>
      <p:sp>
        <p:nvSpPr>
          <p:cNvPr id="11" name="投影片編號版面配置區 1">
            <a:extLst>
              <a:ext uri="{FF2B5EF4-FFF2-40B4-BE49-F238E27FC236}">
                <a16:creationId xmlns:a16="http://schemas.microsoft.com/office/drawing/2014/main" id="{5765C709-2FD6-2AF0-26A3-7C757EAB4CDA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87ECA37-E768-4E82-BC4C-FB7E80511802}" type="slidenum">
              <a:t>15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  <p:sp>
        <p:nvSpPr>
          <p:cNvPr id="12" name="文字方塊 4">
            <a:extLst>
              <a:ext uri="{FF2B5EF4-FFF2-40B4-BE49-F238E27FC236}">
                <a16:creationId xmlns:a16="http://schemas.microsoft.com/office/drawing/2014/main" id="{1D3769C4-26F4-27C8-2E54-3BCAB6AE4413}"/>
              </a:ext>
            </a:extLst>
          </p:cNvPr>
          <p:cNvSpPr txBox="1"/>
          <p:nvPr/>
        </p:nvSpPr>
        <p:spPr>
          <a:xfrm>
            <a:off x="5472546" y="1217221"/>
            <a:ext cx="2088078" cy="1200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7200" b="0" i="0" u="none" strike="noStrike" kern="1200" cap="none" spc="0" baseline="0">
                <a:solidFill>
                  <a:srgbClr val="FF0000"/>
                </a:solidFill>
                <a:uFillTx/>
                <a:latin typeface="Microsoft JhengHei"/>
                <a:ea typeface="Microsoft JhengHei"/>
                <a:cs typeface="Calibri"/>
              </a:rPr>
              <a:t>樣張</a:t>
            </a:r>
          </a:p>
        </p:txBody>
      </p:sp>
      <p:pic>
        <p:nvPicPr>
          <p:cNvPr id="13" name="圖片 17">
            <a:extLst>
              <a:ext uri="{FF2B5EF4-FFF2-40B4-BE49-F238E27FC236}">
                <a16:creationId xmlns:a16="http://schemas.microsoft.com/office/drawing/2014/main" id="{5858413A-7CAC-D35B-83AA-4F1E3FB1B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9641" y="4131368"/>
            <a:ext cx="555854" cy="44827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3">
            <a:extLst>
              <a:ext uri="{FF2B5EF4-FFF2-40B4-BE49-F238E27FC236}">
                <a16:creationId xmlns:a16="http://schemas.microsoft.com/office/drawing/2014/main" id="{AB0A0FB7-A274-18AF-AB7A-86CD362771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14034" y="2294156"/>
            <a:ext cx="6736832" cy="1470026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9321389-1732-B2E7-80D6-FE55D1D59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68"/>
            <a:ext cx="12191996" cy="684686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AA1C4B-0925-3CCB-3AEF-50A4242D284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  <a:cs typeface="Times New Roman" pitchFamily="18"/>
              </a:rPr>
              <a:t>數學非選擇題評量的能力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877C51C-C3E2-57F2-0166-19505B6ED9C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1435" y="1554159"/>
            <a:ext cx="10964863" cy="4932365"/>
          </a:xfrm>
        </p:spPr>
        <p:txBody>
          <a:bodyPr/>
          <a:lstStyle/>
          <a:p>
            <a:pPr marL="628650" lvl="0" indent="-628650" algn="just">
              <a:buSzPts val="3199"/>
              <a:buBlip>
                <a:blip r:embed="rId2"/>
              </a:buBlip>
            </a:pPr>
            <a:r>
              <a:rPr lang="zh-TW" sz="3200">
                <a:latin typeface="標楷體" pitchFamily="65"/>
                <a:ea typeface="標楷體" pitchFamily="65"/>
                <a:cs typeface="Times New Roman" pitchFamily="18"/>
              </a:rPr>
              <a:t>評量學生</a:t>
            </a:r>
            <a:r>
              <a:rPr lang="zh-TW" sz="3200">
                <a:solidFill>
                  <a:srgbClr val="0000FF"/>
                </a:solidFill>
                <a:latin typeface="標楷體" pitchFamily="65"/>
                <a:ea typeface="標楷體" pitchFamily="65"/>
                <a:cs typeface="Times New Roman" pitchFamily="18"/>
              </a:rPr>
              <a:t>運用數學知識解題</a:t>
            </a:r>
            <a:r>
              <a:rPr lang="zh-TW" sz="3200">
                <a:latin typeface="標楷體" pitchFamily="65"/>
                <a:ea typeface="標楷體" pitchFamily="65"/>
                <a:cs typeface="Times New Roman" pitchFamily="18"/>
              </a:rPr>
              <a:t>，並</a:t>
            </a:r>
            <a:r>
              <a:rPr lang="zh-TW" sz="3200">
                <a:solidFill>
                  <a:srgbClr val="0000FF"/>
                </a:solidFill>
                <a:latin typeface="標楷體" pitchFamily="65"/>
                <a:ea typeface="標楷體" pitchFamily="65"/>
                <a:cs typeface="Times New Roman" pitchFamily="18"/>
              </a:rPr>
              <a:t>表達其解題思維過程與說明理由的能力</a:t>
            </a:r>
            <a:r>
              <a:rPr lang="zh-TW" sz="3200">
                <a:latin typeface="標楷體" pitchFamily="65"/>
                <a:ea typeface="標楷體" pitchFamily="65"/>
                <a:cs typeface="Times New Roman" pitchFamily="18"/>
              </a:rPr>
              <a:t>。</a:t>
            </a:r>
            <a:endParaRPr lang="en-US" sz="3200">
              <a:latin typeface="標楷體" pitchFamily="65"/>
              <a:ea typeface="標楷體" pitchFamily="65"/>
              <a:cs typeface="Times New Roman" pitchFamily="18"/>
            </a:endParaRPr>
          </a:p>
          <a:p>
            <a:pPr marL="628650" lvl="0" indent="-628650" algn="just">
              <a:spcBef>
                <a:spcPts val="2400"/>
              </a:spcBef>
              <a:buSzPts val="3199"/>
              <a:buBlip>
                <a:blip r:embed="rId2"/>
              </a:buBlip>
            </a:pPr>
            <a:r>
              <a:rPr lang="zh-TW" sz="3200">
                <a:latin typeface="標楷體" pitchFamily="65"/>
                <a:ea typeface="標楷體" pitchFamily="65"/>
                <a:cs typeface="Times New Roman" pitchFamily="18"/>
              </a:rPr>
              <a:t>評分規準：</a:t>
            </a:r>
            <a:endParaRPr lang="en-US" sz="3200">
              <a:latin typeface="標楷體" pitchFamily="65"/>
              <a:ea typeface="標楷體" pitchFamily="65"/>
              <a:cs typeface="Times New Roman" pitchFamily="18"/>
            </a:endParaRPr>
          </a:p>
          <a:p>
            <a:pPr marL="628650" lvl="0" indent="-11109" algn="just">
              <a:buNone/>
              <a:tabLst>
                <a:tab pos="628650" algn="l"/>
              </a:tabLst>
            </a:pPr>
            <a:r>
              <a:rPr lang="zh-TW" sz="3200">
                <a:latin typeface="標楷體" pitchFamily="65"/>
                <a:ea typeface="標楷體" pitchFamily="65"/>
                <a:cs typeface="Times New Roman"/>
              </a:rPr>
              <a:t>評閱學生解題過程中</a:t>
            </a:r>
            <a:r>
              <a:rPr lang="zh-TW" sz="3200" u="heavy">
                <a:solidFill>
                  <a:srgbClr val="0000FF"/>
                </a:solidFill>
                <a:highlight>
                  <a:srgbClr val="FFFF99"/>
                </a:highlight>
                <a:uFill>
                  <a:solidFill>
                    <a:srgbClr val="BF9000"/>
                  </a:solidFill>
                </a:uFill>
                <a:latin typeface="標楷體" pitchFamily="65"/>
                <a:ea typeface="標楷體" pitchFamily="65"/>
                <a:cs typeface="Times New Roman"/>
              </a:rPr>
              <a:t>擬定策略</a:t>
            </a:r>
            <a:r>
              <a:rPr lang="zh-TW" sz="3200">
                <a:latin typeface="標楷體" pitchFamily="65"/>
                <a:ea typeface="標楷體" pitchFamily="65"/>
                <a:cs typeface="Times New Roman"/>
              </a:rPr>
              <a:t>的適切性與</a:t>
            </a:r>
            <a:r>
              <a:rPr lang="zh-TW" sz="3200" u="heavy">
                <a:solidFill>
                  <a:srgbClr val="0000FF"/>
                </a:solidFill>
                <a:highlight>
                  <a:srgbClr val="FFFF99"/>
                </a:highlight>
                <a:uFill>
                  <a:solidFill>
                    <a:srgbClr val="BF9000"/>
                  </a:solidFill>
                </a:uFill>
                <a:latin typeface="標楷體" pitchFamily="65"/>
                <a:ea typeface="標楷體" pitchFamily="65"/>
                <a:cs typeface="Times New Roman"/>
              </a:rPr>
              <a:t>表達過程</a:t>
            </a:r>
            <a:r>
              <a:rPr lang="zh-TW" sz="3200">
                <a:latin typeface="標楷體" pitchFamily="65"/>
                <a:ea typeface="標楷體" pitchFamily="65"/>
                <a:cs typeface="Times New Roman"/>
              </a:rPr>
              <a:t>的合理、完整性。</a:t>
            </a:r>
            <a:endParaRPr lang="en-US" sz="3200">
              <a:latin typeface="標楷體" pitchFamily="65"/>
              <a:ea typeface="標楷體" pitchFamily="65"/>
              <a:cs typeface="Times New Roman"/>
            </a:endParaRPr>
          </a:p>
          <a:p>
            <a:pPr marL="989015" lvl="1" indent="-268284" algn="just">
              <a:spcBef>
                <a:spcPts val="1200"/>
              </a:spcBef>
            </a:pPr>
            <a:r>
              <a:rPr lang="zh-TW" sz="2800">
                <a:latin typeface="標楷體" pitchFamily="65"/>
                <a:ea typeface="標楷體" pitchFamily="65"/>
                <a:cs typeface="Times New Roman"/>
              </a:rPr>
              <a:t>「</a:t>
            </a:r>
            <a:r>
              <a:rPr lang="zh-TW" sz="2800">
                <a:solidFill>
                  <a:srgbClr val="0000FF"/>
                </a:solidFill>
                <a:latin typeface="標楷體" pitchFamily="65"/>
                <a:ea typeface="標楷體" pitchFamily="65"/>
                <a:cs typeface="Times New Roman"/>
              </a:rPr>
              <a:t>擬定策略</a:t>
            </a:r>
            <a:r>
              <a:rPr lang="zh-TW" sz="2800">
                <a:latin typeface="標楷體" pitchFamily="65"/>
                <a:ea typeface="標楷體" pitchFamily="65"/>
                <a:cs typeface="Times New Roman"/>
              </a:rPr>
              <a:t>」是指學生察覺題目條件要素，將題目轉化成數學問題並擬定解題方法。</a:t>
            </a:r>
            <a:endParaRPr lang="en-US" sz="2800">
              <a:latin typeface="標楷體" pitchFamily="65"/>
              <a:ea typeface="標楷體" pitchFamily="65"/>
              <a:cs typeface="Times New Roman"/>
            </a:endParaRPr>
          </a:p>
          <a:p>
            <a:pPr marL="989015" lvl="1" indent="-268284" algn="just">
              <a:spcBef>
                <a:spcPts val="1200"/>
              </a:spcBef>
            </a:pPr>
            <a:r>
              <a:rPr lang="zh-TW" sz="2800">
                <a:latin typeface="標楷體" pitchFamily="65"/>
                <a:ea typeface="標楷體" pitchFamily="65"/>
                <a:cs typeface="Times New Roman"/>
              </a:rPr>
              <a:t>「</a:t>
            </a:r>
            <a:r>
              <a:rPr lang="zh-TW" sz="2800">
                <a:solidFill>
                  <a:srgbClr val="0000FF"/>
                </a:solidFill>
                <a:latin typeface="標楷體" pitchFamily="65"/>
                <a:ea typeface="標楷體" pitchFamily="65"/>
                <a:cs typeface="Times New Roman"/>
              </a:rPr>
              <a:t>表達過程</a:t>
            </a:r>
            <a:r>
              <a:rPr lang="zh-TW" sz="2800">
                <a:latin typeface="標楷體" pitchFamily="65"/>
                <a:ea typeface="標楷體" pitchFamily="65"/>
                <a:cs typeface="Times New Roman"/>
              </a:rPr>
              <a:t>」是指呈現解題步驟，以及推導/推理、解釋的表達。</a:t>
            </a:r>
          </a:p>
        </p:txBody>
      </p:sp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399FC17F-A3C5-3540-5020-F200E6DB9FC4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981CA98-34A6-48EB-AA8C-D19056B58F23}" type="slidenum">
              <a:t>17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43F449-03C7-FC86-D771-87ADF38B082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>
            <a:noAutofit/>
          </a:bodyPr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評分規準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6AFA18C0-2073-139F-F9E6-8962A7ED42B2}"/>
              </a:ext>
            </a:extLst>
          </p:cNvPr>
          <p:cNvGraphicFramePr>
            <a:graphicFrameLocks noGrp="1"/>
          </p:cNvGraphicFramePr>
          <p:nvPr/>
        </p:nvGraphicFramePr>
        <p:xfrm>
          <a:off x="509174" y="1102693"/>
          <a:ext cx="9960302" cy="5049881"/>
        </p:xfrm>
        <a:graphic>
          <a:graphicData uri="http://schemas.openxmlformats.org/drawingml/2006/table">
            <a:tbl>
              <a:tblPr firstRow="1" bandRow="1">
                <a:effectLst/>
                <a:tableStyleId>{93296810-A885-4BE3-A3E7-6D5BEEA58F35}</a:tableStyleId>
              </a:tblPr>
              <a:tblGrid>
                <a:gridCol w="1211561">
                  <a:extLst>
                    <a:ext uri="{9D8B030D-6E8A-4147-A177-3AD203B41FA5}">
                      <a16:colId xmlns:a16="http://schemas.microsoft.com/office/drawing/2014/main" val="2431320559"/>
                    </a:ext>
                  </a:extLst>
                </a:gridCol>
                <a:gridCol w="8748741">
                  <a:extLst>
                    <a:ext uri="{9D8B030D-6E8A-4147-A177-3AD203B41FA5}">
                      <a16:colId xmlns:a16="http://schemas.microsoft.com/office/drawing/2014/main" val="4000880667"/>
                    </a:ext>
                  </a:extLst>
                </a:gridCol>
              </a:tblGrid>
              <a:tr h="648163">
                <a:tc>
                  <a:txBody>
                    <a:bodyPr/>
                    <a:lstStyle/>
                    <a:p>
                      <a:pPr marL="0" lvl="0" algn="ctr" defTabSz="914400" rtl="0" hangingPunct="1"/>
                      <a:r>
                        <a:rPr lang="zh-TW" sz="2400" b="1" kern="120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Arial"/>
                          <a:ea typeface="標楷體"/>
                        </a:rPr>
                        <a:t>級分</a:t>
                      </a:r>
                      <a:endParaRPr lang="en-US" sz="2400" b="1" kern="1200" baseline="0">
                        <a:solidFill>
                          <a:srgbClr val="FFFFFF"/>
                        </a:solidFill>
                        <a:effectLst>
                          <a:outerShdw dist="38096" dir="2700000">
                            <a:srgbClr val="000000"/>
                          </a:outerShdw>
                        </a:effectLst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87828" marR="87828" anchor="ctr"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746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/>
                      <a:r>
                        <a:rPr lang="zh-TW" sz="2400" kern="120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標楷體" pitchFamily="65"/>
                          <a:ea typeface="標楷體" pitchFamily="65"/>
                        </a:rPr>
                        <a:t>評分規準</a:t>
                      </a:r>
                      <a:endParaRPr lang="en-US" sz="2400" b="1" kern="1200" baseline="0">
                        <a:solidFill>
                          <a:srgbClr val="FFFFFF"/>
                        </a:solidFill>
                        <a:effectLst>
                          <a:outerShdw dist="38096" dir="2700000">
                            <a:srgbClr val="000000"/>
                          </a:outerShdw>
                        </a:effectLst>
                        <a:latin typeface="標楷體" pitchFamily="65"/>
                        <a:ea typeface="標楷體" pitchFamily="65"/>
                        <a:cs typeface="Times New Roman"/>
                      </a:endParaRPr>
                    </a:p>
                  </a:txBody>
                  <a:tcPr marL="87828" marR="87828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746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748318"/>
                  </a:ext>
                </a:extLst>
              </a:tr>
              <a:tr h="1121758"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0" baseline="0">
                          <a:solidFill>
                            <a:srgbClr val="FF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三級分</a:t>
                      </a:r>
                      <a:endParaRPr lang="en-US" sz="2400" b="1" baseline="0">
                        <a:solidFill>
                          <a:srgbClr val="FF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87828" marR="87828" anchor="ctr"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365" lvl="0" indent="-36036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AutoNum type="arabicPeriod"/>
                      </a:pP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策略適切，解題過程完整或大致完整，且結果</a:t>
                      </a:r>
                      <a:r>
                        <a:rPr lang="en-US" sz="2000" b="0" i="0" u="none" strike="noStrike" spc="-30" baseline="0">
                          <a:latin typeface="Times New Roman"/>
                          <a:ea typeface="標楷體" pitchFamily="65"/>
                        </a:rPr>
                        <a:t>/</a:t>
                      </a: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結論大致正確。</a:t>
                      </a:r>
                      <a:endParaRPr lang="en-US" sz="2000" b="0" i="0" u="none" strike="noStrike">
                        <a:latin typeface="Times New Roman"/>
                        <a:ea typeface="標楷體" pitchFamily="65"/>
                      </a:endParaRPr>
                    </a:p>
                    <a:p>
                      <a:pPr marL="360365" lvl="0" indent="-36036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AutoNum type="arabicPeriod"/>
                      </a:pP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策略適切，解題步驟出現不影響解題過程的瑕疵，但呈現大致完整的推導</a:t>
                      </a:r>
                      <a:r>
                        <a:rPr lang="en-US" sz="2000" b="0" i="0" u="none" strike="noStrike" spc="-30" baseline="0">
                          <a:latin typeface="Times New Roman"/>
                          <a:ea typeface="標楷體" pitchFamily="65"/>
                        </a:rPr>
                        <a:t>/</a:t>
                      </a: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推理或解釋，且結果</a:t>
                      </a:r>
                      <a:r>
                        <a:rPr lang="en-US" sz="2000" b="0" i="0" u="none" strike="noStrike" spc="-30" baseline="0">
                          <a:latin typeface="Times New Roman"/>
                          <a:ea typeface="標楷體" pitchFamily="65"/>
                        </a:rPr>
                        <a:t>/</a:t>
                      </a: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結論大致正確。</a:t>
                      </a:r>
                      <a:endParaRPr lang="en-US" sz="2000" b="0" i="0" u="none" strike="noStrike">
                        <a:latin typeface="Times New Roman"/>
                        <a:ea typeface="標楷體" pitchFamily="65"/>
                      </a:endParaRPr>
                    </a:p>
                  </a:txBody>
                  <a:tcPr marL="87828" marR="87828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0598467"/>
                  </a:ext>
                </a:extLst>
              </a:tr>
              <a:tr h="1877921"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0" baseline="0">
                          <a:solidFill>
                            <a:srgbClr val="FF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二級分</a:t>
                      </a:r>
                      <a:endParaRPr lang="en-US" sz="2400" b="1" baseline="0">
                        <a:solidFill>
                          <a:srgbClr val="FF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87828" marR="87828" anchor="ctr"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SzPct val="100000"/>
                        <a:buAutoNum type="arabicPeriod"/>
                      </a:pP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策略適切或方向正確，解題過程不完整，部分步驟缺乏合理性，但結果</a:t>
                      </a:r>
                      <a:r>
                        <a:rPr lang="en-US" sz="2000" b="0" i="0" u="none" strike="noStrike" spc="-30" baseline="0">
                          <a:latin typeface="Times New Roman"/>
                          <a:ea typeface="標楷體" pitchFamily="65"/>
                        </a:rPr>
                        <a:t>/</a:t>
                      </a: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結論大致正確。</a:t>
                      </a:r>
                      <a:endParaRPr lang="en-US" sz="2000" b="0" i="0" u="none" strike="noStrike" spc="-30" baseline="0">
                        <a:latin typeface="Times New Roman"/>
                        <a:ea typeface="標楷體" pitchFamily="65"/>
                      </a:endParaRPr>
                    </a:p>
                    <a:p>
                      <a:pPr marL="342900" lvl="0" indent="-342900">
                        <a:buSzPct val="100000"/>
                        <a:buAutoNum type="arabicPeriod"/>
                      </a:pP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策略適切或方向正確，解題過程大致完整但出現錯誤，結果</a:t>
                      </a:r>
                      <a:r>
                        <a:rPr lang="en-US" sz="2000" b="0" i="0" u="none" strike="noStrike" spc="-30" baseline="0">
                          <a:latin typeface="Times New Roman"/>
                          <a:ea typeface="標楷體" pitchFamily="65"/>
                        </a:rPr>
                        <a:t>/</a:t>
                      </a: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結論合理。</a:t>
                      </a:r>
                      <a:endParaRPr lang="en-US" sz="2000" spc="-30" baseline="0">
                        <a:latin typeface="Times New Roman"/>
                        <a:ea typeface="標楷體" pitchFamily="65"/>
                        <a:cs typeface="Times New Roman"/>
                      </a:endParaRPr>
                    </a:p>
                    <a:p>
                      <a:pPr marL="342900" lvl="0" indent="-342900">
                        <a:buSzPct val="100000"/>
                        <a:buAutoNum type="arabicPeriod"/>
                      </a:pP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策略適切或方向正確，解題過程中呈現部分重要的推導</a:t>
                      </a:r>
                      <a:r>
                        <a:rPr lang="en-US" sz="2000" b="0" i="0" u="none" strike="noStrike" spc="-30" baseline="0">
                          <a:latin typeface="Times New Roman"/>
                          <a:ea typeface="標楷體" pitchFamily="65"/>
                        </a:rPr>
                        <a:t>/</a:t>
                      </a: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推理或解釋，但未得出正確的結果</a:t>
                      </a:r>
                      <a:r>
                        <a:rPr lang="en-US" sz="2000" b="0" i="0" u="none" strike="noStrike" spc="-30" baseline="0">
                          <a:latin typeface="Times New Roman"/>
                          <a:ea typeface="標楷體" pitchFamily="65"/>
                        </a:rPr>
                        <a:t>/</a:t>
                      </a: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結論。</a:t>
                      </a:r>
                      <a:endParaRPr lang="en-US" sz="2000" spc="-30" baseline="0">
                        <a:latin typeface="Times New Roman"/>
                        <a:ea typeface="標楷體" pitchFamily="65"/>
                        <a:cs typeface="Times New Roman"/>
                      </a:endParaRPr>
                    </a:p>
                  </a:txBody>
                  <a:tcPr marL="87828" marR="87828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817044"/>
                  </a:ext>
                </a:extLst>
              </a:tr>
              <a:tr h="745089"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0" baseline="0">
                          <a:solidFill>
                            <a:srgbClr val="FF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一級分</a:t>
                      </a:r>
                      <a:endParaRPr lang="en-US" sz="2400" b="1" baseline="0">
                        <a:solidFill>
                          <a:srgbClr val="FF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87828" marR="87828" anchor="ctr"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31790" lvl="0" indent="-331790">
                        <a:buSzPct val="100000"/>
                        <a:buAutoNum type="arabicPeriod"/>
                      </a:pP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缺乏明確的策略，呈現部分的解題要素，但欠缺適當的推導</a:t>
                      </a:r>
                      <a:r>
                        <a:rPr lang="en-US" sz="2000" b="0" i="0" u="none" strike="noStrike" spc="-30" baseline="0">
                          <a:latin typeface="Times New Roman"/>
                          <a:ea typeface="標楷體" pitchFamily="65"/>
                        </a:rPr>
                        <a:t>/</a:t>
                      </a:r>
                      <a:r>
                        <a:rPr lang="zh-TW" sz="2000" b="0" i="0" u="none" strike="noStrike" spc="-30" baseline="0">
                          <a:latin typeface="Times New Roman"/>
                          <a:ea typeface="標楷體" pitchFamily="65"/>
                        </a:rPr>
                        <a:t>推理或解釋。</a:t>
                      </a:r>
                      <a:endParaRPr lang="zh-TW" sz="2000">
                        <a:latin typeface="Times New Roman"/>
                        <a:ea typeface="標楷體" pitchFamily="65"/>
                      </a:endParaRPr>
                    </a:p>
                  </a:txBody>
                  <a:tcPr marL="87828" marR="87828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279753"/>
                  </a:ext>
                </a:extLst>
              </a:tr>
              <a:tr h="656950"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0" baseline="0">
                          <a:solidFill>
                            <a:srgbClr val="FF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零級分</a:t>
                      </a:r>
                      <a:endParaRPr lang="en-US" sz="2400" b="1" baseline="0">
                        <a:solidFill>
                          <a:srgbClr val="FF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87828" marR="87828" anchor="ctr"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360365" lvl="0" indent="-360365">
                        <a:buSzPct val="100000"/>
                        <a:buAutoNum type="arabicPeriod"/>
                      </a:pPr>
                      <a:r>
                        <a:rPr lang="zh-TW" sz="2000" spc="-30" baseline="0">
                          <a:latin typeface="Times New Roman"/>
                          <a:ea typeface="標楷體" pitchFamily="65"/>
                          <a:cs typeface="Times New Roman"/>
                        </a:rPr>
                        <a:t>策略模糊不清；解題過程空白或與題目無關。</a:t>
                      </a:r>
                      <a:endParaRPr lang="en-US" sz="2000" spc="-30" baseline="0">
                        <a:latin typeface="Times New Roman"/>
                        <a:ea typeface="標楷體" pitchFamily="65"/>
                        <a:cs typeface="Times New Roman"/>
                      </a:endParaRPr>
                    </a:p>
                  </a:txBody>
                  <a:tcPr marL="87828" marR="87828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94733724"/>
                  </a:ext>
                </a:extLst>
              </a:tr>
            </a:tbl>
          </a:graphicData>
        </a:graphic>
      </p:graphicFrame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FC293D4B-CC09-C04C-DFCF-9A7618F28F4D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7135B4D-BDD6-425B-BCFD-03507A8EBEAE}" type="slidenum">
              <a:t>18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FBA76D1-6506-15DF-0D55-8CF4F76A31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569458" y="4731142"/>
            <a:ext cx="1421425" cy="142142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6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E2E45CF5-1BD4-6979-2816-60224414F6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92" b="1292"/>
          <a:stretch>
            <a:fillRect/>
          </a:stretch>
        </p:blipFill>
        <p:spPr>
          <a:xfrm>
            <a:off x="3766495" y="0"/>
            <a:ext cx="497817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圓角矩形 6">
            <a:extLst>
              <a:ext uri="{FF2B5EF4-FFF2-40B4-BE49-F238E27FC236}">
                <a16:creationId xmlns:a16="http://schemas.microsoft.com/office/drawing/2014/main" id="{0941CB89-105C-3D32-6A3B-A0E0D1B45945}"/>
              </a:ext>
            </a:extLst>
          </p:cNvPr>
          <p:cNvSpPr/>
          <p:nvPr/>
        </p:nvSpPr>
        <p:spPr>
          <a:xfrm>
            <a:off x="8417573" y="2720678"/>
            <a:ext cx="3145673" cy="193955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FAADC">
              <a:alpha val="70000"/>
            </a:srgb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l" defTabSz="6858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 </a:t>
            </a:r>
            <a:r>
              <a:rPr lang="zh-TW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非選擇題作答區每格</a:t>
            </a:r>
            <a:endParaRPr lang="en-US" sz="20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79196" marR="0" lvl="0" indent="73819" algn="l" defTabSz="6858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大小為</a:t>
            </a:r>
            <a:r>
              <a:rPr lang="en-US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 </a:t>
            </a:r>
            <a:r>
              <a:rPr lang="en-US" sz="2000" b="1" i="0" u="sng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12cm*12cm</a:t>
            </a:r>
          </a:p>
          <a:p>
            <a:pPr marL="96441" marR="0" lvl="0" indent="-96441" algn="l" defTabSz="685800" rtl="0" fontAlgn="auto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 </a:t>
            </a:r>
            <a:r>
              <a:rPr lang="zh-TW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注意對應題號</a:t>
            </a:r>
            <a:endParaRPr lang="en-US" sz="20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0" marR="0" lvl="0" indent="0" algn="l" defTabSz="685800" rtl="0" fontAlgn="auto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 </a:t>
            </a:r>
            <a:r>
              <a:rPr lang="zh-TW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需以</a:t>
            </a:r>
            <a:r>
              <a:rPr lang="zh-TW" sz="2000" b="1" i="0" u="sng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黑色墨水的筆</a:t>
            </a:r>
            <a:r>
              <a:rPr lang="zh-TW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書寫</a:t>
            </a:r>
          </a:p>
        </p:txBody>
      </p:sp>
      <p:pic>
        <p:nvPicPr>
          <p:cNvPr id="4" name="圖片 8">
            <a:extLst>
              <a:ext uri="{FF2B5EF4-FFF2-40B4-BE49-F238E27FC236}">
                <a16:creationId xmlns:a16="http://schemas.microsoft.com/office/drawing/2014/main" id="{E27A27F8-2DA3-1794-5AD6-EAAF458C7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37635">
            <a:off x="7949675" y="4482910"/>
            <a:ext cx="675183" cy="46356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圖片 8">
            <a:extLst>
              <a:ext uri="{FF2B5EF4-FFF2-40B4-BE49-F238E27FC236}">
                <a16:creationId xmlns:a16="http://schemas.microsoft.com/office/drawing/2014/main" id="{D2DC8710-C849-38B4-5415-D01AF19BD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55601">
            <a:off x="7938594" y="2593451"/>
            <a:ext cx="635005" cy="43597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圓角矩形 6">
            <a:extLst>
              <a:ext uri="{FF2B5EF4-FFF2-40B4-BE49-F238E27FC236}">
                <a16:creationId xmlns:a16="http://schemas.microsoft.com/office/drawing/2014/main" id="{1F94A5A0-2691-5427-D0A7-7C3D6FB74F80}"/>
              </a:ext>
            </a:extLst>
          </p:cNvPr>
          <p:cNvSpPr/>
          <p:nvPr/>
        </p:nvSpPr>
        <p:spPr>
          <a:xfrm>
            <a:off x="1618286" y="4826943"/>
            <a:ext cx="2231547" cy="94215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FAADC">
              <a:alpha val="70000"/>
            </a:srgb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ctr" defTabSz="6858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選擇題作答區，</a:t>
            </a:r>
            <a:endParaRPr lang="en-US" sz="20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0" marR="0" lvl="0" indent="0" algn="ctr" defTabSz="6858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需以</a:t>
            </a:r>
            <a:r>
              <a:rPr lang="en-US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2B</a:t>
            </a:r>
            <a:r>
              <a:rPr lang="zh-TW" sz="20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鉛筆書寫</a:t>
            </a:r>
          </a:p>
        </p:txBody>
      </p:sp>
      <p:pic>
        <p:nvPicPr>
          <p:cNvPr id="7" name="圖片 8">
            <a:extLst>
              <a:ext uri="{FF2B5EF4-FFF2-40B4-BE49-F238E27FC236}">
                <a16:creationId xmlns:a16="http://schemas.microsoft.com/office/drawing/2014/main" id="{0EA84659-94F9-A8E7-DE00-393A6B6B4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522399">
            <a:off x="3723044" y="4822353"/>
            <a:ext cx="512685" cy="3519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4C54A16D-9E4C-6397-9ABE-9E7B2F69E20D}"/>
              </a:ext>
            </a:extLst>
          </p:cNvPr>
          <p:cNvSpPr txBox="1"/>
          <p:nvPr/>
        </p:nvSpPr>
        <p:spPr>
          <a:xfrm>
            <a:off x="390613" y="579080"/>
            <a:ext cx="1108079" cy="6024560"/>
          </a:xfrm>
          <a:prstGeom prst="rect">
            <a:avLst/>
          </a:prstGeom>
          <a:noFill/>
          <a:ln cap="flat">
            <a:noFill/>
          </a:ln>
        </p:spPr>
        <p:txBody>
          <a:bodyPr vert="eaVert" wrap="square" lIns="91440" tIns="45720" rIns="91440" bIns="45720" anchor="ctr" anchorCtr="1" compatLnSpc="1">
            <a:noAutofit/>
          </a:bodyPr>
          <a:lstStyle/>
          <a:p>
            <a:pPr marL="0" marR="0" lvl="0" indent="0" algn="ctr" defTabSz="685800" rtl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4800" b="1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答 案 卷 樣 式</a:t>
            </a:r>
          </a:p>
        </p:txBody>
      </p:sp>
      <p:sp>
        <p:nvSpPr>
          <p:cNvPr id="9" name="投影片編號版面配置區 1">
            <a:extLst>
              <a:ext uri="{FF2B5EF4-FFF2-40B4-BE49-F238E27FC236}">
                <a16:creationId xmlns:a16="http://schemas.microsoft.com/office/drawing/2014/main" id="{1A87157C-A735-157F-15DB-D4F84E16F952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C9EAA3-C163-4ABA-B337-95F023A4A509}" type="slidenum">
              <a:t>19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3">
            <a:extLst>
              <a:ext uri="{FF2B5EF4-FFF2-40B4-BE49-F238E27FC236}">
                <a16:creationId xmlns:a16="http://schemas.microsoft.com/office/drawing/2014/main" id="{3F47F5B5-B5C6-17CE-854D-15A3D5388D14}"/>
              </a:ext>
            </a:extLst>
          </p:cNvPr>
          <p:cNvSpPr/>
          <p:nvPr/>
        </p:nvSpPr>
        <p:spPr>
          <a:xfrm>
            <a:off x="5264447" y="2072002"/>
            <a:ext cx="3897300" cy="37890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2F5597">
              <a:alpha val="25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  <a:ea typeface="新細明體" pitchFamily="18"/>
            </a:endParaRP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382F0BB1-4979-D4C2-D7DF-8C22E1C9C9B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>
              <a:lnSpc>
                <a:spcPct val="100000"/>
              </a:lnSpc>
            </a:pPr>
            <a:r>
              <a:rPr lang="zh-TW" sz="4800" b="1">
                <a:latin typeface="標楷體" pitchFamily="65"/>
                <a:ea typeface="標楷體" pitchFamily="65"/>
              </a:rPr>
              <a:t>國中教育會考考什麼</a:t>
            </a:r>
          </a:p>
        </p:txBody>
      </p:sp>
      <p:graphicFrame>
        <p:nvGraphicFramePr>
          <p:cNvPr id="4" name="表格 10">
            <a:extLst>
              <a:ext uri="{FF2B5EF4-FFF2-40B4-BE49-F238E27FC236}">
                <a16:creationId xmlns:a16="http://schemas.microsoft.com/office/drawing/2014/main" id="{5D8C7DDB-EE15-3B52-8D9B-55F3346CB013}"/>
              </a:ext>
            </a:extLst>
          </p:cNvPr>
          <p:cNvGraphicFramePr>
            <a:graphicFrameLocks noGrp="1"/>
          </p:cNvGraphicFramePr>
          <p:nvPr/>
        </p:nvGraphicFramePr>
        <p:xfrm>
          <a:off x="1597978" y="1235720"/>
          <a:ext cx="8433784" cy="5209096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713393">
                  <a:extLst>
                    <a:ext uri="{9D8B030D-6E8A-4147-A177-3AD203B41FA5}">
                      <a16:colId xmlns:a16="http://schemas.microsoft.com/office/drawing/2014/main" val="3267576849"/>
                    </a:ext>
                  </a:extLst>
                </a:gridCol>
                <a:gridCol w="6720391">
                  <a:extLst>
                    <a:ext uri="{9D8B030D-6E8A-4147-A177-3AD203B41FA5}">
                      <a16:colId xmlns:a16="http://schemas.microsoft.com/office/drawing/2014/main" val="4235219634"/>
                    </a:ext>
                  </a:extLst>
                </a:gridCol>
              </a:tblGrid>
              <a:tr h="506028"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1" kern="120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考科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96D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命題依據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96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330282"/>
                  </a:ext>
                </a:extLst>
              </a:tr>
              <a:tr h="704883"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國　文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「十二年國民基本教育課程綱要」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  <a:p>
                      <a:pPr lvl="0"/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語文領域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-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國語文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第四學習階段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學習表現及學習內容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1857462"/>
                  </a:ext>
                </a:extLst>
              </a:tr>
              <a:tr h="993395"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英　語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「十二年國民基本教育課程綱要」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  <a:p>
                      <a:pPr lvl="0"/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語文領域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-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英語文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第四學習階段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學習表現及學習內容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  <a:p>
                      <a:pPr marL="182880" lvl="0"/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(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最基本之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1,200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字詞參見課綱附錄五：表一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)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265762"/>
                  </a:ext>
                </a:extLst>
              </a:tr>
              <a:tr h="700183"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數　學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「十二年國民基本教育課程綱要」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  <a:p>
                      <a:pPr lvl="0"/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數學領域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第四學習階段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學習表現及學習內容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6735515"/>
                  </a:ext>
                </a:extLst>
              </a:tr>
              <a:tr h="733074"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社　會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「十二年國民基本教育課程綱要」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  <a:p>
                      <a:pPr lvl="0"/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社會領域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第四學習階段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學習表現及學習內容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8896047"/>
                  </a:ext>
                </a:extLst>
              </a:tr>
              <a:tr h="764621"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自　然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「十二年國民基本教育課程綱要」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  <a:p>
                      <a:pPr lvl="0"/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自然科學領域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第四學習階段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學習表現及學習內容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1622781"/>
                  </a:ext>
                </a:extLst>
              </a:tr>
              <a:tr h="806912"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寫作測驗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「十二年國民基本教育課程綱要」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  <a:p>
                      <a:pPr lvl="0"/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語文領域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-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國語文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第四學習階段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學習表現及學習內容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6084" marR="16084" marT="16084" marB="16084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1022619"/>
                  </a:ext>
                </a:extLst>
              </a:tr>
            </a:tbl>
          </a:graphicData>
        </a:graphic>
      </p:graphicFrame>
      <p:sp>
        <p:nvSpPr>
          <p:cNvPr id="5" name="圓角矩形 6">
            <a:extLst>
              <a:ext uri="{FF2B5EF4-FFF2-40B4-BE49-F238E27FC236}">
                <a16:creationId xmlns:a16="http://schemas.microsoft.com/office/drawing/2014/main" id="{A5212154-C531-2BD0-48B8-3EA37AA4AF8F}"/>
              </a:ext>
            </a:extLst>
          </p:cNvPr>
          <p:cNvSpPr/>
          <p:nvPr/>
        </p:nvSpPr>
        <p:spPr>
          <a:xfrm>
            <a:off x="8379945" y="3178509"/>
            <a:ext cx="3383161" cy="84623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203864">
              <a:alpha val="7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400" b="1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能經由紙筆測驗評量的</a:t>
            </a:r>
            <a:endParaRPr lang="en-US" sz="2400" b="0" i="0" u="none" strike="noStrike" kern="1200" cap="none" spc="0" baseline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微軟正黑體" pitchFamily="34"/>
              <a:ea typeface="微軟正黑體" pitchFamily="34"/>
            </a:endParaRPr>
          </a:p>
        </p:txBody>
      </p:sp>
      <p:pic>
        <p:nvPicPr>
          <p:cNvPr id="6" name="圖片 8">
            <a:extLst>
              <a:ext uri="{FF2B5EF4-FFF2-40B4-BE49-F238E27FC236}">
                <a16:creationId xmlns:a16="http://schemas.microsoft.com/office/drawing/2014/main" id="{DB00DC8B-4223-A980-6250-979E84099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4">
            <a:off x="9135601" y="2483194"/>
            <a:ext cx="846670" cy="5813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投影片編號版面配置區 1">
            <a:extLst>
              <a:ext uri="{FF2B5EF4-FFF2-40B4-BE49-F238E27FC236}">
                <a16:creationId xmlns:a16="http://schemas.microsoft.com/office/drawing/2014/main" id="{C2A02A5C-C8E7-1781-84BD-8D627D044354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75BE234-4C16-4A56-B668-D54654EE6DCB}" type="slidenum">
              <a:t>2</a:t>
            </a:fld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CC524D-70B8-30FE-8A2B-44F03CBBEFA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作答注意事項</a:t>
            </a:r>
            <a:r>
              <a:rPr lang="en-US" sz="4800" b="1">
                <a:latin typeface="標楷體" pitchFamily="65"/>
                <a:ea typeface="標楷體" pitchFamily="65"/>
              </a:rPr>
              <a:t>(</a:t>
            </a:r>
            <a:r>
              <a:rPr lang="zh-TW" sz="4800" b="1">
                <a:latin typeface="標楷體" pitchFamily="65"/>
                <a:ea typeface="標楷體" pitchFamily="65"/>
              </a:rPr>
              <a:t>一</a:t>
            </a:r>
            <a:r>
              <a:rPr lang="en-US" sz="4800" b="1">
                <a:latin typeface="標楷體" pitchFamily="65"/>
                <a:ea typeface="標楷體" pitchFamily="65"/>
              </a:rPr>
              <a:t>)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606E05-4C11-6E56-B719-84CCF9143AE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03035" y="1442621"/>
            <a:ext cx="10585451" cy="4444998"/>
          </a:xfrm>
        </p:spPr>
        <p:txBody>
          <a:bodyPr/>
          <a:lstStyle/>
          <a:p>
            <a:pPr marL="685800" lvl="0" indent="-685800">
              <a:buSzPts val="2799"/>
              <a:buBlip>
                <a:blip r:embed="rId2"/>
              </a:buBlip>
            </a:pPr>
            <a:r>
              <a:rPr lang="zh-TW">
                <a:latin typeface="標楷體" pitchFamily="65"/>
                <a:ea typeface="DFKai-SB"/>
                <a:cs typeface="Times New Roman"/>
              </a:rPr>
              <a:t>可以在試題本空白頁草擬作答內容並規劃作答方式，再將作答過程及結果謄寫至作答區內，以避免作答超出作答區。</a:t>
            </a:r>
            <a:endParaRPr lang="en-US">
              <a:latin typeface="標楷體" pitchFamily="65"/>
              <a:ea typeface="標楷體"/>
              <a:cs typeface="Times New Roman"/>
            </a:endParaRPr>
          </a:p>
          <a:p>
            <a:pPr lvl="0">
              <a:buSzPts val="2799"/>
              <a:buBlip>
                <a:blip r:embed="rId2"/>
              </a:buBlip>
            </a:pPr>
            <a:endParaRPr lang="en-US">
              <a:latin typeface="標楷體" pitchFamily="65"/>
              <a:ea typeface="DFKai-SB"/>
              <a:cs typeface="Times New Roman"/>
            </a:endParaRPr>
          </a:p>
          <a:p>
            <a:pPr marL="685800" lvl="0" indent="-685800">
              <a:buSzPts val="2799"/>
              <a:buBlip>
                <a:blip r:embed="rId2"/>
              </a:buBlip>
            </a:pPr>
            <a:r>
              <a:rPr lang="zh-TW">
                <a:latin typeface="標楷體" pitchFamily="65"/>
                <a:ea typeface="DFKai-SB"/>
                <a:cs typeface="Times New Roman"/>
              </a:rPr>
              <a:t>若未於答案卷上相應的欄位內作答，該題以零級分計。</a:t>
            </a:r>
            <a:endParaRPr lang="en-US">
              <a:latin typeface="標楷體" pitchFamily="65"/>
              <a:ea typeface="標楷體"/>
              <a:cs typeface="Times New Roman"/>
            </a:endParaRPr>
          </a:p>
          <a:p>
            <a:pPr lvl="0">
              <a:buSzPts val="2799"/>
              <a:buBlip>
                <a:blip r:embed="rId2"/>
              </a:buBlip>
            </a:pPr>
            <a:endParaRPr lang="zh-TW">
              <a:latin typeface="標楷體" pitchFamily="65"/>
              <a:ea typeface="DFKai-SB"/>
              <a:cs typeface="Times New Roman"/>
            </a:endParaRPr>
          </a:p>
          <a:p>
            <a:pPr marL="685800" lvl="0" indent="-685800">
              <a:spcBef>
                <a:spcPts val="3000"/>
              </a:spcBef>
              <a:buSzPts val="2799"/>
              <a:buBlip>
                <a:blip r:embed="rId2"/>
              </a:buBlip>
            </a:pPr>
            <a:r>
              <a:rPr lang="zh-TW">
                <a:latin typeface="標楷體" pitchFamily="65"/>
                <a:ea typeface="DFKai-SB"/>
                <a:cs typeface="Times New Roman"/>
              </a:rPr>
              <a:t>只寫答案而無計算過程或說明，無法判斷其「擬定策略」與「表達過程」能力，該題以零級分計。</a:t>
            </a:r>
            <a:endParaRPr lang="zh-TW">
              <a:latin typeface="標楷體" pitchFamily="65"/>
              <a:ea typeface="標楷體" pitchFamily="65"/>
              <a:cs typeface="Times New Roman"/>
            </a:endParaRPr>
          </a:p>
        </p:txBody>
      </p:sp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47736478-CFB6-908B-AF92-836EAD5124ED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377CE85-F0F1-4C52-8194-7D5A397ED53F}" type="slidenum">
              <a:t>20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3360D4-DCA0-6346-C191-0DE45345A97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作答注意事項</a:t>
            </a:r>
            <a:r>
              <a:rPr lang="en-US" sz="4800" b="1">
                <a:latin typeface="標楷體" pitchFamily="65"/>
                <a:ea typeface="標楷體" pitchFamily="65"/>
              </a:rPr>
              <a:t>(</a:t>
            </a:r>
            <a:r>
              <a:rPr lang="zh-TW" sz="4800" b="1">
                <a:latin typeface="標楷體" pitchFamily="65"/>
                <a:ea typeface="標楷體" pitchFamily="65"/>
              </a:rPr>
              <a:t>二</a:t>
            </a:r>
            <a:r>
              <a:rPr lang="en-US" sz="4800" b="1">
                <a:latin typeface="標楷體" pitchFamily="65"/>
                <a:ea typeface="標楷體" pitchFamily="65"/>
              </a:rPr>
              <a:t>)</a:t>
            </a:r>
          </a:p>
        </p:txBody>
      </p:sp>
      <p:sp>
        <p:nvSpPr>
          <p:cNvPr id="3" name="投影片編號版面配置區 1">
            <a:extLst>
              <a:ext uri="{FF2B5EF4-FFF2-40B4-BE49-F238E27FC236}">
                <a16:creationId xmlns:a16="http://schemas.microsoft.com/office/drawing/2014/main" id="{6DFE0460-3EB4-214D-ABE6-AA9DA220A083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7C53D82-8A43-4C81-8D18-9B829B060397}" type="slidenum">
              <a:t>21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EC731BBE-11C1-D173-AE79-3597DB849895}"/>
              </a:ext>
            </a:extLst>
          </p:cNvPr>
          <p:cNvSpPr txBox="1"/>
          <p:nvPr/>
        </p:nvSpPr>
        <p:spPr>
          <a:xfrm>
            <a:off x="621892" y="1482096"/>
            <a:ext cx="10972800" cy="52816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571500" marR="0" lvl="1" indent="-571500" algn="just" defTabSz="1511302" rtl="0" fontAlgn="auto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SzPts val="2799"/>
              <a:buBlip>
                <a:blip r:embed="rId2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/>
                <a:ea typeface="標楷體"/>
                <a:cs typeface="Times New Roman"/>
              </a:rPr>
              <a:t>以下情形影響作答結果呈現，可能影響得分：</a:t>
            </a:r>
            <a:endParaRPr lang="zh-TW" sz="2400" b="0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新細明體" pitchFamily="18"/>
            </a:endParaRPr>
          </a:p>
          <a:p>
            <a:pPr marL="914400" marR="0" lvl="1" indent="-228600" algn="just" defTabSz="1511302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/>
                <a:ea typeface="標楷體"/>
                <a:cs typeface="Times New Roman"/>
              </a:rPr>
              <a:t>未用黑色墨水的筆書寫（建議使用</a:t>
            </a: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/>
                <a:ea typeface="標楷體"/>
                <a:cs typeface="Times New Roman"/>
              </a:rPr>
              <a:t>0.5</a:t>
            </a:r>
            <a:r>
              <a:rPr lang="af-ZA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/>
                <a:ea typeface="標楷體"/>
                <a:cs typeface="Times New Roman"/>
              </a:rPr>
              <a:t>mm～0.7mm</a:t>
            </a:r>
            <a:r>
              <a:rPr lang="zh-TW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/>
                <a:ea typeface="標楷體"/>
                <a:cs typeface="Times New Roman"/>
              </a:rPr>
              <a:t>之筆尖）</a:t>
            </a:r>
          </a:p>
          <a:p>
            <a:pPr marL="914400" marR="0" lvl="1" indent="-228600" algn="just" defTabSz="1511302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/>
                <a:ea typeface="標楷體"/>
                <a:cs typeface="Times New Roman"/>
              </a:rPr>
              <a:t>書寫內容超出答案卷格線外框</a:t>
            </a:r>
          </a:p>
          <a:p>
            <a:pPr marL="914400" marR="0" lvl="1" indent="-228600" algn="just" defTabSz="1511302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/>
                <a:ea typeface="DFKai-SB"/>
                <a:cs typeface="Times New Roman"/>
              </a:rPr>
              <a:t>作答過程中，使用到原試題圖形上</a:t>
            </a:r>
            <a:r>
              <a:rPr lang="zh-TW" sz="2400" b="1" i="0" u="sng" strike="noStrike" kern="1200" cap="none" spc="0" baseline="0">
                <a:solidFill>
                  <a:srgbClr val="FF0000"/>
                </a:solidFill>
                <a:highlight>
                  <a:srgbClr val="FFFF99"/>
                </a:highlight>
                <a:uFillTx/>
                <a:latin typeface="標楷體" pitchFamily="65"/>
                <a:ea typeface="標楷體" pitchFamily="65"/>
              </a:rPr>
              <a:t>未標示</a:t>
            </a:r>
            <a:r>
              <a:rPr lang="zh-TW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/>
                <a:ea typeface="DFKai-SB"/>
                <a:cs typeface="Times New Roman"/>
              </a:rPr>
              <a:t>的記號（如：頂點、線段），但未將試題圖形畫在作答區內</a:t>
            </a:r>
            <a:endParaRPr lang="en-US" sz="2400" b="0" i="0" u="none" strike="noStrike" kern="1200" cap="none" spc="0" baseline="0">
              <a:solidFill>
                <a:srgbClr val="000000"/>
              </a:solidFill>
              <a:uFillTx/>
              <a:latin typeface="Times New Roman"/>
              <a:ea typeface="標楷體"/>
              <a:cs typeface="Times New Roman"/>
            </a:endParaRPr>
          </a:p>
          <a:p>
            <a:pPr marL="704216" marR="0" lvl="1" indent="-342900" algn="just" defTabSz="1511302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2399"/>
              <a:buBlip>
                <a:blip r:embed="rId2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>
              <a:solidFill>
                <a:srgbClr val="000000"/>
              </a:solidFill>
              <a:uFillTx/>
              <a:latin typeface="Times New Roman"/>
              <a:ea typeface="標楷體"/>
              <a:cs typeface="Times New Roman"/>
            </a:endParaRPr>
          </a:p>
          <a:p>
            <a:pPr marL="571500" marR="0" lvl="1" indent="-571500" algn="just" defTabSz="1511302" rtl="0" fontAlgn="auto" hangingPunct="1">
              <a:lnSpc>
                <a:spcPct val="90000"/>
              </a:lnSpc>
              <a:spcBef>
                <a:spcPts val="2400"/>
              </a:spcBef>
              <a:spcAft>
                <a:spcPts val="600"/>
              </a:spcAft>
              <a:buSzPts val="2799"/>
              <a:buBlip>
                <a:blip r:embed="rId2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/>
                <a:ea typeface="標楷體"/>
                <a:cs typeface="Times New Roman"/>
              </a:rPr>
              <a:t>以下為違反試場規則行為：</a:t>
            </a:r>
          </a:p>
          <a:p>
            <a:pPr marL="685800" marR="0" lvl="1" indent="-171450" algn="just" defTabSz="1133444" rtl="0" fontAlgn="auto" hangingPunct="1">
              <a:lnSpc>
                <a:spcPct val="90000"/>
              </a:lnSpc>
              <a:spcBef>
                <a:spcPts val="600"/>
              </a:spcBef>
              <a:spcAft>
                <a:spcPts val="45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400" b="0" i="0" u="none" strike="noStrike" kern="1200" cap="none" spc="0" baseline="0">
                <a:solidFill>
                  <a:srgbClr val="000000"/>
                </a:solidFill>
                <a:highlight>
                  <a:srgbClr val="A7C9E8"/>
                </a:highlight>
                <a:uFillTx/>
                <a:latin typeface="標楷體" pitchFamily="65"/>
                <a:ea typeface="標楷體" pitchFamily="65"/>
              </a:rPr>
              <a:t>於答案卷上作標記（包含畫記與題目無關之文字、圖形或符號）、顯示自己身分</a:t>
            </a: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/>
                <a:ea typeface="DFKai-SB"/>
                <a:cs typeface="Times New Roman"/>
              </a:rPr>
              <a:t> </a:t>
            </a: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Wingdings" pitchFamily="2"/>
                <a:ea typeface="DFKai-SB"/>
                <a:cs typeface="Times New Roman"/>
              </a:rPr>
              <a:t></a:t>
            </a: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/>
                <a:ea typeface="DFKai-SB"/>
                <a:cs typeface="Times New Roman"/>
              </a:rPr>
              <a:t> </a:t>
            </a:r>
            <a:r>
              <a:rPr lang="zh-TW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DFKai-SB"/>
                <a:cs typeface="Times New Roman" pitchFamily="18"/>
              </a:rPr>
              <a:t>該生</a:t>
            </a:r>
            <a:r>
              <a:rPr lang="zh-TW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/>
                <a:ea typeface="標楷體"/>
                <a:cs typeface="Times New Roman"/>
              </a:rPr>
              <a:t>數學科</a:t>
            </a:r>
            <a:r>
              <a:rPr lang="zh-TW" sz="2400" b="1" i="0" u="sng" strike="noStrike" kern="1200" cap="none" spc="0" baseline="0">
                <a:solidFill>
                  <a:srgbClr val="FF0000"/>
                </a:solidFill>
                <a:highlight>
                  <a:srgbClr val="FFFF99"/>
                </a:highlight>
                <a:uFillTx/>
                <a:latin typeface="標楷體" pitchFamily="65"/>
                <a:ea typeface="標楷體" pitchFamily="65"/>
              </a:rPr>
              <a:t>記違規</a:t>
            </a:r>
            <a:r>
              <a:rPr lang="en-US" sz="2400" b="1" i="0" u="sng" strike="noStrike" kern="1200" cap="none" spc="0" baseline="0">
                <a:solidFill>
                  <a:srgbClr val="FF0000"/>
                </a:solidFill>
                <a:highlight>
                  <a:srgbClr val="FFFF99"/>
                </a:highlight>
                <a:uFillTx/>
                <a:latin typeface="Times New Roman" pitchFamily="18"/>
                <a:ea typeface="標楷體" pitchFamily="65"/>
                <a:cs typeface="Times New Roman" pitchFamily="18"/>
              </a:rPr>
              <a:t> 1 </a:t>
            </a:r>
            <a:r>
              <a:rPr lang="zh-TW" sz="2400" b="1" i="0" u="sng" strike="noStrike" kern="1200" cap="none" spc="0" baseline="0">
                <a:solidFill>
                  <a:srgbClr val="FF0000"/>
                </a:solidFill>
                <a:highlight>
                  <a:srgbClr val="FFFF99"/>
                </a:highlight>
                <a:uFillTx/>
                <a:latin typeface="標楷體" pitchFamily="65"/>
                <a:ea typeface="標楷體" pitchFamily="65"/>
              </a:rPr>
              <a:t>點</a:t>
            </a:r>
          </a:p>
          <a:p>
            <a:pPr marL="685800" marR="0" lvl="1" indent="-171450" algn="just" defTabSz="1133444" rtl="0" fontAlgn="auto" hangingPunct="1">
              <a:lnSpc>
                <a:spcPct val="100000"/>
              </a:lnSpc>
              <a:spcBef>
                <a:spcPts val="600"/>
              </a:spcBef>
              <a:spcAft>
                <a:spcPts val="45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400" b="0" i="0" u="none" strike="noStrike" kern="1200" cap="none" spc="0" baseline="0">
                <a:solidFill>
                  <a:srgbClr val="000000"/>
                </a:solidFill>
                <a:highlight>
                  <a:srgbClr val="A7C9E8"/>
                </a:highlight>
                <a:uFillTx/>
                <a:latin typeface="標楷體" pitchFamily="65"/>
                <a:ea typeface="標楷體" pitchFamily="65"/>
              </a:rPr>
              <a:t>故意挖補、汙損、折疊答案卷</a:t>
            </a: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/>
                <a:ea typeface="標楷體"/>
                <a:cs typeface="Times New Roman"/>
              </a:rPr>
              <a:t> </a:t>
            </a: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Wingdings" pitchFamily="2"/>
                <a:ea typeface="標楷體"/>
                <a:cs typeface="Times New Roman"/>
              </a:rPr>
              <a:t></a:t>
            </a:r>
            <a:r>
              <a:rPr lang="zh-TW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DFKai-SB"/>
                <a:cs typeface="Times New Roman" pitchFamily="18"/>
              </a:rPr>
              <a:t>該生</a:t>
            </a:r>
            <a:r>
              <a:rPr lang="zh-TW" sz="2400" b="1" i="0" u="sng" strike="noStrike" kern="1200" cap="none" spc="0" baseline="0">
                <a:solidFill>
                  <a:srgbClr val="FF0000"/>
                </a:solidFill>
                <a:highlight>
                  <a:srgbClr val="FFFF99"/>
                </a:highlight>
                <a:uFillTx/>
                <a:latin typeface="標楷體" pitchFamily="65"/>
                <a:ea typeface="標楷體" pitchFamily="65"/>
              </a:rPr>
              <a:t>數學科不予計列等級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BAB2DAE-D0C5-33CD-D730-042DBDC1DCF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規劃作答區方式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680B674-F998-560F-7FDF-084F5EE0F4F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97160" y="1339001"/>
            <a:ext cx="3805239" cy="4525959"/>
          </a:xfrm>
        </p:spPr>
        <p:txBody>
          <a:bodyPr/>
          <a:lstStyle/>
          <a:p>
            <a:pPr lvl="0"/>
            <a:r>
              <a:rPr lang="zh-TW" sz="3200">
                <a:latin typeface="標楷體" pitchFamily="65"/>
                <a:ea typeface="標楷體" pitchFamily="65"/>
              </a:rPr>
              <a:t>標示作答順序，並劃分區塊，充分利用作答區。</a:t>
            </a:r>
          </a:p>
        </p:txBody>
      </p:sp>
      <p:pic>
        <p:nvPicPr>
          <p:cNvPr id="4" name="圖片 6" descr="一張含有 文字, 筆跡, 圖表, 圖畫 的圖片&#10;&#10;AI 產生的內容可能不正確。">
            <a:extLst>
              <a:ext uri="{FF2B5EF4-FFF2-40B4-BE49-F238E27FC236}">
                <a16:creationId xmlns:a16="http://schemas.microsoft.com/office/drawing/2014/main" id="{10EFF0F2-5555-6CE7-A44C-A3DE64130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45" y="1334566"/>
            <a:ext cx="5860343" cy="5188753"/>
          </a:xfrm>
          <a:prstGeom prst="rect">
            <a:avLst/>
          </a:prstGeom>
          <a:noFill/>
          <a:ln w="15873" cap="flat">
            <a:solidFill>
              <a:srgbClr val="FF0000"/>
            </a:solidFill>
            <a:prstDash val="solid"/>
            <a:miter/>
          </a:ln>
        </p:spPr>
      </p:pic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9E058440-567B-B5D3-9BFF-C8D9D01E65FB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1700595-D2AC-4F01-A7E8-9CDB2DD37978}" type="slidenum">
              <a:t>22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0CB2D8-8DC7-7697-B921-A95A5828BE1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規劃作答區方式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2695EF5-E165-5CB7-D7DF-18D8ECE273E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96766" y="1345941"/>
            <a:ext cx="3808411" cy="4525959"/>
          </a:xfrm>
        </p:spPr>
        <p:txBody>
          <a:bodyPr/>
          <a:lstStyle/>
          <a:p>
            <a:pPr lvl="0"/>
            <a:r>
              <a:rPr lang="zh-TW" sz="3200">
                <a:latin typeface="標楷體" pitchFamily="65"/>
                <a:ea typeface="標楷體" pitchFamily="65"/>
              </a:rPr>
              <a:t>劃分作答區塊，充分利用作答區。</a:t>
            </a:r>
          </a:p>
        </p:txBody>
      </p:sp>
      <p:pic>
        <p:nvPicPr>
          <p:cNvPr id="4" name="圖片 3" descr="一張含有 文字, 筆跡, 圖表, 字型 的圖片&#10;&#10;AI 產生的內容可能不正確。">
            <a:extLst>
              <a:ext uri="{FF2B5EF4-FFF2-40B4-BE49-F238E27FC236}">
                <a16:creationId xmlns:a16="http://schemas.microsoft.com/office/drawing/2014/main" id="{A98BBE3E-EB4D-527F-32E0-EF6CA8A15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26" y="1345941"/>
            <a:ext cx="5862913" cy="5186741"/>
          </a:xfrm>
          <a:prstGeom prst="rect">
            <a:avLst/>
          </a:prstGeom>
          <a:noFill/>
          <a:ln w="15873" cap="flat">
            <a:solidFill>
              <a:srgbClr val="FF0000"/>
            </a:solidFill>
            <a:prstDash val="solid"/>
            <a:miter/>
          </a:ln>
        </p:spPr>
      </p:pic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0BA0569A-B3DD-0C57-AF78-4F17590EB183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0026026-E3CD-479D-ACE0-611CBD293F57}" type="slidenum">
              <a:t>23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4A0B78-5732-7C51-FFA7-450804E83C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2134" y="13441"/>
            <a:ext cx="10511668" cy="1325559"/>
          </a:xfrm>
        </p:spPr>
        <p:txBody>
          <a:bodyPr anchorCtr="1"/>
          <a:lstStyle/>
          <a:p>
            <a:pPr lvl="0" algn="ctr"/>
            <a:r>
              <a:rPr lang="zh-TW" sz="3600" b="1">
                <a:latin typeface="Times New Roman"/>
                <a:ea typeface="DFKai-SB"/>
              </a:rPr>
              <a:t>若使用試題未提供的標號（如：</a:t>
            </a:r>
            <a:r>
              <a:rPr lang="en-US" sz="3600" b="1">
                <a:latin typeface="Times New Roman"/>
                <a:ea typeface="標楷體"/>
                <a:cs typeface="Times New Roman"/>
              </a:rPr>
              <a:t>A</a:t>
            </a:r>
            <a:r>
              <a:rPr lang="zh-TW" sz="3600" b="1">
                <a:latin typeface="Times New Roman"/>
                <a:ea typeface="DFKai-SB"/>
              </a:rPr>
              <a:t>、</a:t>
            </a:r>
            <a:r>
              <a:rPr lang="en-US" sz="3600" b="1">
                <a:latin typeface="Times New Roman"/>
                <a:ea typeface="標楷體"/>
                <a:cs typeface="Times New Roman"/>
              </a:rPr>
              <a:t>B</a:t>
            </a:r>
            <a:r>
              <a:rPr lang="zh-TW" sz="3600" b="1">
                <a:latin typeface="Times New Roman"/>
                <a:ea typeface="DFKai-SB"/>
              </a:rPr>
              <a:t>、</a:t>
            </a:r>
            <a:r>
              <a:rPr lang="en-US" sz="3600" b="1">
                <a:latin typeface="Times New Roman"/>
                <a:ea typeface="標楷體"/>
                <a:cs typeface="Times New Roman"/>
              </a:rPr>
              <a:t>C</a:t>
            </a:r>
            <a:r>
              <a:rPr lang="en-US" sz="3600" b="1">
                <a:latin typeface="標楷體" pitchFamily="65"/>
                <a:ea typeface="DFKai-SB"/>
              </a:rPr>
              <a:t>)</a:t>
            </a:r>
            <a:r>
              <a:rPr lang="zh-TW" sz="3600" b="1">
                <a:latin typeface="標楷體" pitchFamily="65"/>
                <a:ea typeface="DFKai-SB"/>
              </a:rPr>
              <a:t>，</a:t>
            </a:r>
            <a:br>
              <a:rPr lang="en-US" sz="3600" b="1">
                <a:latin typeface="標楷體" pitchFamily="65"/>
                <a:ea typeface="DFKai-SB"/>
              </a:rPr>
            </a:br>
            <a:r>
              <a:rPr lang="zh-TW" sz="3600" b="1">
                <a:latin typeface="標楷體" pitchFamily="65"/>
                <a:ea typeface="DFKai-SB"/>
              </a:rPr>
              <a:t>應將這些標號清楚</a:t>
            </a:r>
            <a:r>
              <a:rPr lang="zh-TW" sz="3600" b="1">
                <a:latin typeface="Times New Roman"/>
                <a:ea typeface="DFKai-SB"/>
              </a:rPr>
              <a:t>標示</a:t>
            </a:r>
            <a:r>
              <a:rPr lang="zh-TW" sz="3600" b="1">
                <a:latin typeface="標楷體" pitchFamily="65"/>
                <a:ea typeface="DFKai-SB"/>
              </a:rPr>
              <a:t>在作答區內的圖形上</a:t>
            </a:r>
            <a:endParaRPr lang="en-US" sz="3600" b="1">
              <a:cs typeface="Calibri Light"/>
            </a:endParaRPr>
          </a:p>
        </p:txBody>
      </p:sp>
      <p:pic>
        <p:nvPicPr>
          <p:cNvPr id="3" name="圖片 1" descr="一張含有 文字, 筆跡, 字型, 寫生 的圖片&#10;&#10;自動產生的描述">
            <a:extLst>
              <a:ext uri="{FF2B5EF4-FFF2-40B4-BE49-F238E27FC236}">
                <a16:creationId xmlns:a16="http://schemas.microsoft.com/office/drawing/2014/main" id="{3F335C87-D219-09C0-A8ED-A41DC1ED08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94297" y="1343354"/>
            <a:ext cx="4865348" cy="4859999"/>
          </a:xfrm>
          <a:prstGeom prst="rect">
            <a:avLst/>
          </a:prstGeom>
          <a:noFill/>
          <a:ln w="15873" cap="flat">
            <a:solidFill>
              <a:srgbClr val="FF0000"/>
            </a:solidFill>
            <a:prstDash val="solid"/>
            <a:miter/>
          </a:ln>
        </p:spPr>
      </p:pic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9B5524C2-3E76-46EB-FDE7-958E70FC0B18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C74C7B8-1878-4BD5-9959-99D21C5FDDDF}" type="slidenum">
              <a:t>24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  <p:pic>
        <p:nvPicPr>
          <p:cNvPr id="5" name="圖片 3" descr="一張含有 文字, 螢幕擷取畫面, 圖表, 數字 的圖片&#10;&#10;自動產生的描述">
            <a:extLst>
              <a:ext uri="{FF2B5EF4-FFF2-40B4-BE49-F238E27FC236}">
                <a16:creationId xmlns:a16="http://schemas.microsoft.com/office/drawing/2014/main" id="{8817DA50-F390-CC0A-E7BE-528AA4FA8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34" y="1345576"/>
            <a:ext cx="5121179" cy="5517928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788E93-7B19-7EB5-B1E9-93E2B55994B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latin typeface="Times New Roman"/>
                <a:ea typeface="DFKai-SB"/>
                <a:cs typeface="Times New Roman"/>
              </a:rPr>
              <a:t>可能影響得分的情形 </a:t>
            </a:r>
            <a:r>
              <a:rPr lang="en-US" sz="4800" b="1">
                <a:latin typeface="Times New Roman"/>
                <a:ea typeface="DFKai-SB"/>
                <a:cs typeface="Times New Roman"/>
              </a:rPr>
              <a:t>—</a:t>
            </a:r>
            <a:r>
              <a:rPr lang="zh-TW" sz="2800" b="1">
                <a:latin typeface="Times New Roman"/>
                <a:ea typeface="DFKai-SB"/>
                <a:cs typeface="Times New Roman"/>
              </a:rPr>
              <a:t>超出格線</a:t>
            </a:r>
            <a:endParaRPr lang="en-US" sz="2800" b="1">
              <a:latin typeface="Times New Roman"/>
              <a:ea typeface="DFKai-SB"/>
              <a:cs typeface="Times New Roman"/>
            </a:endParaRPr>
          </a:p>
        </p:txBody>
      </p:sp>
      <p:pic>
        <p:nvPicPr>
          <p:cNvPr id="3" name="內容版面配置區 3" descr="一張含有 文字, 筆跡, 字型, 圖畫 的圖片&#10;&#10;自動產生的描述">
            <a:extLst>
              <a:ext uri="{FF2B5EF4-FFF2-40B4-BE49-F238E27FC236}">
                <a16:creationId xmlns:a16="http://schemas.microsoft.com/office/drawing/2014/main" id="{6E18DA3A-D906-75CA-71DC-F771DB1078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72495" y="1345027"/>
            <a:ext cx="4859999" cy="4859999"/>
          </a:xfrm>
          <a:prstGeom prst="rect">
            <a:avLst/>
          </a:prstGeom>
          <a:noFill/>
          <a:ln w="15873" cap="flat">
            <a:solidFill>
              <a:srgbClr val="FF0000"/>
            </a:solidFill>
            <a:prstDash val="solid"/>
            <a:miter/>
          </a:ln>
        </p:spPr>
      </p:pic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BE1E25AC-1729-693B-2DD7-0E50F4E2F05D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CFF9F13-C336-4A12-AFD1-78F82BB18FB7}" type="slidenum">
              <a:t>25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  <p:sp>
        <p:nvSpPr>
          <p:cNvPr id="5" name="橢圓 2">
            <a:extLst>
              <a:ext uri="{FF2B5EF4-FFF2-40B4-BE49-F238E27FC236}">
                <a16:creationId xmlns:a16="http://schemas.microsoft.com/office/drawing/2014/main" id="{EAF95288-BC32-6C26-61AF-61D212B1D215}"/>
              </a:ext>
            </a:extLst>
          </p:cNvPr>
          <p:cNvSpPr/>
          <p:nvPr/>
        </p:nvSpPr>
        <p:spPr>
          <a:xfrm>
            <a:off x="4473674" y="5715000"/>
            <a:ext cx="3571161" cy="85298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28575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  <a:ea typeface="新細明體" pitchFamily="18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06D337-4BCD-D1CB-96B4-84924AFAFF7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r"/>
            <a:r>
              <a:rPr lang="zh-TW" sz="4300" b="1">
                <a:latin typeface="標楷體"/>
                <a:ea typeface="DFKai-SB"/>
              </a:rPr>
              <a:t>可能影響得分的情形</a:t>
            </a:r>
            <a:r>
              <a:rPr lang="en-US" sz="4300" b="1">
                <a:latin typeface="Times New Roman"/>
                <a:ea typeface="DFKai-SB"/>
                <a:cs typeface="Times New Roman"/>
              </a:rPr>
              <a:t> —</a:t>
            </a:r>
            <a:r>
              <a:rPr lang="zh-TW" sz="2500" b="1">
                <a:latin typeface="標楷體"/>
                <a:ea typeface="DFKai-SB"/>
              </a:rPr>
              <a:t>使用到原試題圖形上未標示的輔助線段（如：  </a:t>
            </a:r>
            <a:r>
              <a:rPr lang="en-US" sz="2500" b="1">
                <a:latin typeface="標楷體"/>
                <a:ea typeface="DFKai-SB"/>
              </a:rPr>
              <a:t> )</a:t>
            </a:r>
            <a:r>
              <a:rPr lang="zh-TW" sz="2500" b="1">
                <a:latin typeface="標楷體"/>
                <a:ea typeface="DFKai-SB"/>
              </a:rPr>
              <a:t>，但未將該線段清楚標示在作答區內的圖形上</a:t>
            </a:r>
            <a:endParaRPr lang="en-US" sz="4000" b="1">
              <a:cs typeface="Calibri Light"/>
            </a:endParaRPr>
          </a:p>
        </p:txBody>
      </p:sp>
      <p:sp>
        <p:nvSpPr>
          <p:cNvPr id="3" name="投影片編號版面配置區 1">
            <a:extLst>
              <a:ext uri="{FF2B5EF4-FFF2-40B4-BE49-F238E27FC236}">
                <a16:creationId xmlns:a16="http://schemas.microsoft.com/office/drawing/2014/main" id="{E9B5CDF2-A663-19CC-1C68-E645BBCF3648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7334DB9-9D9E-429E-84A5-DE43E437EC7D}" type="slidenum">
              <a:t>26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0B14A8B-D825-F8C3-4FE2-8B8700847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314" y="727185"/>
            <a:ext cx="600075" cy="4095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圖片 7" descr="一張含有 文字, 螢幕擷取畫面, 字型, 圖表 的圖片&#10;&#10;自動產生的描述">
            <a:extLst>
              <a:ext uri="{FF2B5EF4-FFF2-40B4-BE49-F238E27FC236}">
                <a16:creationId xmlns:a16="http://schemas.microsoft.com/office/drawing/2014/main" id="{453A8CA5-3B3F-0112-FF5D-35240EA70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202" y="1344094"/>
            <a:ext cx="6133182" cy="5398837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1428EB2D-81BF-7CB4-714C-B1046BB69DA6}"/>
              </a:ext>
            </a:extLst>
          </p:cNvPr>
          <p:cNvGrpSpPr/>
          <p:nvPr/>
        </p:nvGrpSpPr>
        <p:grpSpPr>
          <a:xfrm>
            <a:off x="6772997" y="1344826"/>
            <a:ext cx="4859377" cy="4859999"/>
            <a:chOff x="6772997" y="1344826"/>
            <a:chExt cx="4859377" cy="4859999"/>
          </a:xfrm>
        </p:grpSpPr>
        <p:pic>
          <p:nvPicPr>
            <p:cNvPr id="7" name="圖片 1" descr="一張含有 文字, 字型, 筆跡, 螢幕擷取畫面 的圖片&#10;&#10;自動產生的描述">
              <a:extLst>
                <a:ext uri="{FF2B5EF4-FFF2-40B4-BE49-F238E27FC236}">
                  <a16:creationId xmlns:a16="http://schemas.microsoft.com/office/drawing/2014/main" id="{7D4C05F2-F768-B439-720A-39633455C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772997" y="1344826"/>
              <a:ext cx="4859377" cy="4859999"/>
            </a:xfrm>
            <a:prstGeom prst="rect">
              <a:avLst/>
            </a:prstGeom>
            <a:noFill/>
            <a:ln w="15873" cap="flat">
              <a:solidFill>
                <a:srgbClr val="FF0000"/>
              </a:solidFill>
              <a:prstDash val="solid"/>
              <a:miter/>
            </a:ln>
          </p:spPr>
        </p:pic>
        <p:pic>
          <p:nvPicPr>
            <p:cNvPr id="8" name="圖片 2">
              <a:extLst>
                <a:ext uri="{FF2B5EF4-FFF2-40B4-BE49-F238E27FC236}">
                  <a16:creationId xmlns:a16="http://schemas.microsoft.com/office/drawing/2014/main" id="{7C0D7308-5419-DF6F-6049-BD09C6340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2226" y="1564264"/>
              <a:ext cx="1835877" cy="47632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9" name="圖片 12">
              <a:extLst>
                <a:ext uri="{FF2B5EF4-FFF2-40B4-BE49-F238E27FC236}">
                  <a16:creationId xmlns:a16="http://schemas.microsoft.com/office/drawing/2014/main" id="{FEA2196E-BAB8-18C6-AF3D-213308815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07567" y="1918886"/>
              <a:ext cx="219803" cy="476320"/>
            </a:xfrm>
            <a:prstGeom prst="rect">
              <a:avLst/>
            </a:prstGeom>
            <a:noFill/>
            <a:ln cap="flat">
              <a:noFill/>
            </a:ln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2921A0-308A-C3BA-9EB7-5144B1D0EA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1441" y="1344"/>
            <a:ext cx="10709123" cy="1337657"/>
          </a:xfrm>
        </p:spPr>
        <p:txBody>
          <a:bodyPr anchorCtr="1"/>
          <a:lstStyle/>
          <a:p>
            <a:pPr lvl="0" algn="ctr"/>
            <a:r>
              <a:rPr lang="zh-TW" sz="4800" b="1">
                <a:latin typeface="Times New Roman"/>
                <a:ea typeface="DFKai-SB"/>
              </a:rPr>
              <a:t>記違規1點的情形</a:t>
            </a:r>
            <a:r>
              <a:rPr lang="en-US" sz="4800" b="1">
                <a:latin typeface="Times New Roman"/>
                <a:ea typeface="DFKai-SB"/>
              </a:rPr>
              <a:t> </a:t>
            </a:r>
            <a:r>
              <a:rPr lang="en-US" sz="4800" b="1">
                <a:latin typeface="Times New Roman"/>
                <a:ea typeface="標楷體"/>
                <a:cs typeface="Times New Roman"/>
              </a:rPr>
              <a:t>—</a:t>
            </a:r>
            <a:r>
              <a:rPr lang="zh-TW" sz="3100" b="1">
                <a:ea typeface="DFKai-SB"/>
              </a:rPr>
              <a:t>畫記與題目無關的文字與圖形</a:t>
            </a:r>
            <a:endParaRPr lang="zh-TW" b="1">
              <a:cs typeface="Calibri Light"/>
            </a:endParaRPr>
          </a:p>
        </p:txBody>
      </p:sp>
      <p:pic>
        <p:nvPicPr>
          <p:cNvPr id="3" name="圖片 3" descr="一張含有 寫生, 圖畫, 線條藝術, 兒童藝術 的圖片&#10;&#10;AI 產生的內容可能不正確。">
            <a:extLst>
              <a:ext uri="{FF2B5EF4-FFF2-40B4-BE49-F238E27FC236}">
                <a16:creationId xmlns:a16="http://schemas.microsoft.com/office/drawing/2014/main" id="{23B83472-D85F-22D2-557E-82ADE8042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811" y="1345768"/>
            <a:ext cx="4863721" cy="4858115"/>
          </a:xfrm>
          <a:prstGeom prst="rect">
            <a:avLst/>
          </a:prstGeom>
          <a:noFill/>
          <a:ln w="15873" cap="flat">
            <a:solidFill>
              <a:srgbClr val="FF0000"/>
            </a:solidFill>
            <a:prstDash val="solid"/>
            <a:miter/>
          </a:ln>
        </p:spPr>
      </p:pic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1FC3B4B4-EA13-9F06-1EEA-40BB4E6CFD25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D55D674-A211-4387-ACE5-CFD4F1039530}" type="slidenum">
              <a:t>27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BE1872-8A10-B851-DDE3-7267E35D71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1351" y="13441"/>
            <a:ext cx="11623432" cy="1325559"/>
          </a:xfrm>
        </p:spPr>
        <p:txBody>
          <a:bodyPr anchorCtr="1"/>
          <a:lstStyle/>
          <a:p>
            <a:pPr lvl="0" algn="ctr"/>
            <a:r>
              <a:rPr lang="zh-TW" sz="4800" b="1">
                <a:latin typeface="Times New Roman"/>
                <a:ea typeface="DFKai-SB"/>
              </a:rPr>
              <a:t>記違規1點的情形</a:t>
            </a:r>
            <a:r>
              <a:rPr lang="en-US" sz="4800">
                <a:latin typeface="Times New Roman"/>
                <a:ea typeface="DFKai-SB"/>
              </a:rPr>
              <a:t> </a:t>
            </a:r>
            <a:r>
              <a:rPr lang="en-US" sz="4800" b="1">
                <a:latin typeface="Times New Roman"/>
                <a:ea typeface="標楷體"/>
                <a:cs typeface="Times New Roman"/>
              </a:rPr>
              <a:t>—</a:t>
            </a:r>
            <a:r>
              <a:rPr lang="zh-TW" sz="3100" b="1">
                <a:ea typeface="DFKai-SB"/>
              </a:rPr>
              <a:t>畫記與題目無關的圖形或符號</a:t>
            </a:r>
            <a:endParaRPr lang="zh-TW" b="1">
              <a:cs typeface="Calibri Light"/>
            </a:endParaRPr>
          </a:p>
        </p:txBody>
      </p:sp>
      <p:pic>
        <p:nvPicPr>
          <p:cNvPr id="3" name="圖片 3" descr="一張含有 文字, 筆跡, 字型, 書法 的圖片&#10;&#10;AI 產生的內容可能不正確。">
            <a:extLst>
              <a:ext uri="{FF2B5EF4-FFF2-40B4-BE49-F238E27FC236}">
                <a16:creationId xmlns:a16="http://schemas.microsoft.com/office/drawing/2014/main" id="{42B13A2E-ECB5-D801-7269-3B4FE66F5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788" y="1344798"/>
            <a:ext cx="4856506" cy="4859999"/>
          </a:xfrm>
          <a:prstGeom prst="rect">
            <a:avLst/>
          </a:prstGeom>
          <a:noFill/>
          <a:ln w="15873" cap="flat">
            <a:solidFill>
              <a:srgbClr val="FF0000"/>
            </a:solidFill>
            <a:prstDash val="solid"/>
            <a:miter/>
          </a:ln>
        </p:spPr>
      </p:pic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16E2018F-D14A-A103-35B9-1FDAE17DEF6C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13FE08B-36E3-43A5-AA02-1663A4B15833}" type="slidenum">
              <a:t>28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  <p:sp>
        <p:nvSpPr>
          <p:cNvPr id="5" name="橢圓 3">
            <a:extLst>
              <a:ext uri="{FF2B5EF4-FFF2-40B4-BE49-F238E27FC236}">
                <a16:creationId xmlns:a16="http://schemas.microsoft.com/office/drawing/2014/main" id="{6F725EB8-C195-D1FA-0D67-C9231B9447AF}"/>
              </a:ext>
            </a:extLst>
          </p:cNvPr>
          <p:cNvSpPr/>
          <p:nvPr/>
        </p:nvSpPr>
        <p:spPr>
          <a:xfrm>
            <a:off x="7421791" y="3167582"/>
            <a:ext cx="556522" cy="61010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28575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  <a:ea typeface="新細明體" pitchFamily="18"/>
            </a:endParaRPr>
          </a:p>
        </p:txBody>
      </p:sp>
      <p:sp>
        <p:nvSpPr>
          <p:cNvPr id="6" name="橢圓 2">
            <a:extLst>
              <a:ext uri="{FF2B5EF4-FFF2-40B4-BE49-F238E27FC236}">
                <a16:creationId xmlns:a16="http://schemas.microsoft.com/office/drawing/2014/main" id="{3B028814-F80A-9082-93D1-83B070480CE9}"/>
              </a:ext>
            </a:extLst>
          </p:cNvPr>
          <p:cNvSpPr/>
          <p:nvPr/>
        </p:nvSpPr>
        <p:spPr>
          <a:xfrm>
            <a:off x="6333225" y="3167582"/>
            <a:ext cx="362998" cy="61010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28575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  <a:ea typeface="新細明體" pitchFamily="18"/>
            </a:endParaRPr>
          </a:p>
        </p:txBody>
      </p:sp>
      <p:sp>
        <p:nvSpPr>
          <p:cNvPr id="7" name="橢圓 4">
            <a:extLst>
              <a:ext uri="{FF2B5EF4-FFF2-40B4-BE49-F238E27FC236}">
                <a16:creationId xmlns:a16="http://schemas.microsoft.com/office/drawing/2014/main" id="{E4C4A835-7214-6D5C-83C2-9D7AD9818CCE}"/>
              </a:ext>
            </a:extLst>
          </p:cNvPr>
          <p:cNvSpPr/>
          <p:nvPr/>
        </p:nvSpPr>
        <p:spPr>
          <a:xfrm>
            <a:off x="4651982" y="3167582"/>
            <a:ext cx="471857" cy="61010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28575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  <a:ea typeface="新細明體" pitchFamily="18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3179C7-F7E6-F997-36AC-6319809DFE7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latin typeface="Times New Roman"/>
                <a:ea typeface="DFKai-SB"/>
              </a:rPr>
              <a:t>記違規</a:t>
            </a:r>
            <a:r>
              <a:rPr lang="en-US" sz="4800" b="1">
                <a:latin typeface="Times New Roman"/>
                <a:ea typeface="DFKai-SB"/>
              </a:rPr>
              <a:t>1</a:t>
            </a:r>
            <a:r>
              <a:rPr lang="zh-TW" sz="4800" b="1">
                <a:latin typeface="Times New Roman"/>
                <a:ea typeface="DFKai-SB"/>
              </a:rPr>
              <a:t>點的情形</a:t>
            </a:r>
            <a:r>
              <a:rPr lang="en-US" sz="4800" b="1">
                <a:latin typeface="Times New Roman"/>
                <a:ea typeface="DFKai-SB"/>
                <a:cs typeface="Times New Roman"/>
              </a:rPr>
              <a:t> —</a:t>
            </a:r>
            <a:r>
              <a:rPr lang="zh-TW" sz="3200" b="1">
                <a:ea typeface="DFKai-SB"/>
              </a:rPr>
              <a:t>顯示自己身分</a:t>
            </a:r>
            <a:endParaRPr lang="zh-TW" b="1">
              <a:cs typeface="Calibri Light"/>
            </a:endParaRPr>
          </a:p>
        </p:txBody>
      </p:sp>
      <p:pic>
        <p:nvPicPr>
          <p:cNvPr id="3" name="圖片 3" descr="一張含有 螢幕擷取畫面, 白色, 設計 的圖片&#10;&#10;自動產生的描述">
            <a:extLst>
              <a:ext uri="{FF2B5EF4-FFF2-40B4-BE49-F238E27FC236}">
                <a16:creationId xmlns:a16="http://schemas.microsoft.com/office/drawing/2014/main" id="{639E05FD-9D35-BDAD-A546-DFFB30A12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418" y="1345027"/>
            <a:ext cx="4859999" cy="4859999"/>
          </a:xfrm>
          <a:prstGeom prst="rect">
            <a:avLst/>
          </a:prstGeom>
          <a:noFill/>
          <a:ln w="15873" cap="flat">
            <a:solidFill>
              <a:srgbClr val="FF0000"/>
            </a:solidFill>
            <a:prstDash val="solid"/>
            <a:miter/>
          </a:ln>
        </p:spPr>
      </p:pic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AF30F339-DDB0-08B8-0680-43EF224D1189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F742A8C-8C00-4AE7-89BF-820C101DCBAB}" type="slidenum">
              <a:t>29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3333">
            <a:extLst>
              <a:ext uri="{FF2B5EF4-FFF2-40B4-BE49-F238E27FC236}">
                <a16:creationId xmlns:a16="http://schemas.microsoft.com/office/drawing/2014/main" id="{66BBE7D6-6E2C-6B93-52DA-F524B774FC2E}"/>
              </a:ext>
            </a:extLst>
          </p:cNvPr>
          <p:cNvGrpSpPr/>
          <p:nvPr/>
        </p:nvGrpSpPr>
        <p:grpSpPr>
          <a:xfrm>
            <a:off x="660644" y="628604"/>
            <a:ext cx="2519363" cy="5953128"/>
            <a:chOff x="660644" y="628604"/>
            <a:chExt cx="2519363" cy="5953128"/>
          </a:xfrm>
        </p:grpSpPr>
        <p:sp>
          <p:nvSpPr>
            <p:cNvPr id="3" name="矩形 15">
              <a:extLst>
                <a:ext uri="{FF2B5EF4-FFF2-40B4-BE49-F238E27FC236}">
                  <a16:creationId xmlns:a16="http://schemas.microsoft.com/office/drawing/2014/main" id="{DACFC6F4-5D2A-6E46-2E05-59F66FC17BEE}"/>
                </a:ext>
              </a:extLst>
            </p:cNvPr>
            <p:cNvSpPr/>
            <p:nvPr/>
          </p:nvSpPr>
          <p:spPr>
            <a:xfrm>
              <a:off x="1005135" y="628604"/>
              <a:ext cx="2174872" cy="334963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決定測驗目的</a:t>
              </a:r>
            </a:p>
          </p:txBody>
        </p:sp>
        <p:sp>
          <p:nvSpPr>
            <p:cNvPr id="4" name="矩形 17">
              <a:extLst>
                <a:ext uri="{FF2B5EF4-FFF2-40B4-BE49-F238E27FC236}">
                  <a16:creationId xmlns:a16="http://schemas.microsoft.com/office/drawing/2014/main" id="{667F9C1F-0FCA-8DA7-EA31-BFF19CABAF00}"/>
                </a:ext>
              </a:extLst>
            </p:cNvPr>
            <p:cNvSpPr/>
            <p:nvPr/>
          </p:nvSpPr>
          <p:spPr>
            <a:xfrm>
              <a:off x="1005135" y="1233443"/>
              <a:ext cx="2174872" cy="334963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建立雙向細目表</a:t>
              </a:r>
            </a:p>
          </p:txBody>
        </p:sp>
        <p:sp>
          <p:nvSpPr>
            <p:cNvPr id="5" name="矩形 19">
              <a:extLst>
                <a:ext uri="{FF2B5EF4-FFF2-40B4-BE49-F238E27FC236}">
                  <a16:creationId xmlns:a16="http://schemas.microsoft.com/office/drawing/2014/main" id="{12CC7B15-93D9-3915-51BA-1241F46D2573}"/>
                </a:ext>
              </a:extLst>
            </p:cNvPr>
            <p:cNvSpPr/>
            <p:nvPr/>
          </p:nvSpPr>
          <p:spPr>
            <a:xfrm>
              <a:off x="1005135" y="1881140"/>
              <a:ext cx="2174872" cy="334963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選用適當的題型</a:t>
              </a:r>
            </a:p>
          </p:txBody>
        </p:sp>
        <p:sp>
          <p:nvSpPr>
            <p:cNvPr id="6" name="矩形 21">
              <a:extLst>
                <a:ext uri="{FF2B5EF4-FFF2-40B4-BE49-F238E27FC236}">
                  <a16:creationId xmlns:a16="http://schemas.microsoft.com/office/drawing/2014/main" id="{10BA4C96-0396-056F-7DD2-1ABA5BE372E2}"/>
                </a:ext>
              </a:extLst>
            </p:cNvPr>
            <p:cNvSpPr/>
            <p:nvPr/>
          </p:nvSpPr>
          <p:spPr>
            <a:xfrm>
              <a:off x="1005135" y="2516145"/>
              <a:ext cx="2174872" cy="719139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根據命題原則</a:t>
              </a:r>
              <a:endParaRPr lang="en-US" sz="22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 pitchFamily="65"/>
              </a:endParaRPr>
            </a:p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設計試題</a:t>
              </a:r>
            </a:p>
          </p:txBody>
        </p:sp>
        <p:sp>
          <p:nvSpPr>
            <p:cNvPr id="7" name="矩形 26">
              <a:extLst>
                <a:ext uri="{FF2B5EF4-FFF2-40B4-BE49-F238E27FC236}">
                  <a16:creationId xmlns:a16="http://schemas.microsoft.com/office/drawing/2014/main" id="{BAA789E1-961B-0571-FDA3-27CBFD576518}"/>
                </a:ext>
              </a:extLst>
            </p:cNvPr>
            <p:cNvSpPr/>
            <p:nvPr/>
          </p:nvSpPr>
          <p:spPr>
            <a:xfrm>
              <a:off x="1003544" y="3535317"/>
              <a:ext cx="2174872" cy="334963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試題修整與審訂</a:t>
              </a:r>
            </a:p>
          </p:txBody>
        </p:sp>
        <p:sp>
          <p:nvSpPr>
            <p:cNvPr id="8" name="矩形 30">
              <a:extLst>
                <a:ext uri="{FF2B5EF4-FFF2-40B4-BE49-F238E27FC236}">
                  <a16:creationId xmlns:a16="http://schemas.microsoft.com/office/drawing/2014/main" id="{B1F4B688-EF02-401B-FD16-6CB8733B4131}"/>
                </a:ext>
              </a:extLst>
            </p:cNvPr>
            <p:cNvSpPr/>
            <p:nvPr/>
          </p:nvSpPr>
          <p:spPr>
            <a:xfrm>
              <a:off x="1005135" y="4152857"/>
              <a:ext cx="2174872" cy="334963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進行預試</a:t>
              </a:r>
            </a:p>
          </p:txBody>
        </p:sp>
        <p:sp>
          <p:nvSpPr>
            <p:cNvPr id="9" name="矩形 32">
              <a:extLst>
                <a:ext uri="{FF2B5EF4-FFF2-40B4-BE49-F238E27FC236}">
                  <a16:creationId xmlns:a16="http://schemas.microsoft.com/office/drawing/2014/main" id="{011BC38C-27B3-D99F-C3DF-90A339EA22E6}"/>
                </a:ext>
              </a:extLst>
            </p:cNvPr>
            <p:cNvSpPr/>
            <p:nvPr/>
          </p:nvSpPr>
          <p:spPr>
            <a:xfrm>
              <a:off x="1005135" y="4787853"/>
              <a:ext cx="2174872" cy="333371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分析試題特徵</a:t>
              </a:r>
            </a:p>
          </p:txBody>
        </p:sp>
        <p:sp>
          <p:nvSpPr>
            <p:cNvPr id="10" name="矩形 34">
              <a:extLst>
                <a:ext uri="{FF2B5EF4-FFF2-40B4-BE49-F238E27FC236}">
                  <a16:creationId xmlns:a16="http://schemas.microsoft.com/office/drawing/2014/main" id="{1DF0E0BB-A6F3-DA65-2952-B18CEDE3586C}"/>
                </a:ext>
              </a:extLst>
            </p:cNvPr>
            <p:cNvSpPr/>
            <p:nvPr/>
          </p:nvSpPr>
          <p:spPr>
            <a:xfrm>
              <a:off x="1005135" y="5419676"/>
              <a:ext cx="2174872" cy="334963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進入題庫</a:t>
              </a:r>
            </a:p>
          </p:txBody>
        </p:sp>
        <p:sp>
          <p:nvSpPr>
            <p:cNvPr id="11" name="矩形 36">
              <a:extLst>
                <a:ext uri="{FF2B5EF4-FFF2-40B4-BE49-F238E27FC236}">
                  <a16:creationId xmlns:a16="http://schemas.microsoft.com/office/drawing/2014/main" id="{CF9BB6F9-4B85-1FBD-96B8-2D1A207A8CED}"/>
                </a:ext>
              </a:extLst>
            </p:cNvPr>
            <p:cNvSpPr/>
            <p:nvPr/>
          </p:nvSpPr>
          <p:spPr>
            <a:xfrm>
              <a:off x="1003544" y="6246769"/>
              <a:ext cx="2174872" cy="334963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闈內組正式題本</a:t>
              </a:r>
            </a:p>
          </p:txBody>
        </p:sp>
        <p:cxnSp>
          <p:nvCxnSpPr>
            <p:cNvPr id="12" name="直線單箭頭接點 57">
              <a:extLst>
                <a:ext uri="{FF2B5EF4-FFF2-40B4-BE49-F238E27FC236}">
                  <a16:creationId xmlns:a16="http://schemas.microsoft.com/office/drawing/2014/main" id="{EBB62206-84C2-EDAC-1BC7-6F87FBD3A71F}"/>
                </a:ext>
              </a:extLst>
            </p:cNvPr>
            <p:cNvCxnSpPr/>
            <p:nvPr/>
          </p:nvCxnSpPr>
          <p:spPr>
            <a:xfrm>
              <a:off x="2076693" y="988969"/>
              <a:ext cx="0" cy="222245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3" name="直線單箭頭接點 74">
              <a:extLst>
                <a:ext uri="{FF2B5EF4-FFF2-40B4-BE49-F238E27FC236}">
                  <a16:creationId xmlns:a16="http://schemas.microsoft.com/office/drawing/2014/main" id="{FCF09494-C22D-A890-EB9F-E6264E8CED97}"/>
                </a:ext>
              </a:extLst>
            </p:cNvPr>
            <p:cNvCxnSpPr/>
            <p:nvPr/>
          </p:nvCxnSpPr>
          <p:spPr>
            <a:xfrm>
              <a:off x="2076693" y="1623965"/>
              <a:ext cx="0" cy="222254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4" name="直線單箭頭接點 75">
              <a:extLst>
                <a:ext uri="{FF2B5EF4-FFF2-40B4-BE49-F238E27FC236}">
                  <a16:creationId xmlns:a16="http://schemas.microsoft.com/office/drawing/2014/main" id="{215F54C3-50A2-E7DE-9DF2-F5A16C464491}"/>
                </a:ext>
              </a:extLst>
            </p:cNvPr>
            <p:cNvCxnSpPr/>
            <p:nvPr/>
          </p:nvCxnSpPr>
          <p:spPr>
            <a:xfrm>
              <a:off x="2076693" y="2257379"/>
              <a:ext cx="0" cy="222254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5" name="直線單箭頭接點 76">
              <a:extLst>
                <a:ext uri="{FF2B5EF4-FFF2-40B4-BE49-F238E27FC236}">
                  <a16:creationId xmlns:a16="http://schemas.microsoft.com/office/drawing/2014/main" id="{89DBD792-2A73-7664-C4F9-624E166E0CCB}"/>
                </a:ext>
              </a:extLst>
            </p:cNvPr>
            <p:cNvCxnSpPr/>
            <p:nvPr/>
          </p:nvCxnSpPr>
          <p:spPr>
            <a:xfrm>
              <a:off x="2076693" y="3278142"/>
              <a:ext cx="0" cy="222254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6" name="直線單箭頭接點 77">
              <a:extLst>
                <a:ext uri="{FF2B5EF4-FFF2-40B4-BE49-F238E27FC236}">
                  <a16:creationId xmlns:a16="http://schemas.microsoft.com/office/drawing/2014/main" id="{3463BE4C-058C-4F4A-890A-CDC3696AF5A1}"/>
                </a:ext>
              </a:extLst>
            </p:cNvPr>
            <p:cNvCxnSpPr/>
            <p:nvPr/>
          </p:nvCxnSpPr>
          <p:spPr>
            <a:xfrm>
              <a:off x="2076693" y="3908383"/>
              <a:ext cx="0" cy="222245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7" name="直線單箭頭接點 78">
              <a:extLst>
                <a:ext uri="{FF2B5EF4-FFF2-40B4-BE49-F238E27FC236}">
                  <a16:creationId xmlns:a16="http://schemas.microsoft.com/office/drawing/2014/main" id="{44176A1D-0833-DB21-5C4C-A08ACF83770A}"/>
                </a:ext>
              </a:extLst>
            </p:cNvPr>
            <p:cNvCxnSpPr/>
            <p:nvPr/>
          </p:nvCxnSpPr>
          <p:spPr>
            <a:xfrm>
              <a:off x="2076693" y="4543379"/>
              <a:ext cx="0" cy="222254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8" name="直線單箭頭接點 79">
              <a:extLst>
                <a:ext uri="{FF2B5EF4-FFF2-40B4-BE49-F238E27FC236}">
                  <a16:creationId xmlns:a16="http://schemas.microsoft.com/office/drawing/2014/main" id="{493B95DC-EDBD-BF2F-6CE3-7A3D2D157487}"/>
                </a:ext>
              </a:extLst>
            </p:cNvPr>
            <p:cNvCxnSpPr/>
            <p:nvPr/>
          </p:nvCxnSpPr>
          <p:spPr>
            <a:xfrm>
              <a:off x="2076693" y="5176793"/>
              <a:ext cx="0" cy="222254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9" name="直線單箭頭接點 80">
              <a:extLst>
                <a:ext uri="{FF2B5EF4-FFF2-40B4-BE49-F238E27FC236}">
                  <a16:creationId xmlns:a16="http://schemas.microsoft.com/office/drawing/2014/main" id="{C6B21015-F11B-806F-DEB1-88D2BC6586CB}"/>
                </a:ext>
              </a:extLst>
            </p:cNvPr>
            <p:cNvCxnSpPr/>
            <p:nvPr/>
          </p:nvCxnSpPr>
          <p:spPr>
            <a:xfrm>
              <a:off x="2076693" y="5811789"/>
              <a:ext cx="0" cy="396877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20" name="直線接點 101">
              <a:extLst>
                <a:ext uri="{FF2B5EF4-FFF2-40B4-BE49-F238E27FC236}">
                  <a16:creationId xmlns:a16="http://schemas.microsoft.com/office/drawing/2014/main" id="{A79BF682-189F-1A3F-5A86-40EA20E8A2EF}"/>
                </a:ext>
              </a:extLst>
            </p:cNvPr>
            <p:cNvCxnSpPr/>
            <p:nvPr/>
          </p:nvCxnSpPr>
          <p:spPr>
            <a:xfrm>
              <a:off x="665408" y="4943429"/>
              <a:ext cx="334963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21" name="直線接點 102">
              <a:extLst>
                <a:ext uri="{FF2B5EF4-FFF2-40B4-BE49-F238E27FC236}">
                  <a16:creationId xmlns:a16="http://schemas.microsoft.com/office/drawing/2014/main" id="{06B47706-6594-EB1D-7F2D-5ABEFEBA5004}"/>
                </a:ext>
              </a:extLst>
            </p:cNvPr>
            <p:cNvCxnSpPr/>
            <p:nvPr/>
          </p:nvCxnSpPr>
          <p:spPr>
            <a:xfrm>
              <a:off x="660644" y="3690893"/>
              <a:ext cx="0" cy="1260473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22" name="直線單箭頭接點 103">
              <a:extLst>
                <a:ext uri="{FF2B5EF4-FFF2-40B4-BE49-F238E27FC236}">
                  <a16:creationId xmlns:a16="http://schemas.microsoft.com/office/drawing/2014/main" id="{F2A4B28D-6D6A-97A6-5DB7-730D0050902C}"/>
                </a:ext>
              </a:extLst>
            </p:cNvPr>
            <p:cNvCxnSpPr/>
            <p:nvPr/>
          </p:nvCxnSpPr>
          <p:spPr>
            <a:xfrm rot="10799975" flipH="1">
              <a:off x="663826" y="3690893"/>
              <a:ext cx="328618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</p:grpSp>
      <p:grpSp>
        <p:nvGrpSpPr>
          <p:cNvPr id="23" name="群組 13335">
            <a:extLst>
              <a:ext uri="{FF2B5EF4-FFF2-40B4-BE49-F238E27FC236}">
                <a16:creationId xmlns:a16="http://schemas.microsoft.com/office/drawing/2014/main" id="{0735E475-A476-EE84-8A1D-1C425E048224}"/>
              </a:ext>
            </a:extLst>
          </p:cNvPr>
          <p:cNvGrpSpPr/>
          <p:nvPr/>
        </p:nvGrpSpPr>
        <p:grpSpPr>
          <a:xfrm>
            <a:off x="3972171" y="977850"/>
            <a:ext cx="4978395" cy="5530848"/>
            <a:chOff x="3972171" y="977850"/>
            <a:chExt cx="4978395" cy="5530848"/>
          </a:xfrm>
        </p:grpSpPr>
        <p:sp>
          <p:nvSpPr>
            <p:cNvPr id="24" name="矩形 112">
              <a:extLst>
                <a:ext uri="{FF2B5EF4-FFF2-40B4-BE49-F238E27FC236}">
                  <a16:creationId xmlns:a16="http://schemas.microsoft.com/office/drawing/2014/main" id="{B98B9D18-F27B-2269-5D0C-72D45D03928A}"/>
                </a:ext>
              </a:extLst>
            </p:cNvPr>
            <p:cNvSpPr/>
            <p:nvPr/>
          </p:nvSpPr>
          <p:spPr>
            <a:xfrm>
              <a:off x="5392984" y="977850"/>
              <a:ext cx="2209803" cy="666753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採購各出版社</a:t>
              </a:r>
              <a:endParaRPr lang="en-US" sz="22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 pitchFamily="65"/>
              </a:endParaRPr>
            </a:p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部審通過之教材</a:t>
              </a:r>
            </a:p>
          </p:txBody>
        </p:sp>
        <p:cxnSp>
          <p:nvCxnSpPr>
            <p:cNvPr id="25" name="直線單箭頭接點 129">
              <a:extLst>
                <a:ext uri="{FF2B5EF4-FFF2-40B4-BE49-F238E27FC236}">
                  <a16:creationId xmlns:a16="http://schemas.microsoft.com/office/drawing/2014/main" id="{1C27549D-FF0D-9AB9-6AB7-06C95A85B9D9}"/>
                </a:ext>
              </a:extLst>
            </p:cNvPr>
            <p:cNvCxnSpPr/>
            <p:nvPr/>
          </p:nvCxnSpPr>
          <p:spPr>
            <a:xfrm>
              <a:off x="6497881" y="1712863"/>
              <a:ext cx="0" cy="365129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sp>
          <p:nvSpPr>
            <p:cNvPr id="26" name="矩形 130">
              <a:extLst>
                <a:ext uri="{FF2B5EF4-FFF2-40B4-BE49-F238E27FC236}">
                  <a16:creationId xmlns:a16="http://schemas.microsoft.com/office/drawing/2014/main" id="{93CB3D2B-2AEB-1DF9-E126-7D81F1FCD0B1}"/>
                </a:ext>
              </a:extLst>
            </p:cNvPr>
            <p:cNvSpPr/>
            <p:nvPr/>
          </p:nvSpPr>
          <p:spPr>
            <a:xfrm>
              <a:off x="5402503" y="2112913"/>
              <a:ext cx="2208211" cy="665161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建置</a:t>
              </a:r>
              <a:endParaRPr lang="en-US" sz="22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 pitchFamily="65"/>
              </a:endParaRPr>
            </a:p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教材知識檢索庫</a:t>
              </a:r>
            </a:p>
          </p:txBody>
        </p:sp>
        <p:cxnSp>
          <p:nvCxnSpPr>
            <p:cNvPr id="27" name="直線單箭頭接點 131">
              <a:extLst>
                <a:ext uri="{FF2B5EF4-FFF2-40B4-BE49-F238E27FC236}">
                  <a16:creationId xmlns:a16="http://schemas.microsoft.com/office/drawing/2014/main" id="{E5FED918-08B8-C0B5-5D46-28B080A39B8F}"/>
                </a:ext>
              </a:extLst>
            </p:cNvPr>
            <p:cNvCxnSpPr/>
            <p:nvPr/>
          </p:nvCxnSpPr>
          <p:spPr>
            <a:xfrm>
              <a:off x="6496290" y="2819351"/>
              <a:ext cx="0" cy="36672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sp>
          <p:nvSpPr>
            <p:cNvPr id="28" name="矩形 133">
              <a:extLst>
                <a:ext uri="{FF2B5EF4-FFF2-40B4-BE49-F238E27FC236}">
                  <a16:creationId xmlns:a16="http://schemas.microsoft.com/office/drawing/2014/main" id="{161AB990-2621-55F7-9A8A-0C90057DEB46}"/>
                </a:ext>
              </a:extLst>
            </p:cNvPr>
            <p:cNvSpPr/>
            <p:nvPr/>
          </p:nvSpPr>
          <p:spPr>
            <a:xfrm>
              <a:off x="5404094" y="3244803"/>
              <a:ext cx="2208211" cy="1147764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版本檢核：逐題比對題庫試題與各版本教材內容</a:t>
              </a:r>
            </a:p>
          </p:txBody>
        </p:sp>
        <p:cxnSp>
          <p:nvCxnSpPr>
            <p:cNvPr id="29" name="直線單箭頭接點 134">
              <a:extLst>
                <a:ext uri="{FF2B5EF4-FFF2-40B4-BE49-F238E27FC236}">
                  <a16:creationId xmlns:a16="http://schemas.microsoft.com/office/drawing/2014/main" id="{D87FCB7A-C30E-57D0-B364-E6D4827581AC}"/>
                </a:ext>
              </a:extLst>
            </p:cNvPr>
            <p:cNvCxnSpPr/>
            <p:nvPr/>
          </p:nvCxnSpPr>
          <p:spPr>
            <a:xfrm rot="2100016">
              <a:off x="5715244" y="4371928"/>
              <a:ext cx="0" cy="1165229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sp>
          <p:nvSpPr>
            <p:cNvPr id="30" name="矩形 135">
              <a:extLst>
                <a:ext uri="{FF2B5EF4-FFF2-40B4-BE49-F238E27FC236}">
                  <a16:creationId xmlns:a16="http://schemas.microsoft.com/office/drawing/2014/main" id="{C27D949A-7CC9-892A-767E-23885C63E1CF}"/>
                </a:ext>
              </a:extLst>
            </p:cNvPr>
            <p:cNvSpPr/>
            <p:nvPr/>
          </p:nvSpPr>
          <p:spPr>
            <a:xfrm>
              <a:off x="4288078" y="5464125"/>
              <a:ext cx="2208211" cy="666753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設定停用：當年無法自題庫選出</a:t>
              </a:r>
            </a:p>
          </p:txBody>
        </p:sp>
        <p:cxnSp>
          <p:nvCxnSpPr>
            <p:cNvPr id="31" name="直線單箭頭接點 136">
              <a:extLst>
                <a:ext uri="{FF2B5EF4-FFF2-40B4-BE49-F238E27FC236}">
                  <a16:creationId xmlns:a16="http://schemas.microsoft.com/office/drawing/2014/main" id="{A50363FE-D96B-9F87-63F7-7CA6E0A77F16}"/>
                </a:ext>
              </a:extLst>
            </p:cNvPr>
            <p:cNvCxnSpPr/>
            <p:nvPr/>
          </p:nvCxnSpPr>
          <p:spPr>
            <a:xfrm rot="19500000">
              <a:off x="7290065" y="4371929"/>
              <a:ext cx="0" cy="1165229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sp>
          <p:nvSpPr>
            <p:cNvPr id="32" name="矩形 137">
              <a:extLst>
                <a:ext uri="{FF2B5EF4-FFF2-40B4-BE49-F238E27FC236}">
                  <a16:creationId xmlns:a16="http://schemas.microsoft.com/office/drawing/2014/main" id="{D1B51517-C575-B11F-9F42-FC7AE48A474C}"/>
                </a:ext>
              </a:extLst>
            </p:cNvPr>
            <p:cNvSpPr/>
            <p:nvPr/>
          </p:nvSpPr>
          <p:spPr>
            <a:xfrm>
              <a:off x="6686796" y="5464125"/>
              <a:ext cx="2208211" cy="1044573"/>
            </a:xfrm>
            <a:prstGeom prst="rect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200" b="0" i="0" u="none" strike="noStrike" kern="1200" cap="none" spc="0" baseline="0">
                  <a:solidFill>
                    <a:srgbClr val="000000"/>
                  </a:solidFill>
                  <a:uFillTx/>
                  <a:latin typeface="標楷體" pitchFamily="65"/>
                  <a:ea typeface="標楷體" pitchFamily="65"/>
                </a:rPr>
                <a:t>有機會從題庫中抽選出來，成為當年度會考試題</a:t>
              </a:r>
            </a:p>
          </p:txBody>
        </p:sp>
        <p:sp>
          <p:nvSpPr>
            <p:cNvPr id="33" name="矩形 138">
              <a:extLst>
                <a:ext uri="{FF2B5EF4-FFF2-40B4-BE49-F238E27FC236}">
                  <a16:creationId xmlns:a16="http://schemas.microsoft.com/office/drawing/2014/main" id="{37D7CA6D-1EF4-242E-7D3C-1482D0F23BF2}"/>
                </a:ext>
              </a:extLst>
            </p:cNvPr>
            <p:cNvSpPr/>
            <p:nvPr/>
          </p:nvSpPr>
          <p:spPr>
            <a:xfrm>
              <a:off x="3972171" y="4576718"/>
              <a:ext cx="1719264" cy="666753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000" b="0" i="0" u="none" strike="noStrike" kern="1200" cap="none" spc="0" baseline="0">
                  <a:solidFill>
                    <a:srgbClr val="376092"/>
                  </a:solidFill>
                  <a:uFillTx/>
                  <a:latin typeface="標楷體" pitchFamily="65"/>
                  <a:ea typeface="標楷體" pitchFamily="65"/>
                </a:rPr>
                <a:t>試題不符合</a:t>
              </a:r>
              <a:endParaRPr lang="en-US" sz="2000" b="0" i="0" u="none" strike="noStrike" kern="1200" cap="none" spc="0" baseline="0">
                <a:solidFill>
                  <a:srgbClr val="376092"/>
                </a:solidFill>
                <a:uFillTx/>
                <a:latin typeface="標楷體" pitchFamily="65"/>
                <a:ea typeface="標楷體" pitchFamily="65"/>
              </a:endParaRPr>
            </a:p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000" b="0" i="0" u="none" strike="noStrike" kern="1200" cap="none" spc="0" baseline="0">
                  <a:solidFill>
                    <a:srgbClr val="376092"/>
                  </a:solidFill>
                  <a:uFillTx/>
                  <a:latin typeface="標楷體" pitchFamily="65"/>
                  <a:ea typeface="標楷體" pitchFamily="65"/>
                </a:rPr>
                <a:t>版本檢核</a:t>
              </a:r>
            </a:p>
          </p:txBody>
        </p:sp>
        <p:sp>
          <p:nvSpPr>
            <p:cNvPr id="34" name="矩形 139">
              <a:extLst>
                <a:ext uri="{FF2B5EF4-FFF2-40B4-BE49-F238E27FC236}">
                  <a16:creationId xmlns:a16="http://schemas.microsoft.com/office/drawing/2014/main" id="{DEE95A78-6405-C70B-88A6-2B9B6EAEE888}"/>
                </a:ext>
              </a:extLst>
            </p:cNvPr>
            <p:cNvSpPr/>
            <p:nvPr/>
          </p:nvSpPr>
          <p:spPr>
            <a:xfrm>
              <a:off x="7229721" y="4576718"/>
              <a:ext cx="1720845" cy="666753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000" b="0" i="0" u="none" strike="noStrike" kern="1200" cap="none" spc="0" baseline="0">
                  <a:solidFill>
                    <a:srgbClr val="376092"/>
                  </a:solidFill>
                  <a:uFillTx/>
                  <a:latin typeface="標楷體" pitchFamily="65"/>
                  <a:ea typeface="標楷體" pitchFamily="65"/>
                </a:rPr>
                <a:t>試題符合</a:t>
              </a:r>
              <a:endParaRPr lang="en-US" sz="2000" b="0" i="0" u="none" strike="noStrike" kern="1200" cap="none" spc="0" baseline="0">
                <a:solidFill>
                  <a:srgbClr val="376092"/>
                </a:solidFill>
                <a:uFillTx/>
                <a:latin typeface="標楷體" pitchFamily="65"/>
                <a:ea typeface="標楷體" pitchFamily="65"/>
              </a:endParaRPr>
            </a:p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000" b="0" i="0" u="none" strike="noStrike" kern="1200" cap="none" spc="0" baseline="0">
                  <a:solidFill>
                    <a:srgbClr val="376092"/>
                  </a:solidFill>
                  <a:uFillTx/>
                  <a:latin typeface="標楷體" pitchFamily="65"/>
                  <a:ea typeface="標楷體" pitchFamily="65"/>
                </a:rPr>
                <a:t>版本檢核</a:t>
              </a:r>
            </a:p>
          </p:txBody>
        </p:sp>
      </p:grpSp>
      <p:grpSp>
        <p:nvGrpSpPr>
          <p:cNvPr id="35" name="群組 1">
            <a:extLst>
              <a:ext uri="{FF2B5EF4-FFF2-40B4-BE49-F238E27FC236}">
                <a16:creationId xmlns:a16="http://schemas.microsoft.com/office/drawing/2014/main" id="{5EA16B95-FC16-DAAD-29ED-A916EF518B37}"/>
              </a:ext>
            </a:extLst>
          </p:cNvPr>
          <p:cNvGrpSpPr/>
          <p:nvPr/>
        </p:nvGrpSpPr>
        <p:grpSpPr>
          <a:xfrm>
            <a:off x="2243379" y="388894"/>
            <a:ext cx="6780221" cy="6192828"/>
            <a:chOff x="2243379" y="388894"/>
            <a:chExt cx="6780221" cy="6192828"/>
          </a:xfrm>
        </p:grpSpPr>
        <p:sp>
          <p:nvSpPr>
            <p:cNvPr id="36" name="矩形 13336">
              <a:extLst>
                <a:ext uri="{FF2B5EF4-FFF2-40B4-BE49-F238E27FC236}">
                  <a16:creationId xmlns:a16="http://schemas.microsoft.com/office/drawing/2014/main" id="{D60619AE-7333-819E-E01C-BE4185AC7134}"/>
                </a:ext>
              </a:extLst>
            </p:cNvPr>
            <p:cNvSpPr/>
            <p:nvPr/>
          </p:nvSpPr>
          <p:spPr>
            <a:xfrm>
              <a:off x="3972171" y="676226"/>
              <a:ext cx="5051429" cy="5905496"/>
            </a:xfrm>
            <a:prstGeom prst="rect">
              <a:avLst/>
            </a:prstGeom>
            <a:noFill/>
            <a:ln w="25402" cap="flat">
              <a:solidFill>
                <a:srgbClr val="385D8A"/>
              </a:solidFill>
              <a:custDash>
                <a:ds d="299961" sp="299961"/>
              </a:custDash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新細明體" pitchFamily="18"/>
              </a:endParaRPr>
            </a:p>
          </p:txBody>
        </p:sp>
        <p:sp>
          <p:nvSpPr>
            <p:cNvPr id="37" name="Text Box 17">
              <a:extLst>
                <a:ext uri="{FF2B5EF4-FFF2-40B4-BE49-F238E27FC236}">
                  <a16:creationId xmlns:a16="http://schemas.microsoft.com/office/drawing/2014/main" id="{5F9EBAB5-B0F2-AD95-2284-B404378EC981}"/>
                </a:ext>
              </a:extLst>
            </p:cNvPr>
            <p:cNvSpPr txBox="1"/>
            <p:nvPr/>
          </p:nvSpPr>
          <p:spPr>
            <a:xfrm>
              <a:off x="4972296" y="388894"/>
              <a:ext cx="2960690" cy="461964"/>
            </a:xfrm>
            <a:prstGeom prst="rect">
              <a:avLst/>
            </a:prstGeom>
            <a:solidFill>
              <a:srgbClr val="FAC090"/>
            </a:solidFill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14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2400" b="1" i="0" u="none" strike="noStrike" kern="1200" cap="none" spc="0" baseline="0">
                  <a:solidFill>
                    <a:srgbClr val="C00000"/>
                  </a:solidFill>
                  <a:uFillTx/>
                  <a:latin typeface="微軟正黑體" pitchFamily="34"/>
                  <a:ea typeface="微軟正黑體" pitchFamily="34"/>
                </a:rPr>
                <a:t>入闈前版本檢核作業</a:t>
              </a:r>
            </a:p>
          </p:txBody>
        </p:sp>
        <p:cxnSp>
          <p:nvCxnSpPr>
            <p:cNvPr id="38" name="直線單箭頭接點 13338">
              <a:extLst>
                <a:ext uri="{FF2B5EF4-FFF2-40B4-BE49-F238E27FC236}">
                  <a16:creationId xmlns:a16="http://schemas.microsoft.com/office/drawing/2014/main" id="{03EB68DC-D22B-D64C-43C0-1B01C36E668D}"/>
                </a:ext>
              </a:extLst>
            </p:cNvPr>
            <p:cNvCxnSpPr/>
            <p:nvPr/>
          </p:nvCxnSpPr>
          <p:spPr>
            <a:xfrm flipH="1">
              <a:off x="2243379" y="6005468"/>
              <a:ext cx="1728792" cy="0"/>
            </a:xfrm>
            <a:prstGeom prst="straightConnector1">
              <a:avLst/>
            </a:prstGeom>
            <a:noFill/>
            <a:ln w="25402" cap="flat">
              <a:solidFill>
                <a:srgbClr val="1F497D"/>
              </a:solidFill>
              <a:custDash>
                <a:ds d="299961" sp="299961"/>
              </a:custDash>
              <a:miter/>
              <a:tailEnd type="arrow"/>
            </a:ln>
          </p:spPr>
        </p:cxnSp>
      </p:grpSp>
      <p:sp>
        <p:nvSpPr>
          <p:cNvPr id="39" name="圓角矩形 42">
            <a:extLst>
              <a:ext uri="{FF2B5EF4-FFF2-40B4-BE49-F238E27FC236}">
                <a16:creationId xmlns:a16="http://schemas.microsoft.com/office/drawing/2014/main" id="{E758B847-92E0-B759-9CF2-6ACFA4118C87}"/>
              </a:ext>
            </a:extLst>
          </p:cNvPr>
          <p:cNvSpPr/>
          <p:nvPr/>
        </p:nvSpPr>
        <p:spPr>
          <a:xfrm>
            <a:off x="7932986" y="1806223"/>
            <a:ext cx="3900930" cy="206405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203864">
              <a:alpha val="7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400" b="1" i="0" u="none" strike="noStrike" kern="1200" cap="none" spc="0" baseline="0">
                <a:solidFill>
                  <a:srgbClr val="FFFF99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考綱不考本</a:t>
            </a:r>
            <a:r>
              <a:rPr lang="zh-TW" sz="2400" b="0" i="0" u="none" strike="noStrike" kern="1200" cap="none" spc="0" baseline="0">
                <a:solidFill>
                  <a:srgbClr val="FFFF99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：</a:t>
            </a:r>
            <a:endParaRPr lang="en-US" sz="2400" b="0" i="0" u="none" strike="noStrike" kern="1200" cap="none" spc="0" baseline="0">
              <a:solidFill>
                <a:srgbClr val="FFFF99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微軟正黑體" pitchFamily="34"/>
              <a:ea typeface="微軟正黑體" pitchFamily="34"/>
              <a:cs typeface="Times New Roman" pitchFamily="18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400" b="0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微軟正黑體" pitchFamily="34"/>
                <a:ea typeface="微軟正黑體" pitchFamily="34"/>
                <a:cs typeface="Times New Roman" pitchFamily="18"/>
              </a:rPr>
              <a:t>無論使用哪一版本教材，只要能融會貫通，並習得能力，皆足以作答國中教育會考試題。</a:t>
            </a:r>
            <a:endParaRPr lang="en-US" sz="2400" b="0" i="0" u="none" strike="noStrike" kern="1200" cap="none" spc="0" baseline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微軟正黑體" pitchFamily="34"/>
              <a:ea typeface="微軟正黑體" pitchFamily="34"/>
            </a:endParaRPr>
          </a:p>
        </p:txBody>
      </p:sp>
      <p:sp>
        <p:nvSpPr>
          <p:cNvPr id="40" name="投影片編號版面配置區 1">
            <a:extLst>
              <a:ext uri="{FF2B5EF4-FFF2-40B4-BE49-F238E27FC236}">
                <a16:creationId xmlns:a16="http://schemas.microsoft.com/office/drawing/2014/main" id="{639B1EFB-1BDC-2A89-37EA-3C69D5E9A6D8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41BA752-2C86-4CCA-B6F1-C458AD35D0AC}" type="slidenum">
              <a:t>3</a:t>
            </a:fld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00C08F-39C3-8E29-9746-6DAE6018711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寫作測驗評量的能力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4548E5E-E8D5-9ED8-AA50-72C0D3FCE2E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17565" y="1724814"/>
            <a:ext cx="10556876" cy="5010153"/>
          </a:xfrm>
        </p:spPr>
        <p:txBody>
          <a:bodyPr/>
          <a:lstStyle/>
          <a:p>
            <a:pPr marL="0" lvl="0" indent="0" algn="just">
              <a:spcBef>
                <a:spcPts val="400"/>
              </a:spcBef>
              <a:spcAft>
                <a:spcPts val="600"/>
              </a:spcAft>
              <a:buNone/>
            </a:pPr>
            <a:r>
              <a:rPr lang="zh-TW" sz="3200">
                <a:latin typeface="標楷體" pitchFamily="65"/>
                <a:ea typeface="標楷體" pitchFamily="65"/>
              </a:rPr>
              <a:t>檢測學生</a:t>
            </a:r>
            <a:r>
              <a:rPr lang="zh-TW" sz="3200">
                <a:solidFill>
                  <a:srgbClr val="0000FF"/>
                </a:solidFill>
                <a:latin typeface="標楷體" pitchFamily="65"/>
                <a:ea typeface="標楷體" pitchFamily="65"/>
              </a:rPr>
              <a:t>表達經驗見聞</a:t>
            </a:r>
            <a:r>
              <a:rPr lang="zh-TW" sz="3200">
                <a:latin typeface="標楷體" pitchFamily="65"/>
                <a:ea typeface="標楷體" pitchFamily="65"/>
              </a:rPr>
              <a:t>和</a:t>
            </a:r>
            <a:r>
              <a:rPr lang="zh-TW" sz="3200">
                <a:solidFill>
                  <a:srgbClr val="0000FF"/>
                </a:solidFill>
                <a:latin typeface="標楷體" pitchFamily="65"/>
                <a:ea typeface="標楷體" pitchFamily="65"/>
              </a:rPr>
              <a:t>情感思想的綜合語文能力。</a:t>
            </a:r>
            <a:endParaRPr lang="en-US" sz="3200">
              <a:latin typeface="標楷體" pitchFamily="65"/>
              <a:ea typeface="標楷體" pitchFamily="65"/>
            </a:endParaRPr>
          </a:p>
          <a:p>
            <a:pPr marL="534988" lvl="0" indent="-534988" algn="just">
              <a:lnSpc>
                <a:spcPct val="110000"/>
              </a:lnSpc>
              <a:spcBef>
                <a:spcPts val="700"/>
              </a:spcBef>
              <a:spcAft>
                <a:spcPts val="600"/>
              </a:spcAft>
              <a:buSzPts val="2799"/>
              <a:buBlip>
                <a:blip r:embed="rId2"/>
              </a:buBlip>
            </a:pPr>
            <a:r>
              <a:rPr lang="zh-TW" b="1">
                <a:latin typeface="標楷體" pitchFamily="65"/>
                <a:ea typeface="標楷體" pitchFamily="65"/>
              </a:rPr>
              <a:t>立意與取材</a:t>
            </a:r>
            <a:r>
              <a:rPr lang="zh-TW">
                <a:latin typeface="標楷體" pitchFamily="65"/>
                <a:ea typeface="標楷體" pitchFamily="65"/>
              </a:rPr>
              <a:t>：能依據不同的寫作任務，統整、運用材料，以表現個人意念。</a:t>
            </a:r>
            <a:endParaRPr lang="en-US">
              <a:latin typeface="標楷體" pitchFamily="65"/>
              <a:ea typeface="標楷體" pitchFamily="65"/>
            </a:endParaRPr>
          </a:p>
          <a:p>
            <a:pPr lvl="0" algn="just">
              <a:lnSpc>
                <a:spcPct val="110000"/>
              </a:lnSpc>
              <a:spcBef>
                <a:spcPts val="700"/>
              </a:spcBef>
              <a:spcAft>
                <a:spcPts val="600"/>
              </a:spcAft>
              <a:buSzPts val="2799"/>
              <a:buBlip>
                <a:blip r:embed="rId2"/>
              </a:buBlip>
            </a:pPr>
            <a:r>
              <a:rPr lang="zh-TW" b="1">
                <a:latin typeface="標楷體" pitchFamily="65"/>
                <a:ea typeface="標楷體" pitchFamily="65"/>
              </a:rPr>
              <a:t>結構組織</a:t>
            </a:r>
            <a:r>
              <a:rPr lang="zh-TW">
                <a:latin typeface="標楷體" pitchFamily="65"/>
                <a:ea typeface="標楷體" pitchFamily="65"/>
              </a:rPr>
              <a:t>：能掌握寫作步驟，完成首尾連貫、組織完整的文章。</a:t>
            </a:r>
            <a:endParaRPr lang="en-US">
              <a:latin typeface="標楷體" pitchFamily="65"/>
              <a:ea typeface="標楷體" pitchFamily="65"/>
            </a:endParaRPr>
          </a:p>
          <a:p>
            <a:pPr marL="534988" lvl="0" indent="-534988" algn="just">
              <a:lnSpc>
                <a:spcPct val="110000"/>
              </a:lnSpc>
              <a:spcBef>
                <a:spcPts val="700"/>
              </a:spcBef>
              <a:spcAft>
                <a:spcPts val="600"/>
              </a:spcAft>
              <a:buSzPts val="2799"/>
              <a:buBlip>
                <a:blip r:embed="rId2"/>
              </a:buBlip>
            </a:pPr>
            <a:r>
              <a:rPr lang="zh-TW" b="1">
                <a:latin typeface="標楷體" pitchFamily="65"/>
                <a:ea typeface="標楷體" pitchFamily="65"/>
              </a:rPr>
              <a:t>遣詞造句</a:t>
            </a:r>
            <a:r>
              <a:rPr lang="zh-TW" sz="2600">
                <a:latin typeface="標楷體" pitchFamily="65"/>
                <a:ea typeface="標楷體" pitchFamily="65"/>
              </a:rPr>
              <a:t>：能正確使用國語文，適當的遣詞造字、運用各種句型及修辭寫作。</a:t>
            </a:r>
            <a:endParaRPr lang="en-US">
              <a:latin typeface="標楷體" pitchFamily="65"/>
              <a:ea typeface="標楷體" pitchFamily="65"/>
            </a:endParaRPr>
          </a:p>
          <a:p>
            <a:pPr lvl="0" algn="just">
              <a:lnSpc>
                <a:spcPct val="110000"/>
              </a:lnSpc>
              <a:spcBef>
                <a:spcPts val="700"/>
              </a:spcBef>
              <a:spcAft>
                <a:spcPts val="600"/>
              </a:spcAft>
              <a:buSzPts val="2799"/>
              <a:buBlip>
                <a:blip r:embed="rId2"/>
              </a:buBlip>
            </a:pPr>
            <a:r>
              <a:rPr lang="zh-TW" b="1">
                <a:latin typeface="標楷體" pitchFamily="65"/>
                <a:ea typeface="標楷體" pitchFamily="65"/>
              </a:rPr>
              <a:t>錯別字、格式及標點符號</a:t>
            </a:r>
            <a:r>
              <a:rPr lang="zh-TW">
                <a:latin typeface="標楷體" pitchFamily="65"/>
                <a:ea typeface="標楷體" pitchFamily="65"/>
              </a:rPr>
              <a:t>：能正確書寫文字、格式及標點符號。</a:t>
            </a:r>
          </a:p>
        </p:txBody>
      </p:sp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B10A5929-61B1-393E-14EC-C0FA99A5F8F0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699A470-FF3A-41E5-A95A-900060F10D57}" type="slidenum">
              <a:t>30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2">
            <a:extLst>
              <a:ext uri="{FF2B5EF4-FFF2-40B4-BE49-F238E27FC236}">
                <a16:creationId xmlns:a16="http://schemas.microsoft.com/office/drawing/2014/main" id="{5C6B8675-59DD-6F67-CD6F-B3B710F39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790" y="0"/>
            <a:ext cx="7101477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376E71DA-1E15-8825-A489-4A2FF9294F53}"/>
              </a:ext>
            </a:extLst>
          </p:cNvPr>
          <p:cNvSpPr txBox="1"/>
          <p:nvPr/>
        </p:nvSpPr>
        <p:spPr>
          <a:xfrm>
            <a:off x="719815" y="913192"/>
            <a:ext cx="1108079" cy="3746735"/>
          </a:xfrm>
          <a:prstGeom prst="rect">
            <a:avLst/>
          </a:prstGeom>
          <a:noFill/>
          <a:ln cap="flat">
            <a:noFill/>
          </a:ln>
        </p:spPr>
        <p:txBody>
          <a:bodyPr vert="eaVert" wrap="square" lIns="91440" tIns="45720" rIns="91440" bIns="45720" anchor="ctr" anchorCtr="1" compatLnSpc="1">
            <a:noAutofit/>
          </a:bodyPr>
          <a:lstStyle/>
          <a:p>
            <a:pPr marL="0" marR="0" lvl="0" indent="0" algn="ctr" defTabSz="6858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4800" b="1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評 分 規 準</a:t>
            </a:r>
          </a:p>
        </p:txBody>
      </p:sp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F21B71BC-F8A3-BBA9-C8EC-1BBEE49977F5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BBBC44E-836D-489F-B8DD-2679DE340DD5}" type="slidenum">
              <a:t>31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12CF9BA-05D0-4E6D-07DF-62A8AABA64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71171" y="4404948"/>
            <a:ext cx="1719712" cy="171971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3" descr="一張含有 文字, 行, 繪圖, 圖表 的圖片&#10;&#10;AI 產生的內容可能不正確。">
            <a:extLst>
              <a:ext uri="{FF2B5EF4-FFF2-40B4-BE49-F238E27FC236}">
                <a16:creationId xmlns:a16="http://schemas.microsoft.com/office/drawing/2014/main" id="{93305B9A-5456-75B5-C42F-F3AAEB524C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722"/>
          <a:stretch>
            <a:fillRect/>
          </a:stretch>
        </p:blipFill>
        <p:spPr>
          <a:xfrm>
            <a:off x="6073938" y="1609563"/>
            <a:ext cx="5916945" cy="416893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5CF4A11F-A068-165D-0AD6-DDCBC8BCEE0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答案卷樣式</a:t>
            </a:r>
          </a:p>
        </p:txBody>
      </p:sp>
      <p:grpSp>
        <p:nvGrpSpPr>
          <p:cNvPr id="4" name="群組 1">
            <a:extLst>
              <a:ext uri="{FF2B5EF4-FFF2-40B4-BE49-F238E27FC236}">
                <a16:creationId xmlns:a16="http://schemas.microsoft.com/office/drawing/2014/main" id="{09A1EABC-5BB3-1C2D-84BF-69AAEC4D7316}"/>
              </a:ext>
            </a:extLst>
          </p:cNvPr>
          <p:cNvGrpSpPr/>
          <p:nvPr/>
        </p:nvGrpSpPr>
        <p:grpSpPr>
          <a:xfrm>
            <a:off x="251597" y="1609563"/>
            <a:ext cx="5965701" cy="4210766"/>
            <a:chOff x="251597" y="1609563"/>
            <a:chExt cx="5965701" cy="4210766"/>
          </a:xfrm>
        </p:grpSpPr>
        <p:pic>
          <p:nvPicPr>
            <p:cNvPr id="5" name="圖片 9">
              <a:extLst>
                <a:ext uri="{FF2B5EF4-FFF2-40B4-BE49-F238E27FC236}">
                  <a16:creationId xmlns:a16="http://schemas.microsoft.com/office/drawing/2014/main" id="{9FA08C93-100A-3765-E463-1B439E540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597" y="1609563"/>
              <a:ext cx="5965701" cy="4210766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6" name="矩形 7">
              <a:extLst>
                <a:ext uri="{FF2B5EF4-FFF2-40B4-BE49-F238E27FC236}">
                  <a16:creationId xmlns:a16="http://schemas.microsoft.com/office/drawing/2014/main" id="{70C8B53A-4A7D-65B4-6D4D-858DE73D0755}"/>
                </a:ext>
              </a:extLst>
            </p:cNvPr>
            <p:cNvSpPr/>
            <p:nvPr/>
          </p:nvSpPr>
          <p:spPr>
            <a:xfrm>
              <a:off x="5363184" y="4982117"/>
              <a:ext cx="281059" cy="796387"/>
            </a:xfrm>
            <a:prstGeom prst="rect">
              <a:avLst/>
            </a:prstGeom>
            <a:noFill/>
            <a:ln w="38103" cap="flat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endParaRPr>
            </a:p>
          </p:txBody>
        </p:sp>
      </p:grpSp>
      <p:sp>
        <p:nvSpPr>
          <p:cNvPr id="7" name="投影片編號版面配置區 1">
            <a:extLst>
              <a:ext uri="{FF2B5EF4-FFF2-40B4-BE49-F238E27FC236}">
                <a16:creationId xmlns:a16="http://schemas.microsoft.com/office/drawing/2014/main" id="{D6D0A34A-4AA6-569F-91B6-04ADD8628C64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6D3E3BD-B321-4EB5-B5D0-E0C12D00B34E}" type="slidenum">
              <a:t>32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  <p:grpSp>
        <p:nvGrpSpPr>
          <p:cNvPr id="8" name="群組 13">
            <a:extLst>
              <a:ext uri="{FF2B5EF4-FFF2-40B4-BE49-F238E27FC236}">
                <a16:creationId xmlns:a16="http://schemas.microsoft.com/office/drawing/2014/main" id="{B9F5B071-91D8-4E24-A38A-557789F0EA8B}"/>
              </a:ext>
            </a:extLst>
          </p:cNvPr>
          <p:cNvGrpSpPr/>
          <p:nvPr/>
        </p:nvGrpSpPr>
        <p:grpSpPr>
          <a:xfrm>
            <a:off x="11047725" y="1738704"/>
            <a:ext cx="306077" cy="3983711"/>
            <a:chOff x="11047725" y="1738704"/>
            <a:chExt cx="306077" cy="3983711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264C8E3F-1439-0566-8D1C-CB3E6A7D1BF5}"/>
                </a:ext>
              </a:extLst>
            </p:cNvPr>
            <p:cNvSpPr/>
            <p:nvPr/>
          </p:nvSpPr>
          <p:spPr>
            <a:xfrm>
              <a:off x="11047725" y="1738704"/>
              <a:ext cx="263895" cy="894475"/>
            </a:xfrm>
            <a:prstGeom prst="rect">
              <a:avLst/>
            </a:prstGeom>
            <a:noFill/>
            <a:ln w="38103" cap="flat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endParaRPr>
            </a:p>
          </p:txBody>
        </p:sp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D5B7D599-48B2-DD63-227F-1DEA1D0C4FBB}"/>
                </a:ext>
              </a:extLst>
            </p:cNvPr>
            <p:cNvSpPr/>
            <p:nvPr/>
          </p:nvSpPr>
          <p:spPr>
            <a:xfrm>
              <a:off x="11089907" y="4926028"/>
              <a:ext cx="263895" cy="796387"/>
            </a:xfrm>
            <a:prstGeom prst="rect">
              <a:avLst/>
            </a:prstGeom>
            <a:noFill/>
            <a:ln w="38103" cap="flat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微軟正黑體" pitchFamily="34"/>
                <a:ea typeface="微軟正黑體" pitchFamily="34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2C0A6E-C0A4-DF8D-0AF9-21AB3146290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作答注意事項（一）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8BB8316-E33B-7E73-F56B-B2286DE54F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15203" y="1500064"/>
            <a:ext cx="10161590" cy="4927601"/>
          </a:xfrm>
        </p:spPr>
        <p:txBody>
          <a:bodyPr/>
          <a:lstStyle/>
          <a:p>
            <a:pPr marL="534988" lvl="1" indent="-534988" algn="just" defTabSz="1511302">
              <a:spcBef>
                <a:spcPts val="2400"/>
              </a:spcBef>
              <a:spcAft>
                <a:spcPts val="600"/>
              </a:spcAft>
              <a:buSzPts val="2799"/>
              <a:buBlip>
                <a:blip r:embed="rId2"/>
              </a:buBlip>
            </a:pPr>
            <a:r>
              <a:rPr lang="zh-TW" sz="2800">
                <a:latin typeface="標楷體" pitchFamily="65"/>
                <a:ea typeface="標楷體" pitchFamily="65"/>
              </a:rPr>
              <a:t>應</a:t>
            </a:r>
            <a:r>
              <a:rPr lang="zh-TW" sz="2800">
                <a:solidFill>
                  <a:srgbClr val="FF0000"/>
                </a:solidFill>
                <a:highlight>
                  <a:srgbClr val="FFFF99"/>
                </a:highlight>
                <a:latin typeface="標楷體" pitchFamily="65"/>
                <a:ea typeface="標楷體" pitchFamily="65"/>
              </a:rPr>
              <a:t>確實完整閱讀試題後，按題意要求撰寫文章</a:t>
            </a:r>
            <a:r>
              <a:rPr lang="zh-TW" sz="2800">
                <a:latin typeface="標楷體" pitchFamily="65"/>
                <a:ea typeface="標楷體" pitchFamily="65"/>
              </a:rPr>
              <a:t>，以避免未能確實完成寫作任務，甚至文不對題的情況發生。</a:t>
            </a:r>
            <a:r>
              <a:rPr lang="en-US" sz="2800">
                <a:latin typeface="標楷體" pitchFamily="65"/>
                <a:ea typeface="標楷體" pitchFamily="65"/>
              </a:rPr>
              <a:t> </a:t>
            </a:r>
          </a:p>
          <a:p>
            <a:pPr marL="534988" lvl="1" indent="-534988" algn="just" defTabSz="1511302">
              <a:spcBef>
                <a:spcPts val="2400"/>
              </a:spcBef>
              <a:spcAft>
                <a:spcPts val="600"/>
              </a:spcAft>
              <a:buSzPts val="2799"/>
              <a:buBlip>
                <a:blip r:embed="rId2"/>
              </a:buBlip>
            </a:pPr>
            <a:r>
              <a:rPr lang="zh-TW" sz="2800" u="sng">
                <a:highlight>
                  <a:srgbClr val="A7C9E8"/>
                </a:highlight>
                <a:latin typeface="標楷體" pitchFamily="65"/>
                <a:ea typeface="標楷體" pitchFamily="65"/>
              </a:rPr>
              <a:t>從答案卷的第一頁右邊第一行開始作答</a:t>
            </a:r>
            <a:r>
              <a:rPr lang="zh-TW" sz="2800">
                <a:latin typeface="標楷體" pitchFamily="65"/>
                <a:ea typeface="標楷體" pitchFamily="65"/>
              </a:rPr>
              <a:t>，翻面至第二頁作答時，請注意答案卷方向，勿上下顛倒。</a:t>
            </a:r>
            <a:endParaRPr lang="en-US" sz="2800">
              <a:latin typeface="標楷體" pitchFamily="65"/>
              <a:ea typeface="標楷體" pitchFamily="65"/>
            </a:endParaRPr>
          </a:p>
          <a:p>
            <a:pPr marL="457200" lvl="1" indent="-457200" algn="just" defTabSz="1511302">
              <a:spcBef>
                <a:spcPts val="2400"/>
              </a:spcBef>
              <a:spcAft>
                <a:spcPts val="600"/>
              </a:spcAft>
              <a:buSzPts val="2799"/>
              <a:buBlip>
                <a:blip r:embed="rId2"/>
              </a:buBlip>
            </a:pPr>
            <a:r>
              <a:rPr lang="zh-TW" sz="2800">
                <a:latin typeface="標楷體" pitchFamily="65"/>
                <a:ea typeface="標楷體" pitchFamily="65"/>
              </a:rPr>
              <a:t>不得要求增加答案卷作答。</a:t>
            </a:r>
            <a:endParaRPr lang="en-US" sz="2800">
              <a:latin typeface="標楷體" pitchFamily="65"/>
              <a:ea typeface="標楷體" pitchFamily="65"/>
            </a:endParaRPr>
          </a:p>
          <a:p>
            <a:pPr marL="534988" lvl="1" indent="-534988" algn="just" defTabSz="1511302">
              <a:spcBef>
                <a:spcPts val="2400"/>
              </a:spcBef>
              <a:spcAft>
                <a:spcPts val="600"/>
              </a:spcAft>
              <a:buSzPts val="2799"/>
              <a:buBlip>
                <a:blip r:embed="rId2"/>
              </a:buBlip>
            </a:pPr>
            <a:r>
              <a:rPr lang="zh-TW" sz="2800">
                <a:latin typeface="標楷體" pitchFamily="65"/>
                <a:ea typeface="標楷體" pitchFamily="65"/>
              </a:rPr>
              <a:t>針對</a:t>
            </a:r>
            <a:r>
              <a:rPr lang="zh-TW" sz="2800" u="sng">
                <a:highlight>
                  <a:srgbClr val="A7C9E8"/>
                </a:highlight>
                <a:latin typeface="標楷體" pitchFamily="65"/>
                <a:ea typeface="標楷體" pitchFamily="65"/>
              </a:rPr>
              <a:t>完全離題、只訂題目、僅抄寫題目或題幹內容、使用詩歌體及空白卷</a:t>
            </a:r>
            <a:r>
              <a:rPr lang="zh-TW" sz="2800">
                <a:latin typeface="標楷體" pitchFamily="65"/>
                <a:ea typeface="標楷體" pitchFamily="65"/>
              </a:rPr>
              <a:t>等考生，因無法判斷其寫作能力，給予</a:t>
            </a:r>
            <a:r>
              <a:rPr lang="zh-TW" sz="2800" b="1">
                <a:solidFill>
                  <a:srgbClr val="FF0000"/>
                </a:solidFill>
                <a:highlight>
                  <a:srgbClr val="FFFF99"/>
                </a:highlight>
                <a:latin typeface="標楷體" pitchFamily="65"/>
                <a:ea typeface="標楷體" pitchFamily="65"/>
              </a:rPr>
              <a:t>零級分</a:t>
            </a:r>
            <a:r>
              <a:rPr lang="zh-TW" sz="2800">
                <a:latin typeface="標楷體" pitchFamily="65"/>
                <a:ea typeface="標楷體" pitchFamily="65"/>
              </a:rPr>
              <a:t>。</a:t>
            </a:r>
          </a:p>
          <a:p>
            <a:pPr marL="0" lvl="1" indent="0" algn="just" defTabSz="1511302">
              <a:spcBef>
                <a:spcPts val="2400"/>
              </a:spcBef>
              <a:spcAft>
                <a:spcPts val="600"/>
              </a:spcAft>
              <a:buNone/>
            </a:pPr>
            <a:endParaRPr lang="en-US" sz="2800">
              <a:latin typeface="標楷體" pitchFamily="65"/>
              <a:ea typeface="標楷體" pitchFamily="65"/>
            </a:endParaRPr>
          </a:p>
        </p:txBody>
      </p:sp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36D7743A-6FA3-B6DF-4D3C-8168B0665FCF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4506778-F198-4E98-8169-8D472E9951A1}" type="slidenum">
              <a:t>33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B2194B-0BA2-3CD3-21DA-02DBC9EC6F0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作答注意事項（二）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E689DE4-6594-2A63-351E-B1A43A51FAC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3" y="1457517"/>
            <a:ext cx="10972800" cy="5281610"/>
          </a:xfrm>
        </p:spPr>
        <p:txBody>
          <a:bodyPr/>
          <a:lstStyle/>
          <a:p>
            <a:pPr marL="457200" lvl="1" indent="-457200" algn="just" defTabSz="1511302">
              <a:spcAft>
                <a:spcPts val="600"/>
              </a:spcAft>
              <a:buSzPts val="2799"/>
              <a:buBlip>
                <a:blip r:embed="rId2"/>
              </a:buBlip>
            </a:pPr>
            <a:r>
              <a:rPr lang="zh-TW" sz="2800">
                <a:latin typeface="Times New Roman" pitchFamily="18"/>
                <a:ea typeface="標楷體" pitchFamily="65"/>
                <a:cs typeface="Times New Roman" pitchFamily="18"/>
              </a:rPr>
              <a:t>以下情形影響作答結果呈現，可能影響得分：</a:t>
            </a:r>
            <a:endParaRPr lang="en-US" sz="2800"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704216" lvl="1" indent="-342900" algn="just" defTabSz="1511302">
              <a:spcBef>
                <a:spcPts val="0"/>
              </a:spcBef>
              <a:spcAft>
                <a:spcPts val="600"/>
              </a:spcAft>
            </a:pPr>
            <a:r>
              <a:rPr lang="zh-TW">
                <a:latin typeface="Times New Roman" pitchFamily="18"/>
                <a:ea typeface="標楷體" pitchFamily="65"/>
                <a:cs typeface="Times New Roman" pitchFamily="18"/>
              </a:rPr>
              <a:t>未用本國文字書寫（正體字）</a:t>
            </a:r>
            <a:endParaRPr lang="en-US"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704216" lvl="1" indent="-342900" algn="just" defTabSz="1511302">
              <a:spcBef>
                <a:spcPts val="0"/>
              </a:spcBef>
              <a:spcAft>
                <a:spcPts val="600"/>
              </a:spcAft>
            </a:pPr>
            <a:r>
              <a:rPr lang="zh-TW">
                <a:latin typeface="Times New Roman" pitchFamily="18"/>
                <a:ea typeface="標楷體" pitchFamily="65"/>
                <a:cs typeface="Times New Roman" pitchFamily="18"/>
              </a:rPr>
              <a:t>未用黑色墨水的筆書寫（建議使用</a:t>
            </a:r>
            <a:r>
              <a:rPr lang="en-US">
                <a:latin typeface="Times New Roman" pitchFamily="18"/>
                <a:ea typeface="標楷體" pitchFamily="65"/>
                <a:cs typeface="Times New Roman" pitchFamily="18"/>
              </a:rPr>
              <a:t>0.5mm</a:t>
            </a:r>
            <a:r>
              <a:rPr lang="zh-TW">
                <a:latin typeface="Times New Roman" pitchFamily="18"/>
                <a:ea typeface="標楷體" pitchFamily="65"/>
                <a:cs typeface="Times New Roman" pitchFamily="18"/>
              </a:rPr>
              <a:t>～</a:t>
            </a:r>
            <a:r>
              <a:rPr lang="en-US">
                <a:latin typeface="Times New Roman" pitchFamily="18"/>
                <a:ea typeface="標楷體" pitchFamily="65"/>
                <a:cs typeface="Times New Roman" pitchFamily="18"/>
              </a:rPr>
              <a:t>0.7mm</a:t>
            </a:r>
            <a:r>
              <a:rPr lang="zh-TW">
                <a:latin typeface="Times New Roman" pitchFamily="18"/>
                <a:ea typeface="標楷體" pitchFamily="65"/>
                <a:cs typeface="Times New Roman" pitchFamily="18"/>
              </a:rPr>
              <a:t>之筆尖）</a:t>
            </a:r>
            <a:endParaRPr lang="en-US"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704216" lvl="1" indent="-342900" algn="just" defTabSz="1511302">
              <a:spcBef>
                <a:spcPts val="0"/>
              </a:spcBef>
              <a:spcAft>
                <a:spcPts val="600"/>
              </a:spcAft>
            </a:pPr>
            <a:r>
              <a:rPr lang="zh-TW">
                <a:latin typeface="Times New Roman"/>
                <a:ea typeface="標楷體"/>
                <a:cs typeface="Times New Roman"/>
              </a:rPr>
              <a:t>使用墨水不足的筆書寫</a:t>
            </a:r>
            <a:endParaRPr lang="en-US">
              <a:latin typeface="Times New Roman"/>
              <a:ea typeface="標楷體"/>
              <a:cs typeface="Times New Roman"/>
            </a:endParaRPr>
          </a:p>
          <a:p>
            <a:pPr marL="704216" lvl="1" indent="-342900" algn="just" defTabSz="1511302">
              <a:spcBef>
                <a:spcPts val="0"/>
              </a:spcBef>
              <a:spcAft>
                <a:spcPts val="600"/>
              </a:spcAft>
            </a:pPr>
            <a:r>
              <a:rPr lang="zh-TW">
                <a:latin typeface="Times New Roman" pitchFamily="18"/>
                <a:ea typeface="標楷體" pitchFamily="65"/>
                <a:cs typeface="Times New Roman" pitchFamily="18"/>
              </a:rPr>
              <a:t>書寫字體過小</a:t>
            </a:r>
            <a:endParaRPr lang="en-US"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704216" lvl="1" indent="-342900" algn="just" defTabSz="1511302">
              <a:spcBef>
                <a:spcPts val="0"/>
              </a:spcBef>
              <a:spcAft>
                <a:spcPts val="600"/>
              </a:spcAft>
            </a:pPr>
            <a:r>
              <a:rPr lang="zh-TW">
                <a:latin typeface="Times New Roman" pitchFamily="18"/>
                <a:ea typeface="標楷體" pitchFamily="65"/>
                <a:cs typeface="Times New Roman" pitchFamily="18"/>
              </a:rPr>
              <a:t>書寫內容超出答案卷格線外框</a:t>
            </a:r>
            <a:endParaRPr lang="en-US"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457200" lvl="1" indent="-457200" algn="just" defTabSz="1511302">
              <a:spcBef>
                <a:spcPts val="2400"/>
              </a:spcBef>
              <a:spcAft>
                <a:spcPts val="600"/>
              </a:spcAft>
              <a:buSzPts val="2799"/>
              <a:buBlip>
                <a:blip r:embed="rId2"/>
              </a:buBlip>
            </a:pPr>
            <a:r>
              <a:rPr lang="zh-TW" sz="2800">
                <a:latin typeface="Times New Roman" pitchFamily="18"/>
                <a:ea typeface="標楷體" pitchFamily="65"/>
                <a:cs typeface="Times New Roman" pitchFamily="18"/>
              </a:rPr>
              <a:t>以下為違反試場規則行為：</a:t>
            </a:r>
            <a:endParaRPr lang="en-US" sz="2800"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528623" lvl="1" indent="-257165" algn="just" defTabSz="1133444">
              <a:spcBef>
                <a:spcPts val="600"/>
              </a:spcBef>
              <a:spcAft>
                <a:spcPts val="450"/>
              </a:spcAft>
            </a:pPr>
            <a:r>
              <a:rPr lang="zh-TW">
                <a:highlight>
                  <a:srgbClr val="A7C9E8"/>
                </a:highlight>
                <a:latin typeface="標楷體" pitchFamily="65"/>
                <a:ea typeface="標楷體" pitchFamily="65"/>
              </a:rPr>
              <a:t>於答案卷上作標記（包含畫記圖形或符號、於正文以外書寫其他文字）、顯示自己身分</a:t>
            </a:r>
            <a:r>
              <a:rPr lang="en-US">
                <a:latin typeface="標楷體" pitchFamily="65"/>
                <a:ea typeface="標楷體" pitchFamily="65"/>
              </a:rPr>
              <a:t> </a:t>
            </a:r>
            <a:r>
              <a:rPr lang="en-US">
                <a:latin typeface="Wingdings" pitchFamily="2"/>
                <a:ea typeface="標楷體" pitchFamily="65"/>
                <a:cs typeface="Times New Roman" pitchFamily="18"/>
              </a:rPr>
              <a:t></a:t>
            </a:r>
            <a:r>
              <a:rPr lang="en-US">
                <a:latin typeface="Times New Roman" pitchFamily="18"/>
                <a:ea typeface="標楷體" pitchFamily="65"/>
                <a:cs typeface="Times New Roman" pitchFamily="18"/>
              </a:rPr>
              <a:t> </a:t>
            </a:r>
            <a:r>
              <a:rPr lang="zh-TW">
                <a:latin typeface="Times New Roman" pitchFamily="18"/>
                <a:ea typeface="標楷體" pitchFamily="65"/>
                <a:cs typeface="Times New Roman" pitchFamily="18"/>
              </a:rPr>
              <a:t>該生寫作測驗</a:t>
            </a:r>
            <a:r>
              <a:rPr lang="zh-TW" b="1">
                <a:solidFill>
                  <a:srgbClr val="FF0000"/>
                </a:solidFill>
                <a:highlight>
                  <a:srgbClr val="FFFF99"/>
                </a:highlight>
                <a:latin typeface="標楷體" pitchFamily="65"/>
                <a:ea typeface="標楷體" pitchFamily="65"/>
              </a:rPr>
              <a:t>扣一級分</a:t>
            </a:r>
            <a:endParaRPr lang="en-US" b="1">
              <a:solidFill>
                <a:srgbClr val="FF0000"/>
              </a:solidFill>
              <a:highlight>
                <a:srgbClr val="FFFF99"/>
              </a:highlight>
              <a:latin typeface="標楷體" pitchFamily="65"/>
              <a:ea typeface="標楷體" pitchFamily="65"/>
            </a:endParaRPr>
          </a:p>
          <a:p>
            <a:pPr marL="528623" lvl="1" indent="-257165" algn="just" defTabSz="1133444">
              <a:lnSpc>
                <a:spcPct val="100000"/>
              </a:lnSpc>
              <a:spcBef>
                <a:spcPts val="600"/>
              </a:spcBef>
              <a:spcAft>
                <a:spcPts val="450"/>
              </a:spcAft>
            </a:pPr>
            <a:r>
              <a:rPr lang="zh-TW">
                <a:highlight>
                  <a:srgbClr val="A7C9E8"/>
                </a:highlight>
                <a:latin typeface="標楷體" pitchFamily="65"/>
                <a:ea typeface="標楷體" pitchFamily="65"/>
              </a:rPr>
              <a:t>故意挖補、汙損、折疊答案卷</a:t>
            </a:r>
            <a:r>
              <a:rPr lang="en-US">
                <a:latin typeface="標楷體" pitchFamily="65"/>
                <a:ea typeface="標楷體" pitchFamily="65"/>
              </a:rPr>
              <a:t> </a:t>
            </a:r>
            <a:r>
              <a:rPr lang="en-US">
                <a:latin typeface="Wingdings" pitchFamily="2"/>
                <a:ea typeface="標楷體" pitchFamily="65"/>
                <a:cs typeface="Times New Roman" pitchFamily="18"/>
              </a:rPr>
              <a:t></a:t>
            </a:r>
            <a:r>
              <a:rPr lang="en-US">
                <a:latin typeface="Times New Roman" pitchFamily="18"/>
                <a:ea typeface="標楷體" pitchFamily="65"/>
                <a:cs typeface="Times New Roman" pitchFamily="18"/>
              </a:rPr>
              <a:t> </a:t>
            </a:r>
            <a:r>
              <a:rPr lang="zh-TW">
                <a:latin typeface="Times New Roman" pitchFamily="18"/>
                <a:ea typeface="標楷體" pitchFamily="65"/>
                <a:cs typeface="Times New Roman" pitchFamily="18"/>
              </a:rPr>
              <a:t>該生寫作測驗</a:t>
            </a:r>
            <a:r>
              <a:rPr lang="zh-TW" b="1">
                <a:solidFill>
                  <a:srgbClr val="FF0000"/>
                </a:solidFill>
                <a:highlight>
                  <a:srgbClr val="FFFF99"/>
                </a:highlight>
                <a:latin typeface="標楷體" pitchFamily="65"/>
                <a:ea typeface="標楷體" pitchFamily="65"/>
              </a:rPr>
              <a:t>不予計級分</a:t>
            </a:r>
            <a:endParaRPr lang="en-US" b="1">
              <a:solidFill>
                <a:srgbClr val="FF0000"/>
              </a:solidFill>
              <a:highlight>
                <a:srgbClr val="FFFF99"/>
              </a:highlight>
              <a:latin typeface="標楷體" pitchFamily="65"/>
              <a:ea typeface="標楷體" pitchFamily="65"/>
            </a:endParaRPr>
          </a:p>
        </p:txBody>
      </p:sp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BAB1EA94-E044-29BA-C8E7-E1D5E3740518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9AD7040-2E18-4A04-8D1E-F5F6EA222E60}" type="slidenum">
              <a:t>34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4" descr="105030114A.jpg">
            <a:extLst>
              <a:ext uri="{FF2B5EF4-FFF2-40B4-BE49-F238E27FC236}">
                <a16:creationId xmlns:a16="http://schemas.microsoft.com/office/drawing/2014/main" id="{D3266216-1D3F-7C12-6663-1030B0CA5E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86246" y="404814"/>
            <a:ext cx="8024810" cy="604837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28CAA40E-4608-D213-9910-F4782F99C499}"/>
              </a:ext>
            </a:extLst>
          </p:cNvPr>
          <p:cNvSpPr txBox="1"/>
          <p:nvPr/>
        </p:nvSpPr>
        <p:spPr>
          <a:xfrm>
            <a:off x="1024374" y="404814"/>
            <a:ext cx="706117" cy="5827827"/>
          </a:xfrm>
          <a:prstGeom prst="rect">
            <a:avLst/>
          </a:prstGeom>
          <a:noFill/>
          <a:ln cap="flat">
            <a:noFill/>
          </a:ln>
        </p:spPr>
        <p:txBody>
          <a:bodyPr vert="eaVert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6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可能影響得分的情形</a:t>
            </a:r>
            <a:r>
              <a:rPr lang="en-US" sz="36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 </a:t>
            </a:r>
            <a:r>
              <a:rPr lang="zh-TW" sz="40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｜</a:t>
            </a:r>
            <a:r>
              <a:rPr lang="zh-TW" sz="18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墨水不足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/>
              <a:cs typeface="Arial"/>
            </a:endParaRPr>
          </a:p>
        </p:txBody>
      </p:sp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6CDB8A43-B1CB-6074-63F2-E3B6F301E527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3959330-FA15-4496-BC22-4E1AA3E754E7}" type="slidenum">
              <a:t>35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4" descr="96260436301-6.JPG">
            <a:extLst>
              <a:ext uri="{FF2B5EF4-FFF2-40B4-BE49-F238E27FC236}">
                <a16:creationId xmlns:a16="http://schemas.microsoft.com/office/drawing/2014/main" id="{056DCC1E-51AE-7AD6-B9C6-01B867609A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83064" y="336554"/>
            <a:ext cx="8027983" cy="611664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C2346A59-1EBF-5081-E676-3B3B0A36076D}"/>
              </a:ext>
            </a:extLst>
          </p:cNvPr>
          <p:cNvSpPr txBox="1"/>
          <p:nvPr/>
        </p:nvSpPr>
        <p:spPr>
          <a:xfrm>
            <a:off x="1024374" y="404814"/>
            <a:ext cx="706117" cy="5827827"/>
          </a:xfrm>
          <a:prstGeom prst="rect">
            <a:avLst/>
          </a:prstGeom>
          <a:noFill/>
          <a:ln cap="flat">
            <a:noFill/>
          </a:ln>
        </p:spPr>
        <p:txBody>
          <a:bodyPr vert="eaVert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6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可能影響得分的情形</a:t>
            </a:r>
            <a:r>
              <a:rPr lang="en-US" sz="36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 </a:t>
            </a:r>
            <a:r>
              <a:rPr lang="zh-TW" sz="40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｜</a:t>
            </a:r>
            <a:r>
              <a:rPr lang="zh-TW" sz="18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字體太小</a:t>
            </a:r>
            <a:endParaRPr lang="en-US" sz="1800" b="1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/>
              <a:cs typeface="Arial"/>
            </a:endParaRPr>
          </a:p>
        </p:txBody>
      </p:sp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50C8A134-1271-BA43-48C8-820D4C59C227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FA6CE2C-00E8-44D8-8200-52564A025690}" type="slidenum">
              <a:t>36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非版面問題卷\113112215B.jpg">
            <a:extLst>
              <a:ext uri="{FF2B5EF4-FFF2-40B4-BE49-F238E27FC236}">
                <a16:creationId xmlns:a16="http://schemas.microsoft.com/office/drawing/2014/main" id="{F37EDBD0-64B8-071F-0665-90A7AE4EFD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17994" y="404814"/>
            <a:ext cx="7970833" cy="601185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橢圓 4">
            <a:extLst>
              <a:ext uri="{FF2B5EF4-FFF2-40B4-BE49-F238E27FC236}">
                <a16:creationId xmlns:a16="http://schemas.microsoft.com/office/drawing/2014/main" id="{B8F5F023-720A-8340-381E-F885938302ED}"/>
              </a:ext>
            </a:extLst>
          </p:cNvPr>
          <p:cNvSpPr/>
          <p:nvPr/>
        </p:nvSpPr>
        <p:spPr>
          <a:xfrm>
            <a:off x="10022125" y="2781303"/>
            <a:ext cx="360365" cy="244792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25402" cap="flat">
            <a:solidFill>
              <a:srgbClr val="E70000"/>
            </a:solidFill>
            <a:prstDash val="solid"/>
            <a:round/>
          </a:ln>
        </p:spPr>
        <p:txBody>
          <a:bodyPr vert="horz" wrap="square" lIns="91430" tIns="45720" rIns="9143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微軟正黑體" pitchFamily="34"/>
              <a:ea typeface="微軟正黑體" pitchFamily="34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3F3C770D-7955-0E70-528E-BE34F4A3119D}"/>
              </a:ext>
            </a:extLst>
          </p:cNvPr>
          <p:cNvSpPr txBox="1"/>
          <p:nvPr/>
        </p:nvSpPr>
        <p:spPr>
          <a:xfrm>
            <a:off x="1024374" y="404814"/>
            <a:ext cx="706117" cy="5827827"/>
          </a:xfrm>
          <a:prstGeom prst="rect">
            <a:avLst/>
          </a:prstGeom>
          <a:noFill/>
          <a:ln cap="flat">
            <a:noFill/>
          </a:ln>
        </p:spPr>
        <p:txBody>
          <a:bodyPr vert="eaVert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6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可能影響得分的情形</a:t>
            </a:r>
            <a:r>
              <a:rPr lang="en-US" sz="36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 </a:t>
            </a:r>
            <a:r>
              <a:rPr lang="zh-TW" sz="40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｜</a:t>
            </a:r>
            <a:r>
              <a:rPr lang="zh-TW" sz="18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超出框線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/>
              <a:cs typeface="Arial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3F77B341-9F74-5280-EC12-D1563040718D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2436F77-2839-4139-82AF-8FE8B2BDE6E0}" type="slidenum">
              <a:t>37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3" descr="101082940A.jpg">
            <a:extLst>
              <a:ext uri="{FF2B5EF4-FFF2-40B4-BE49-F238E27FC236}">
                <a16:creationId xmlns:a16="http://schemas.microsoft.com/office/drawing/2014/main" id="{2FC726BF-FF0C-4F6E-0F47-CED38E69BF96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263176" y="520695"/>
            <a:ext cx="8064495" cy="5805489"/>
          </a:xfrm>
        </p:spPr>
      </p:pic>
      <p:sp>
        <p:nvSpPr>
          <p:cNvPr id="3" name="橢圓 5">
            <a:extLst>
              <a:ext uri="{FF2B5EF4-FFF2-40B4-BE49-F238E27FC236}">
                <a16:creationId xmlns:a16="http://schemas.microsoft.com/office/drawing/2014/main" id="{929A9B8A-1E5A-6669-9B2A-C254F61DBCD6}"/>
              </a:ext>
            </a:extLst>
          </p:cNvPr>
          <p:cNvSpPr/>
          <p:nvPr/>
        </p:nvSpPr>
        <p:spPr>
          <a:xfrm>
            <a:off x="2549072" y="3077394"/>
            <a:ext cx="431797" cy="43179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38103" cap="flat">
            <a:solidFill>
              <a:srgbClr val="FF0000"/>
            </a:solidFill>
            <a:prstDash val="solid"/>
            <a:round/>
          </a:ln>
        </p:spPr>
        <p:txBody>
          <a:bodyPr vert="horz" wrap="square" lIns="91430" tIns="45720" rIns="9143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E1"/>
              </a:solidFill>
              <a:uFillTx/>
              <a:latin typeface="微軟正黑體" pitchFamily="34"/>
              <a:ea typeface="微軟正黑體" pitchFamily="34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EE63EF10-A4F1-C2C5-1D9B-E941A294E74E}"/>
              </a:ext>
            </a:extLst>
          </p:cNvPr>
          <p:cNvSpPr txBox="1"/>
          <p:nvPr/>
        </p:nvSpPr>
        <p:spPr>
          <a:xfrm>
            <a:off x="849678" y="412293"/>
            <a:ext cx="706117" cy="5385057"/>
          </a:xfrm>
          <a:prstGeom prst="rect">
            <a:avLst/>
          </a:prstGeom>
          <a:noFill/>
          <a:ln cap="flat">
            <a:noFill/>
          </a:ln>
        </p:spPr>
        <p:txBody>
          <a:bodyPr vert="eaVert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600" b="1" i="0" u="none" strike="noStrike" kern="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扣一級分的情形</a:t>
            </a:r>
            <a:r>
              <a:rPr lang="en-US" sz="3600" b="1" i="0" u="none" strike="noStrike" kern="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 </a:t>
            </a:r>
            <a:r>
              <a:rPr lang="zh-TW" sz="40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｜</a:t>
            </a:r>
            <a:r>
              <a:rPr lang="zh-TW" sz="18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畫記圖形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/>
              <a:cs typeface="Arial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/>
              <a:cs typeface="Arial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DB161E68-C2B5-CDD3-44AE-D8467DEBE2DC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D916594-0F6D-46CC-8291-022B707076DA}" type="slidenum">
              <a:t>38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chou517\AppData\Local\Temp\Rar$DI12.2749\108051628A.jpg">
            <a:extLst>
              <a:ext uri="{FF2B5EF4-FFF2-40B4-BE49-F238E27FC236}">
                <a16:creationId xmlns:a16="http://schemas.microsoft.com/office/drawing/2014/main" id="{A5F4E94E-6281-0214-D0B7-D88A9E0CA9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59445" y="457200"/>
            <a:ext cx="8036432" cy="588168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橢圓 5">
            <a:extLst>
              <a:ext uri="{FF2B5EF4-FFF2-40B4-BE49-F238E27FC236}">
                <a16:creationId xmlns:a16="http://schemas.microsoft.com/office/drawing/2014/main" id="{94CB1655-684A-C72E-577D-E67696C734AB}"/>
              </a:ext>
            </a:extLst>
          </p:cNvPr>
          <p:cNvSpPr/>
          <p:nvPr/>
        </p:nvSpPr>
        <p:spPr>
          <a:xfrm>
            <a:off x="3181590" y="1003297"/>
            <a:ext cx="1008061" cy="475138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38103" cap="flat">
            <a:solidFill>
              <a:srgbClr val="FF0000"/>
            </a:solidFill>
            <a:prstDash val="solid"/>
            <a:round/>
          </a:ln>
        </p:spPr>
        <p:txBody>
          <a:bodyPr vert="horz" wrap="square" lIns="91430" tIns="45720" rIns="9143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E1"/>
              </a:solidFill>
              <a:uFillTx/>
              <a:latin typeface="微軟正黑體" pitchFamily="34"/>
              <a:ea typeface="微軟正黑體" pitchFamily="34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E4BCC06B-FCFF-7618-501D-A3C3388128EB}"/>
              </a:ext>
            </a:extLst>
          </p:cNvPr>
          <p:cNvSpPr txBox="1"/>
          <p:nvPr/>
        </p:nvSpPr>
        <p:spPr>
          <a:xfrm>
            <a:off x="796405" y="438912"/>
            <a:ext cx="706117" cy="6007608"/>
          </a:xfrm>
          <a:prstGeom prst="rect">
            <a:avLst/>
          </a:prstGeom>
          <a:noFill/>
          <a:ln cap="flat">
            <a:noFill/>
          </a:ln>
        </p:spPr>
        <p:txBody>
          <a:bodyPr vert="eaVert" wrap="square" lIns="91440" tIns="45720" rIns="91440" bIns="45720" anchor="ctr" anchorCtr="1" compatLnSpc="1">
            <a:noAutofit/>
          </a:bodyPr>
          <a:lstStyle/>
          <a:p>
            <a:pPr marL="3946522" marR="0" lvl="0" indent="-3946522" algn="ctr" defTabSz="914400" rtl="0" fontAlgn="auto" hangingPunct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66566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600" b="1" i="0" u="none" strike="noStrike" kern="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扣一級分的情形</a:t>
            </a:r>
            <a:r>
              <a:rPr lang="en-US" sz="3600" b="1" i="0" u="none" strike="noStrike" kern="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 </a:t>
            </a:r>
            <a:r>
              <a:rPr lang="zh-TW" sz="40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｜</a:t>
            </a:r>
            <a:r>
              <a:rPr lang="zh-TW" sz="18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於正文之外書寫 其他文字</a:t>
            </a:r>
            <a:r>
              <a:rPr lang="en-US" sz="1800" b="1" i="0" u="none" strike="noStrike" kern="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  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/>
              <a:cs typeface="Arial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B3AEA7ED-71FA-9DBD-9715-300D6E5F10B2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F70D932-EC48-4456-8277-DAA7367E5C4D}" type="slidenum">
              <a:t>39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017A0A-5976-E270-55CE-38BDE545BB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6060" y="13441"/>
            <a:ext cx="10515600" cy="1325559"/>
          </a:xfrm>
        </p:spPr>
        <p:txBody>
          <a:bodyPr anchorCtr="1"/>
          <a:lstStyle/>
          <a:p>
            <a:pPr lvl="0" algn="ctr">
              <a:lnSpc>
                <a:spcPct val="100000"/>
              </a:lnSpc>
            </a:pPr>
            <a:r>
              <a:rPr lang="zh-TW" sz="4800" b="1">
                <a:latin typeface="標楷體" pitchFamily="65"/>
                <a:ea typeface="標楷體" pitchFamily="65"/>
              </a:rPr>
              <a:t>國中教育會考何時考</a:t>
            </a:r>
          </a:p>
        </p:txBody>
      </p:sp>
      <p:graphicFrame>
        <p:nvGraphicFramePr>
          <p:cNvPr id="3" name="表格 7">
            <a:extLst>
              <a:ext uri="{FF2B5EF4-FFF2-40B4-BE49-F238E27FC236}">
                <a16:creationId xmlns:a16="http://schemas.microsoft.com/office/drawing/2014/main" id="{3A53C5BE-6CD3-D006-3C67-DF3AC024D2AA}"/>
              </a:ext>
            </a:extLst>
          </p:cNvPr>
          <p:cNvGraphicFramePr>
            <a:graphicFrameLocks noGrp="1"/>
          </p:cNvGraphicFramePr>
          <p:nvPr/>
        </p:nvGraphicFramePr>
        <p:xfrm>
          <a:off x="1731142" y="1183882"/>
          <a:ext cx="8611340" cy="544196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2152835">
                  <a:extLst>
                    <a:ext uri="{9D8B030D-6E8A-4147-A177-3AD203B41FA5}">
                      <a16:colId xmlns:a16="http://schemas.microsoft.com/office/drawing/2014/main" val="2482079444"/>
                    </a:ext>
                  </a:extLst>
                </a:gridCol>
                <a:gridCol w="2152835">
                  <a:extLst>
                    <a:ext uri="{9D8B030D-6E8A-4147-A177-3AD203B41FA5}">
                      <a16:colId xmlns:a16="http://schemas.microsoft.com/office/drawing/2014/main" val="67676079"/>
                    </a:ext>
                  </a:extLst>
                </a:gridCol>
                <a:gridCol w="2152835">
                  <a:extLst>
                    <a:ext uri="{9D8B030D-6E8A-4147-A177-3AD203B41FA5}">
                      <a16:colId xmlns:a16="http://schemas.microsoft.com/office/drawing/2014/main" val="1943026027"/>
                    </a:ext>
                  </a:extLst>
                </a:gridCol>
                <a:gridCol w="2152835">
                  <a:extLst>
                    <a:ext uri="{9D8B030D-6E8A-4147-A177-3AD203B41FA5}">
                      <a16:colId xmlns:a16="http://schemas.microsoft.com/office/drawing/2014/main" val="760810130"/>
                    </a:ext>
                  </a:extLst>
                </a:gridCol>
              </a:tblGrid>
              <a:tr h="478706"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115</a:t>
                      </a: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年</a:t>
                      </a:r>
                      <a:r>
                        <a:rPr lang="en-US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5</a:t>
                      </a: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月</a:t>
                      </a:r>
                      <a:r>
                        <a:rPr lang="en-US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16</a:t>
                      </a: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日（六）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115</a:t>
                      </a: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年</a:t>
                      </a:r>
                      <a:r>
                        <a:rPr lang="en-US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5</a:t>
                      </a: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月</a:t>
                      </a:r>
                      <a:r>
                        <a:rPr lang="en-US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17</a:t>
                      </a: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日（日）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643386"/>
                  </a:ext>
                </a:extLst>
              </a:tr>
              <a:tr h="430837"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08:20-</a:t>
                      </a: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08:30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考試說明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08:20-</a:t>
                      </a: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08:30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考試說明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5638411"/>
                  </a:ext>
                </a:extLst>
              </a:tr>
              <a:tr h="478706"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08:30-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09:40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社</a:t>
                      </a:r>
                      <a:r>
                        <a:rPr lang="en-US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    </a:t>
                      </a: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會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08:30-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09:40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自</a:t>
                      </a:r>
                      <a:r>
                        <a:rPr lang="en-US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    </a:t>
                      </a: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然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991791"/>
                  </a:ext>
                </a:extLst>
              </a:tr>
              <a:tr h="430837"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09:40-</a:t>
                      </a: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10:20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休息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09:40-</a:t>
                      </a: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10:20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休息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5614880"/>
                  </a:ext>
                </a:extLst>
              </a:tr>
              <a:tr h="430837"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10:20-</a:t>
                      </a: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10:30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考試說明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10:20-</a:t>
                      </a: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10:30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考試說明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719008"/>
                  </a:ext>
                </a:extLst>
              </a:tr>
              <a:tr h="478706"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10:30-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11:50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數</a:t>
                      </a:r>
                      <a:r>
                        <a:rPr lang="en-US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    </a:t>
                      </a: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學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10:30-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11:30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英語（閱讀）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802106"/>
                  </a:ext>
                </a:extLst>
              </a:tr>
              <a:tr h="430837"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11:50-</a:t>
                      </a: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13:40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午休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 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11:30-</a:t>
                      </a: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12:00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休息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4937218"/>
                  </a:ext>
                </a:extLst>
              </a:tr>
              <a:tr h="430837"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13:40-</a:t>
                      </a: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13:50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考試說明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12:00-</a:t>
                      </a: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12:05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考試說明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024830"/>
                  </a:ext>
                </a:extLst>
              </a:tr>
              <a:tr h="478706"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13:50-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15:00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國</a:t>
                      </a:r>
                      <a:r>
                        <a:rPr lang="en-US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    </a:t>
                      </a: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文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12:05-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12:30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英語（聽力）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731204"/>
                  </a:ext>
                </a:extLst>
              </a:tr>
              <a:tr h="463417"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15:00-</a:t>
                      </a: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15:40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休息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lvl="0"/>
                      <a:endParaRPr lang="zh-TW" sz="1000" kern="1200">
                        <a:latin typeface="Calibri" pitchFamily="34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145050"/>
                  </a:ext>
                </a:extLst>
              </a:tr>
              <a:tr h="430837"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15:40-</a:t>
                      </a: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　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15:50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000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考試說明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0452467"/>
                  </a:ext>
                </a:extLst>
              </a:tr>
              <a:tr h="478706">
                <a:tc>
                  <a:txBody>
                    <a:bodyPr/>
                    <a:lstStyle/>
                    <a:p>
                      <a:pPr lvl="0" algn="ctr">
                        <a:lnSpc>
                          <a:spcPct val="125000"/>
                        </a:lnSpc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15:50-</a:t>
                      </a:r>
                      <a:r>
                        <a:rPr lang="en-US" sz="2000" kern="1200">
                          <a:solidFill>
                            <a:srgbClr val="000000"/>
                          </a:solidFill>
                          <a:latin typeface="Wingdings" pitchFamily="2"/>
                          <a:ea typeface="標楷體" pitchFamily="65"/>
                          <a:cs typeface="Times New Roman" pitchFamily="18"/>
                        </a:rPr>
                        <a:t>%</a:t>
                      </a:r>
                      <a:r>
                        <a:rPr lang="en-US" sz="20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16:40</a:t>
                      </a:r>
                      <a:endParaRPr lang="zh-TW" sz="20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lnSpc>
                          <a:spcPct val="125000"/>
                        </a:lnSpc>
                      </a:pPr>
                      <a:r>
                        <a:rPr lang="zh-TW" sz="2400" b="1" kern="120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寫作測驗</a:t>
                      </a:r>
                    </a:p>
                  </a:txBody>
                  <a:tcPr marL="15480" marR="15480" marT="8293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456876"/>
                  </a:ext>
                </a:extLst>
              </a:tr>
            </a:tbl>
          </a:graphicData>
        </a:graphic>
      </p:graphicFrame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F8DD93DB-8B94-B3C4-D355-BC0983C59A56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E854C99-9AB3-4C33-B850-D6B6D2F53CD6}" type="slidenum">
              <a:t>4</a:t>
            </a:fld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4AF45729-E1C0-7A2E-06DF-41289DEF2C0C}"/>
              </a:ext>
            </a:extLst>
          </p:cNvPr>
          <p:cNvSpPr/>
          <p:nvPr/>
        </p:nvSpPr>
        <p:spPr>
          <a:xfrm>
            <a:off x="6219730" y="5901363"/>
            <a:ext cx="4054449" cy="66497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新細明體" pitchFamily="18"/>
                <a:cs typeface="Times New Roman" pitchFamily="18"/>
              </a:rPr>
              <a:t>本表若與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新細明體" pitchFamily="18"/>
                <a:cs typeface="Times New Roman" pitchFamily="18"/>
              </a:rPr>
              <a:t>115</a:t>
            </a:r>
            <a:r>
              <a:rPr lang="zh-TW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新細明體" pitchFamily="18"/>
                <a:cs typeface="Times New Roman" pitchFamily="18"/>
              </a:rPr>
              <a:t>年教育會考簡章內容不符，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新細明體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新細明體" pitchFamily="18"/>
                <a:cs typeface="Times New Roman" pitchFamily="18"/>
              </a:rPr>
              <a:t>概以各考區試務會正式發行簡章為準。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135CD46-4644-E2A1-FA9F-95A15048ED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42556" y="502535"/>
            <a:ext cx="8125495" cy="583426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橢圓 5">
            <a:extLst>
              <a:ext uri="{FF2B5EF4-FFF2-40B4-BE49-F238E27FC236}">
                <a16:creationId xmlns:a16="http://schemas.microsoft.com/office/drawing/2014/main" id="{AE583260-2422-3E95-1C87-96892B52F5F5}"/>
              </a:ext>
            </a:extLst>
          </p:cNvPr>
          <p:cNvSpPr/>
          <p:nvPr/>
        </p:nvSpPr>
        <p:spPr>
          <a:xfrm>
            <a:off x="9936254" y="5386931"/>
            <a:ext cx="431797" cy="100806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38103" cap="flat">
            <a:solidFill>
              <a:srgbClr val="FF0000"/>
            </a:solidFill>
            <a:prstDash val="solid"/>
            <a:round/>
          </a:ln>
        </p:spPr>
        <p:txBody>
          <a:bodyPr vert="horz" wrap="square" lIns="69823" tIns="34911" rIns="69823" bIns="34911" anchor="ctr" anchorCtr="1" compatLnSpc="1">
            <a:noAutofit/>
          </a:bodyPr>
          <a:lstStyle/>
          <a:p>
            <a:pPr marL="0" marR="0" lvl="0" indent="0" algn="ctr" defTabSz="698501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E1"/>
              </a:solidFill>
              <a:uFillTx/>
              <a:latin typeface="微軟正黑體" pitchFamily="34"/>
              <a:ea typeface="微軟正黑體" pitchFamily="34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1496CB31-D8CC-F08D-B6D2-D21F6EC16899}"/>
              </a:ext>
            </a:extLst>
          </p:cNvPr>
          <p:cNvSpPr txBox="1"/>
          <p:nvPr/>
        </p:nvSpPr>
        <p:spPr>
          <a:xfrm>
            <a:off x="986838" y="366573"/>
            <a:ext cx="706117" cy="5924498"/>
          </a:xfrm>
          <a:prstGeom prst="rect">
            <a:avLst/>
          </a:prstGeom>
          <a:noFill/>
          <a:ln cap="flat">
            <a:noFill/>
          </a:ln>
        </p:spPr>
        <p:txBody>
          <a:bodyPr vert="eaVert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600" b="1" i="0" u="none" strike="noStrike" kern="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扣一級分的情形</a:t>
            </a:r>
            <a:r>
              <a:rPr lang="en-US" sz="36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 </a:t>
            </a:r>
            <a:r>
              <a:rPr lang="zh-TW" sz="36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｜</a:t>
            </a:r>
            <a:r>
              <a:rPr lang="zh-TW" sz="1800" b="1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/>
              </a:rPr>
              <a:t>顯示自己身分</a:t>
            </a:r>
            <a:endParaRPr lang="en-US" sz="1800" b="0" i="0" u="none" strike="noStrike" kern="0" cap="none" spc="0" baseline="0">
              <a:solidFill>
                <a:srgbClr val="000000"/>
              </a:solidFill>
              <a:uFillTx/>
              <a:latin typeface="Arial" pitchFamily="34"/>
              <a:ea typeface="標楷體"/>
              <a:cs typeface="Arial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B1A2B078-BD20-B1D8-7162-3C4378DBC54F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2BD066F-71F9-4DCC-9558-C7FBA2226ED8}" type="slidenum">
              <a:t>40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8">
            <a:extLst>
              <a:ext uri="{FF2B5EF4-FFF2-40B4-BE49-F238E27FC236}">
                <a16:creationId xmlns:a16="http://schemas.microsoft.com/office/drawing/2014/main" id="{E5E17CB9-7652-4E70-AA1E-8C32D8750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68"/>
            <a:ext cx="12191996" cy="684686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1B4430A-F1A9-4C03-84B3-8979589C32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14034" y="2294156"/>
            <a:ext cx="6412028" cy="1470026"/>
          </a:xfrm>
        </p:spPr>
        <p:txBody>
          <a:bodyPr/>
          <a:lstStyle/>
          <a:p>
            <a:pPr lvl="0"/>
            <a:r>
              <a:rPr lang="zh-TW" sz="8000">
                <a:effectLst>
                  <a:outerShdw dist="38096" dir="2700000">
                    <a:srgbClr val="000000"/>
                  </a:outerShdw>
                </a:effectLst>
              </a:rPr>
              <a:t>試場常見違規事項說明</a:t>
            </a:r>
          </a:p>
        </p:txBody>
      </p:sp>
    </p:spTree>
    <p:extLst>
      <p:ext uri="{BB962C8B-B14F-4D97-AF65-F5344CB8AC3E}">
        <p14:creationId xmlns:p14="http://schemas.microsoft.com/office/powerpoint/2010/main" val="25433514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C3A1DC3-C385-4A86-AD2B-2BC0195EF766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8A5FE42-D5FF-43D2-B993-A4E8C197BDC2}" type="slidenum">
              <a:t>42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59E5A0F-2EE9-4406-9683-7CE761E21219}"/>
              </a:ext>
            </a:extLst>
          </p:cNvPr>
          <p:cNvSpPr txBox="1"/>
          <p:nvPr/>
        </p:nvSpPr>
        <p:spPr>
          <a:xfrm>
            <a:off x="1401766" y="1524003"/>
            <a:ext cx="9471739" cy="50430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228600" marR="0" lvl="0" indent="-228600" algn="l" defTabSz="881060" rtl="0" fontAlgn="auto" hangingPunct="1">
              <a:lnSpc>
                <a:spcPct val="90000"/>
              </a:lnSpc>
              <a:spcBef>
                <a:spcPts val="2400"/>
              </a:spcBef>
              <a:spcAft>
                <a:spcPts val="600"/>
              </a:spcAft>
              <a:buSzPts val="3199"/>
              <a:buBlip>
                <a:blip r:embed="rId2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試題本與答案卡</a:t>
            </a: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(</a:t>
            </a:r>
            <a:r>
              <a:rPr lang="zh-TW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卷</a:t>
            </a: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)</a:t>
            </a:r>
            <a:r>
              <a:rPr lang="zh-TW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相關違規。</a:t>
            </a:r>
            <a:r>
              <a:rPr lang="en-US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(112</a:t>
            </a:r>
            <a:r>
              <a:rPr lang="zh-TW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年計有</a:t>
            </a:r>
            <a:r>
              <a:rPr lang="en-US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143</a:t>
            </a:r>
            <a:r>
              <a:rPr lang="zh-TW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項</a:t>
            </a:r>
            <a:r>
              <a:rPr lang="en-US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)</a:t>
            </a:r>
          </a:p>
          <a:p>
            <a:pPr marL="989015" marR="0" lvl="0" indent="-268284" algn="l" defTabSz="881060" rtl="0" fontAlgn="auto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在答案卡</a:t>
            </a: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(</a:t>
            </a: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卷</a:t>
            </a: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)</a:t>
            </a: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上標記與作答無關的符號跟文字。</a:t>
            </a:r>
            <a:endParaRPr lang="en-US" sz="28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989015" marR="0" lvl="0" indent="-268284" algn="l" defTabSz="881060" rtl="0" fontAlgn="auto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在答案卡</a:t>
            </a: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(</a:t>
            </a: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卷</a:t>
            </a: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)</a:t>
            </a: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上顯示自己身分。</a:t>
            </a:r>
            <a:endParaRPr lang="en-US" sz="28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989015" marR="0" lvl="0" indent="-268284" algn="l" defTabSz="881060" rtl="0" fontAlgn="auto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故意損壞試題本或挖補、汙損、折疊答案卡</a:t>
            </a: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(</a:t>
            </a: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卷</a:t>
            </a: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) </a:t>
            </a: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。</a:t>
            </a:r>
            <a:endParaRPr lang="en-US" sz="28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228600" marR="0" lvl="0" indent="-228600" algn="l" defTabSz="881060" rtl="0" fontAlgn="auto" hangingPunct="1">
              <a:lnSpc>
                <a:spcPct val="90000"/>
              </a:lnSpc>
              <a:spcBef>
                <a:spcPts val="4800"/>
              </a:spcBef>
              <a:spcAft>
                <a:spcPts val="600"/>
              </a:spcAft>
              <a:buSzPts val="3199"/>
              <a:buBlip>
                <a:blip r:embed="rId2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於非考試期間作答。</a:t>
            </a:r>
            <a:r>
              <a:rPr lang="en-US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(112</a:t>
            </a:r>
            <a:r>
              <a:rPr lang="zh-TW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年計有</a:t>
            </a:r>
            <a:r>
              <a:rPr lang="en-US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124</a:t>
            </a:r>
            <a:r>
              <a:rPr lang="zh-TW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項</a:t>
            </a:r>
            <a:r>
              <a:rPr lang="en-US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)</a:t>
            </a: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989015" marR="0" lvl="0" indent="-268284" algn="l" defTabSz="881060" rtl="0" fontAlgn="auto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提早翻開試題本或提早作答。</a:t>
            </a:r>
            <a:endParaRPr lang="en-US" sz="28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989015" marR="0" lvl="0" indent="-268284" algn="l" defTabSz="881060" rtl="0" fontAlgn="auto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考試結束鐘聲響起未立刻停止作答。</a:t>
            </a:r>
            <a:endParaRPr lang="en-US" sz="28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  <a:cs typeface="Times New Roman" pitchFamily="18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C70487E5-27AC-4FEC-8C25-3DC856713DF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常見的違規事項</a:t>
            </a:r>
            <a:r>
              <a:rPr lang="en-US" sz="4800" b="1">
                <a:latin typeface="標楷體" pitchFamily="65"/>
                <a:ea typeface="標楷體" pitchFamily="65"/>
              </a:rPr>
              <a:t>(</a:t>
            </a:r>
            <a:r>
              <a:rPr lang="zh-TW" sz="4800" b="1">
                <a:latin typeface="標楷體" pitchFamily="65"/>
                <a:ea typeface="標楷體" pitchFamily="65"/>
              </a:rPr>
              <a:t>一</a:t>
            </a:r>
            <a:r>
              <a:rPr lang="en-US" sz="4800" b="1">
                <a:latin typeface="標楷體" pitchFamily="65"/>
                <a:ea typeface="標楷體" pitchFamily="65"/>
              </a:rPr>
              <a:t>)</a:t>
            </a:r>
            <a:endParaRPr lang="zh-TW" sz="4800" b="1">
              <a:latin typeface="標楷體" pitchFamily="65"/>
              <a:ea typeface="標楷體" pitchFamily="65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DF90C32-F5BD-44E5-B02C-4B5179EB38F5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D97AC5F-F820-4127-B52B-C7B978DD5A71}" type="slidenum">
              <a:t>43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8472F37-9614-4AF4-BB2A-4752F92438E0}"/>
              </a:ext>
            </a:extLst>
          </p:cNvPr>
          <p:cNvSpPr txBox="1"/>
          <p:nvPr/>
        </p:nvSpPr>
        <p:spPr>
          <a:xfrm>
            <a:off x="1355588" y="1597886"/>
            <a:ext cx="9471739" cy="49691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268284" marR="0" lvl="0" indent="-268284" algn="l" defTabSz="881060" rtl="0" fontAlgn="auto" hangingPunct="1">
              <a:lnSpc>
                <a:spcPct val="90000"/>
              </a:lnSpc>
              <a:spcBef>
                <a:spcPts val="2400"/>
              </a:spcBef>
              <a:spcAft>
                <a:spcPts val="600"/>
              </a:spcAft>
              <a:buSzPts val="3199"/>
              <a:buBlip>
                <a:blip r:embed="rId2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攜帶或使用非應試用品。</a:t>
            </a:r>
            <a:r>
              <a:rPr lang="en-US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(112</a:t>
            </a:r>
            <a:r>
              <a:rPr lang="zh-TW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年計有</a:t>
            </a:r>
            <a:r>
              <a:rPr lang="en-US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55</a:t>
            </a:r>
            <a:r>
              <a:rPr lang="zh-TW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項</a:t>
            </a:r>
            <a:r>
              <a:rPr lang="en-US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)</a:t>
            </a: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  <a:cs typeface="Times New Roman" pitchFamily="18"/>
            </a:endParaRPr>
          </a:p>
          <a:p>
            <a:pPr marL="989015" marR="0" lvl="0" indent="-268284" algn="l" defTabSz="881060" rtl="0" fontAlgn="auto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妨害考試公平之用品。</a:t>
            </a: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(</a:t>
            </a:r>
            <a:r>
              <a:rPr lang="zh-TW" sz="20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無論是否使用</a:t>
            </a: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)</a:t>
            </a:r>
          </a:p>
          <a:p>
            <a:pPr marL="989015" marR="0" lvl="0" indent="-268284" algn="l" defTabSz="881060" rtl="0" fontAlgn="auto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具有傳輸、通訊、錄影、照相、計算功能或發出聲響之用品。</a:t>
            </a: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(</a:t>
            </a:r>
            <a:r>
              <a:rPr lang="zh-TW" sz="20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無論是否使用或發出聲響</a:t>
            </a: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)</a:t>
            </a:r>
          </a:p>
          <a:p>
            <a:pPr marL="628650" marR="0" lvl="0" indent="-628650" algn="l" defTabSz="881060" rtl="0" fontAlgn="auto" hangingPunct="1">
              <a:lnSpc>
                <a:spcPct val="90000"/>
              </a:lnSpc>
              <a:spcBef>
                <a:spcPts val="4800"/>
              </a:spcBef>
              <a:spcAft>
                <a:spcPts val="600"/>
              </a:spcAft>
              <a:buSzPts val="3199"/>
              <a:buBlip>
                <a:blip r:embed="rId2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3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考試期間，放置於試場前後方之非應試用品發出聲響。</a:t>
            </a:r>
            <a:r>
              <a:rPr lang="en-US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(112</a:t>
            </a:r>
            <a:r>
              <a:rPr lang="zh-TW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年計有</a:t>
            </a:r>
            <a:r>
              <a:rPr lang="en-US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31</a:t>
            </a:r>
            <a:r>
              <a:rPr lang="zh-TW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項</a:t>
            </a:r>
            <a:r>
              <a:rPr lang="en-US" sz="2000" b="0" i="0" u="none" strike="noStrike" kern="1200" cap="none" spc="0" baseline="0">
                <a:solidFill>
                  <a:srgbClr val="C00000"/>
                </a:solidFill>
                <a:uFillTx/>
                <a:latin typeface="Times New Roman" pitchFamily="18"/>
                <a:ea typeface="標楷體" pitchFamily="65"/>
                <a:cs typeface="Times New Roman" pitchFamily="18"/>
              </a:rPr>
              <a:t>)</a:t>
            </a: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標楷體" pitchFamily="65"/>
              <a:cs typeface="Times New Roman" pitchFamily="18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4EC4DB7E-7FDA-426F-ABED-A12D6EDD980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zh-TW" sz="4800" b="1">
                <a:latin typeface="標楷體" pitchFamily="65"/>
                <a:ea typeface="標楷體" pitchFamily="65"/>
              </a:rPr>
              <a:t>常見的違規事項</a:t>
            </a:r>
            <a:r>
              <a:rPr lang="en-US" sz="4800" b="1">
                <a:latin typeface="標楷體" pitchFamily="65"/>
                <a:ea typeface="標楷體" pitchFamily="65"/>
              </a:rPr>
              <a:t>(</a:t>
            </a:r>
            <a:r>
              <a:rPr lang="zh-TW" sz="4800" b="1">
                <a:latin typeface="標楷體" pitchFamily="65"/>
                <a:ea typeface="標楷體" pitchFamily="65"/>
              </a:rPr>
              <a:t>二</a:t>
            </a:r>
            <a:r>
              <a:rPr lang="en-US" sz="4800" b="1">
                <a:latin typeface="標楷體" pitchFamily="65"/>
                <a:ea typeface="標楷體" pitchFamily="65"/>
              </a:rPr>
              <a:t>)</a:t>
            </a:r>
            <a:endParaRPr lang="zh-TW" sz="4800" b="1">
              <a:latin typeface="標楷體" pitchFamily="65"/>
              <a:ea typeface="標楷體" pitchFamily="65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1781" r="25575" b="10095"/>
          <a:stretch/>
        </p:blipFill>
        <p:spPr>
          <a:xfrm>
            <a:off x="10056440" y="210079"/>
            <a:ext cx="4032448" cy="381642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違反試場規則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→0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帶手機、智慧型手錶：記</a:t>
            </a:r>
            <a:r>
              <a:rPr lang="en-US" altLang="zh-TW" dirty="0"/>
              <a:t>2</a:t>
            </a:r>
            <a:r>
              <a:rPr lang="zh-TW" altLang="en-US" dirty="0"/>
              <a:t>點，寫作扣一級分</a:t>
            </a:r>
            <a:endParaRPr lang="en-US" altLang="zh-TW" dirty="0"/>
          </a:p>
          <a:p>
            <a:r>
              <a:rPr lang="zh-TW" altLang="en-US" dirty="0"/>
              <a:t>手機響：記</a:t>
            </a:r>
            <a:r>
              <a:rPr lang="en-US" altLang="zh-TW" dirty="0"/>
              <a:t>1</a:t>
            </a:r>
            <a:r>
              <a:rPr lang="zh-TW" altLang="en-US" dirty="0"/>
              <a:t>點，寫作扣一級分</a:t>
            </a:r>
            <a:endParaRPr lang="en-US" altLang="zh-TW" dirty="0"/>
          </a:p>
          <a:p>
            <a:r>
              <a:rPr lang="zh-TW" altLang="en-US" dirty="0"/>
              <a:t>電子錶響鈴：記</a:t>
            </a:r>
            <a:r>
              <a:rPr lang="en-US" altLang="zh-TW" dirty="0"/>
              <a:t>1</a:t>
            </a:r>
            <a:r>
              <a:rPr lang="zh-TW" altLang="en-US" dirty="0"/>
              <a:t>點，寫作扣一級分</a:t>
            </a:r>
            <a:endParaRPr lang="en-US" altLang="zh-TW" dirty="0"/>
          </a:p>
          <a:p>
            <a:r>
              <a:rPr lang="zh-TW" altLang="en-US" dirty="0"/>
              <a:t>違規</a:t>
            </a:r>
            <a:r>
              <a:rPr lang="en-US" altLang="zh-TW" dirty="0"/>
              <a:t>1</a:t>
            </a:r>
            <a:r>
              <a:rPr lang="zh-TW" altLang="en-US" dirty="0"/>
              <a:t>點扣會考總積分</a:t>
            </a:r>
            <a:r>
              <a:rPr lang="en-US" altLang="zh-TW" dirty="0"/>
              <a:t>1%(</a:t>
            </a:r>
            <a:r>
              <a:rPr lang="en-US" altLang="zh-TW" sz="5400" b="1" dirty="0">
                <a:solidFill>
                  <a:srgbClr val="FF0000"/>
                </a:solidFill>
              </a:rPr>
              <a:t>0.33</a:t>
            </a:r>
            <a:r>
              <a:rPr lang="zh-TW" altLang="en-US" sz="5400" b="1" dirty="0">
                <a:solidFill>
                  <a:srgbClr val="FF0000"/>
                </a:solidFill>
              </a:rPr>
              <a:t>分</a:t>
            </a:r>
            <a:r>
              <a:rPr lang="en-US" altLang="zh-TW" dirty="0"/>
              <a:t>)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6E4CFB-D5C7-44F8-8B47-D3E0F5D904E7}" type="slidenum">
              <a:rPr lang="zh-TW" altLang="en-US" smtClean="0"/>
              <a:pPr/>
              <a:t>44</a:t>
            </a:fld>
            <a:endParaRPr lang="zh-TW" altLang="en-US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337" y="2038472"/>
            <a:ext cx="2143125" cy="2143125"/>
          </a:xfrm>
          <a:prstGeom prst="rect">
            <a:avLst/>
          </a:prstGeom>
        </p:spPr>
      </p:pic>
      <p:pic>
        <p:nvPicPr>
          <p:cNvPr id="1026" name="Picture 2" descr="Google Pixel Watch - 金屬銀不鏽鋼錶殼/粉炭白運動錶帶 - Bluetooth / Wi-Fi">
            <a:extLst>
              <a:ext uri="{FF2B5EF4-FFF2-40B4-BE49-F238E27FC236}">
                <a16:creationId xmlns:a16="http://schemas.microsoft.com/office/drawing/2014/main" id="{6F2E3900-7A79-4A22-975C-6151368D5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876" y="914400"/>
            <a:ext cx="15811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2CE8CD5-77A1-47F7-8F7E-A8B39292B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0584" y="4784976"/>
            <a:ext cx="5764336" cy="154096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FAA7B48D-C086-4232-AEBE-34B50EB11E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425" y="4784976"/>
            <a:ext cx="5727257" cy="152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845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3">
            <a:extLst>
              <a:ext uri="{FF2B5EF4-FFF2-40B4-BE49-F238E27FC236}">
                <a16:creationId xmlns:a16="http://schemas.microsoft.com/office/drawing/2014/main" id="{99048BFF-738F-C325-D0C3-10436F8AD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68"/>
            <a:ext cx="12191996" cy="684686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0669EF-2AC6-CEE3-2071-369F1D944D5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>
              <a:lnSpc>
                <a:spcPct val="100000"/>
              </a:lnSpc>
            </a:pPr>
            <a:r>
              <a:rPr lang="zh-TW" sz="4800" b="1">
                <a:latin typeface="標楷體" pitchFamily="65"/>
                <a:ea typeface="標楷體" pitchFamily="65"/>
              </a:rPr>
              <a:t>國中教育會考怎麼考</a:t>
            </a:r>
          </a:p>
        </p:txBody>
      </p:sp>
      <p:graphicFrame>
        <p:nvGraphicFramePr>
          <p:cNvPr id="3" name="表格 6">
            <a:extLst>
              <a:ext uri="{FF2B5EF4-FFF2-40B4-BE49-F238E27FC236}">
                <a16:creationId xmlns:a16="http://schemas.microsoft.com/office/drawing/2014/main" id="{39569884-8E2C-D9B4-4DBB-EAB1B76EA864}"/>
              </a:ext>
            </a:extLst>
          </p:cNvPr>
          <p:cNvGraphicFramePr>
            <a:graphicFrameLocks noGrp="1"/>
          </p:cNvGraphicFramePr>
          <p:nvPr/>
        </p:nvGraphicFramePr>
        <p:xfrm>
          <a:off x="1960610" y="1313800"/>
          <a:ext cx="8025412" cy="4909383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181194">
                  <a:extLst>
                    <a:ext uri="{9D8B030D-6E8A-4147-A177-3AD203B41FA5}">
                      <a16:colId xmlns:a16="http://schemas.microsoft.com/office/drawing/2014/main" val="622392191"/>
                    </a:ext>
                  </a:extLst>
                </a:gridCol>
                <a:gridCol w="1135876">
                  <a:extLst>
                    <a:ext uri="{9D8B030D-6E8A-4147-A177-3AD203B41FA5}">
                      <a16:colId xmlns:a16="http://schemas.microsoft.com/office/drawing/2014/main" val="541917851"/>
                    </a:ext>
                  </a:extLst>
                </a:gridCol>
                <a:gridCol w="1961964">
                  <a:extLst>
                    <a:ext uri="{9D8B030D-6E8A-4147-A177-3AD203B41FA5}">
                      <a16:colId xmlns:a16="http://schemas.microsoft.com/office/drawing/2014/main" val="191587691"/>
                    </a:ext>
                  </a:extLst>
                </a:gridCol>
                <a:gridCol w="1908700">
                  <a:extLst>
                    <a:ext uri="{9D8B030D-6E8A-4147-A177-3AD203B41FA5}">
                      <a16:colId xmlns:a16="http://schemas.microsoft.com/office/drawing/2014/main" val="250972326"/>
                    </a:ext>
                  </a:extLst>
                </a:gridCol>
                <a:gridCol w="1837678">
                  <a:extLst>
                    <a:ext uri="{9D8B030D-6E8A-4147-A177-3AD203B41FA5}">
                      <a16:colId xmlns:a16="http://schemas.microsoft.com/office/drawing/2014/main" val="1464727677"/>
                    </a:ext>
                  </a:extLst>
                </a:gridCol>
              </a:tblGrid>
              <a:tr h="583103">
                <a:tc gridSpan="2"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考試科目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96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題型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96D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題數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96D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考試時間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96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976039"/>
                  </a:ext>
                </a:extLst>
              </a:tr>
              <a:tr h="540785">
                <a:tc gridSpan="2"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國　文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4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選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38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～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46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題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70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分鐘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713817"/>
                  </a:ext>
                </a:extLst>
              </a:tr>
              <a:tr h="540785">
                <a:tc rowSpan="2"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英語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991" lvl="0" algn="ctr"/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閱讀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4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選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40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～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45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題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FF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60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分鐘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1314598"/>
                  </a:ext>
                </a:extLst>
              </a:tr>
              <a:tr h="54078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6991" lvl="0" algn="ctr"/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聽力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FF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3</a:t>
                      </a:r>
                      <a:r>
                        <a:rPr lang="zh-TW" sz="2400" kern="0">
                          <a:solidFill>
                            <a:srgbClr val="FF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選</a:t>
                      </a:r>
                      <a:r>
                        <a:rPr lang="en-US" sz="2400" kern="0">
                          <a:solidFill>
                            <a:srgbClr val="FF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20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～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30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題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FF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25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分鐘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135669"/>
                  </a:ext>
                </a:extLst>
              </a:tr>
              <a:tr h="540785">
                <a:tc rowSpan="2" gridSpan="2"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數　學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4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選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23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～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28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題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FF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80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分鐘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8484726"/>
                  </a:ext>
                </a:extLst>
              </a:tr>
              <a:tr h="540785"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zh-TW" sz="2400" kern="0">
                          <a:solidFill>
                            <a:srgbClr val="FF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非選擇題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2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題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928600"/>
                  </a:ext>
                </a:extLst>
              </a:tr>
              <a:tr h="540785">
                <a:tc gridSpan="2"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社　會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4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選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50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～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60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題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70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分鐘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1158037"/>
                  </a:ext>
                </a:extLst>
              </a:tr>
              <a:tr h="540785">
                <a:tc gridSpan="2"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自　然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4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選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45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～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55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題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70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分鐘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772175"/>
                  </a:ext>
                </a:extLst>
              </a:tr>
              <a:tr h="540785">
                <a:tc gridSpan="2">
                  <a:txBody>
                    <a:bodyPr/>
                    <a:lstStyle/>
                    <a:p>
                      <a:pPr lvl="0" algn="ctr"/>
                      <a:r>
                        <a:rPr lang="zh-TW" sz="2400" b="1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寫作測驗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zh-TW" sz="2400" kern="0">
                          <a:solidFill>
                            <a:srgbClr val="FF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引導寫作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1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題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kern="0">
                          <a:solidFill>
                            <a:srgbClr val="FF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50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 pitchFamily="18"/>
                          <a:ea typeface="標楷體" pitchFamily="65"/>
                          <a:cs typeface="Times New Roman" pitchFamily="18"/>
                        </a:rPr>
                        <a:t>分鐘</a:t>
                      </a:r>
                      <a:endParaRPr lang="zh-TW" sz="2400" kern="1200">
                        <a:latin typeface="Calibri" pitchFamily="34"/>
                        <a:ea typeface="新細明體" pitchFamily="18"/>
                        <a:cs typeface="Times New Roman" pitchFamily="18"/>
                      </a:endParaRPr>
                    </a:p>
                  </a:txBody>
                  <a:tcPr marL="14968" marR="14968" marT="14968" marB="14968" anchor="ctr">
                    <a:lnL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626707"/>
                  </a:ext>
                </a:extLst>
              </a:tr>
            </a:tbl>
          </a:graphicData>
        </a:graphic>
      </p:graphicFrame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A5F0000C-4BD2-210F-CF53-49B43B4BA68B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0E6ABA5-EB02-422E-B1F4-C1F495471AC6}" type="slidenum">
              <a:t>5</a:t>
            </a:fld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4">
            <a:extLst>
              <a:ext uri="{FF2B5EF4-FFF2-40B4-BE49-F238E27FC236}">
                <a16:creationId xmlns:a16="http://schemas.microsoft.com/office/drawing/2014/main" id="{4BA0AA08-F559-8EA6-60CC-ECFF5B901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948212">
            <a:off x="2110887" y="4903819"/>
            <a:ext cx="758522" cy="96318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AE5FFC7C-B5D7-B963-45DA-5CCCF0CB733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6345"/>
            <a:ext cx="12160248" cy="1143000"/>
          </a:xfrm>
        </p:spPr>
        <p:txBody>
          <a:bodyPr anchorCtr="1"/>
          <a:lstStyle/>
          <a:p>
            <a:pPr lvl="0" algn="ctr">
              <a:lnSpc>
                <a:spcPct val="100000"/>
              </a:lnSpc>
            </a:pPr>
            <a:r>
              <a:rPr lang="zh-TW" sz="4800" b="1">
                <a:latin typeface="標楷體" pitchFamily="65"/>
                <a:ea typeface="標楷體" pitchFamily="65"/>
              </a:rPr>
              <a:t>測驗目的與學力等級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D417E51D-9558-2BE9-6A2B-DA5D152AB64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85421" y="1039809"/>
            <a:ext cx="10123486" cy="5218115"/>
          </a:xfrm>
        </p:spPr>
        <p:txBody>
          <a:bodyPr/>
          <a:lstStyle/>
          <a:p>
            <a:pPr lvl="0" algn="just">
              <a:spcBef>
                <a:spcPts val="800"/>
              </a:spcBef>
              <a:buSzPts val="3198"/>
              <a:buBlip>
                <a:blip r:embed="rId3"/>
              </a:buBlip>
            </a:pPr>
            <a:r>
              <a:rPr lang="zh-TW" sz="3200">
                <a:latin typeface="Times New Roman" pitchFamily="18"/>
                <a:ea typeface="標楷體" pitchFamily="65"/>
                <a:cs typeface="Times New Roman" pitchFamily="18"/>
              </a:rPr>
              <a:t>測驗目的：瞭解學生學習表現。</a:t>
            </a:r>
            <a:endParaRPr lang="en-US" sz="3200">
              <a:latin typeface="Times New Roman" pitchFamily="18"/>
              <a:ea typeface="標楷體" pitchFamily="65"/>
              <a:cs typeface="Times New Roman" pitchFamily="18"/>
            </a:endParaRPr>
          </a:p>
          <a:p>
            <a:pPr lvl="0" algn="just">
              <a:spcBef>
                <a:spcPts val="800"/>
              </a:spcBef>
              <a:buSzPts val="3198"/>
              <a:buBlip>
                <a:blip r:embed="rId3"/>
              </a:buBlip>
            </a:pPr>
            <a:r>
              <a:rPr lang="zh-TW" sz="3200">
                <a:latin typeface="Times New Roman" pitchFamily="18"/>
                <a:ea typeface="標楷體" pitchFamily="65"/>
                <a:cs typeface="Times New Roman" pitchFamily="18"/>
              </a:rPr>
              <a:t>測驗結果：透過試題設計，將學習表現區分為三等級。</a:t>
            </a:r>
            <a:endParaRPr lang="en-US" sz="3200">
              <a:latin typeface="Times New Roman" pitchFamily="18"/>
              <a:ea typeface="標楷體" pitchFamily="65"/>
              <a:cs typeface="Times New Roman" pitchFamily="18"/>
            </a:endParaRPr>
          </a:p>
          <a:p>
            <a:pPr lvl="0" algn="just">
              <a:buNone/>
            </a:pPr>
            <a:endParaRPr lang="en-US">
              <a:latin typeface="Times New Roman" pitchFamily="18"/>
              <a:cs typeface="Times New Roman" pitchFamily="18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282E5A67-2860-35B3-669B-F6BC0F7729D0}"/>
              </a:ext>
            </a:extLst>
          </p:cNvPr>
          <p:cNvSpPr txBox="1"/>
          <p:nvPr/>
        </p:nvSpPr>
        <p:spPr>
          <a:xfrm>
            <a:off x="1681252" y="5927506"/>
            <a:ext cx="8064541" cy="7151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just" defTabSz="914400" rtl="0" fontAlgn="auto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 pitchFamily="65"/>
              </a:rPr>
              <a:t>難度「難易適中」，各科平均通過率為五成至六成。</a:t>
            </a: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 pitchFamily="65"/>
              </a:rPr>
              <a:t>(</a:t>
            </a:r>
            <a:r>
              <a: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 pitchFamily="65"/>
              </a:rPr>
              <a:t>英聽為七成至七成五</a:t>
            </a:r>
            <a:r>
              <a: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 pitchFamily="65"/>
              </a:rPr>
              <a:t>)</a:t>
            </a:r>
          </a:p>
        </p:txBody>
      </p:sp>
      <p:grpSp>
        <p:nvGrpSpPr>
          <p:cNvPr id="6" name="群組 146">
            <a:extLst>
              <a:ext uri="{FF2B5EF4-FFF2-40B4-BE49-F238E27FC236}">
                <a16:creationId xmlns:a16="http://schemas.microsoft.com/office/drawing/2014/main" id="{1E82F7EB-AB73-217F-EBED-6CB07EFA0DD2}"/>
              </a:ext>
            </a:extLst>
          </p:cNvPr>
          <p:cNvGrpSpPr/>
          <p:nvPr/>
        </p:nvGrpSpPr>
        <p:grpSpPr>
          <a:xfrm>
            <a:off x="2821865" y="2095054"/>
            <a:ext cx="6617411" cy="1057494"/>
            <a:chOff x="2821865" y="2095054"/>
            <a:chExt cx="6617411" cy="1057494"/>
          </a:xfrm>
        </p:grpSpPr>
        <p:grpSp>
          <p:nvGrpSpPr>
            <p:cNvPr id="7" name="群組 136">
              <a:extLst>
                <a:ext uri="{FF2B5EF4-FFF2-40B4-BE49-F238E27FC236}">
                  <a16:creationId xmlns:a16="http://schemas.microsoft.com/office/drawing/2014/main" id="{637898D2-A37D-BF1C-263A-B0EEE3F4D672}"/>
                </a:ext>
              </a:extLst>
            </p:cNvPr>
            <p:cNvGrpSpPr/>
            <p:nvPr/>
          </p:nvGrpSpPr>
          <p:grpSpPr>
            <a:xfrm>
              <a:off x="2844734" y="2107234"/>
              <a:ext cx="6586579" cy="1045314"/>
              <a:chOff x="2844734" y="2107234"/>
              <a:chExt cx="6586579" cy="1045314"/>
            </a:xfrm>
          </p:grpSpPr>
          <p:sp>
            <p:nvSpPr>
              <p:cNvPr id="8" name="矩形 129">
                <a:extLst>
                  <a:ext uri="{FF2B5EF4-FFF2-40B4-BE49-F238E27FC236}">
                    <a16:creationId xmlns:a16="http://schemas.microsoft.com/office/drawing/2014/main" id="{28D455CE-C2AD-155C-DE80-14CF4AD5BA66}"/>
                  </a:ext>
                </a:extLst>
              </p:cNvPr>
              <p:cNvSpPr/>
              <p:nvPr/>
            </p:nvSpPr>
            <p:spPr>
              <a:xfrm>
                <a:off x="2844734" y="2107234"/>
                <a:ext cx="2169688" cy="502151"/>
              </a:xfrm>
              <a:prstGeom prst="rect">
                <a:avLst/>
              </a:prstGeom>
              <a:solidFill>
                <a:srgbClr val="203864">
                  <a:alpha val="85000"/>
                </a:srgbClr>
              </a:solidFill>
              <a:ln w="12701" cap="flat">
                <a:solidFill>
                  <a:srgbClr val="2F528F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zh-TW" sz="2800" b="1" i="0" u="none" strike="noStrike" kern="1200" cap="none" spc="0" baseline="0">
                    <a:solidFill>
                      <a:srgbClr val="FFFFFF"/>
                    </a:solidFill>
                    <a:effectLst>
                      <a:outerShdw dist="38096" dir="2700000">
                        <a:srgbClr val="000000"/>
                      </a:outerShdw>
                    </a:effectLst>
                    <a:uFillTx/>
                    <a:latin typeface="微軟正黑體" pitchFamily="34"/>
                    <a:ea typeface="微軟正黑體" pitchFamily="34"/>
                  </a:rPr>
                  <a:t>待加強</a:t>
                </a:r>
                <a:endParaRPr lang="en-US" sz="2800" b="1" i="0" u="none" strike="noStrike" kern="1200" cap="none" spc="0" baseline="0">
                  <a:solidFill>
                    <a:srgbClr val="FFFFFF"/>
                  </a:solidFill>
                  <a:effectLst>
                    <a:outerShdw dist="38096" dir="2700000">
                      <a:srgbClr val="000000"/>
                    </a:outerShdw>
                  </a:effectLst>
                  <a:uFillTx/>
                  <a:latin typeface="微軟正黑體" pitchFamily="34"/>
                  <a:ea typeface="微軟正黑體" pitchFamily="34"/>
                </a:endParaRPr>
              </a:p>
            </p:txBody>
          </p:sp>
          <p:sp>
            <p:nvSpPr>
              <p:cNvPr id="9" name="矩形 130">
                <a:extLst>
                  <a:ext uri="{FF2B5EF4-FFF2-40B4-BE49-F238E27FC236}">
                    <a16:creationId xmlns:a16="http://schemas.microsoft.com/office/drawing/2014/main" id="{E88CCD56-08E5-4CB7-F6D7-03A2D3EE0CFC}"/>
                  </a:ext>
                </a:extLst>
              </p:cNvPr>
              <p:cNvSpPr/>
              <p:nvPr/>
            </p:nvSpPr>
            <p:spPr>
              <a:xfrm>
                <a:off x="5055626" y="2107234"/>
                <a:ext cx="2169688" cy="502151"/>
              </a:xfrm>
              <a:prstGeom prst="rect">
                <a:avLst/>
              </a:prstGeom>
              <a:solidFill>
                <a:srgbClr val="203864">
                  <a:alpha val="85000"/>
                </a:srgbClr>
              </a:solidFill>
              <a:ln w="12701" cap="flat">
                <a:solidFill>
                  <a:srgbClr val="2F528F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zh-TW" sz="2800" b="1" i="0" u="none" strike="noStrike" kern="1200" cap="none" spc="0" baseline="0">
                    <a:solidFill>
                      <a:srgbClr val="FFFFFF"/>
                    </a:solidFill>
                    <a:effectLst>
                      <a:outerShdw dist="38096" dir="2700000">
                        <a:srgbClr val="000000"/>
                      </a:outerShdw>
                    </a:effectLst>
                    <a:uFillTx/>
                    <a:latin typeface="微軟正黑體" pitchFamily="34"/>
                    <a:ea typeface="微軟正黑體" pitchFamily="34"/>
                  </a:rPr>
                  <a:t>基礎</a:t>
                </a:r>
                <a:endParaRPr lang="en-US" sz="2800" b="1" i="0" u="none" strike="noStrike" kern="1200" cap="none" spc="0" baseline="0">
                  <a:solidFill>
                    <a:srgbClr val="FFFFFF"/>
                  </a:solidFill>
                  <a:effectLst>
                    <a:outerShdw dist="38096" dir="2700000">
                      <a:srgbClr val="000000"/>
                    </a:outerShdw>
                  </a:effectLst>
                  <a:uFillTx/>
                  <a:latin typeface="微軟正黑體" pitchFamily="34"/>
                  <a:ea typeface="微軟正黑體" pitchFamily="34"/>
                </a:endParaRPr>
              </a:p>
            </p:txBody>
          </p:sp>
          <p:sp>
            <p:nvSpPr>
              <p:cNvPr id="10" name="矩形 131">
                <a:extLst>
                  <a:ext uri="{FF2B5EF4-FFF2-40B4-BE49-F238E27FC236}">
                    <a16:creationId xmlns:a16="http://schemas.microsoft.com/office/drawing/2014/main" id="{66D962B0-3AFD-C20E-7670-850362739F22}"/>
                  </a:ext>
                </a:extLst>
              </p:cNvPr>
              <p:cNvSpPr/>
              <p:nvPr/>
            </p:nvSpPr>
            <p:spPr>
              <a:xfrm>
                <a:off x="7259924" y="2108405"/>
                <a:ext cx="2169688" cy="502151"/>
              </a:xfrm>
              <a:prstGeom prst="rect">
                <a:avLst/>
              </a:prstGeom>
              <a:solidFill>
                <a:srgbClr val="203864">
                  <a:alpha val="85000"/>
                </a:srgbClr>
              </a:solidFill>
              <a:ln w="12701" cap="flat">
                <a:solidFill>
                  <a:srgbClr val="2F528F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zh-TW" sz="2800" b="1" i="0" u="none" strike="noStrike" kern="1200" cap="none" spc="0" baseline="0">
                    <a:solidFill>
                      <a:srgbClr val="FFFFFF"/>
                    </a:solidFill>
                    <a:effectLst>
                      <a:outerShdw dist="38096" dir="2700000">
                        <a:srgbClr val="000000"/>
                      </a:outerShdw>
                    </a:effectLst>
                    <a:uFillTx/>
                    <a:latin typeface="微軟正黑體" pitchFamily="34"/>
                    <a:ea typeface="微軟正黑體" pitchFamily="34"/>
                  </a:rPr>
                  <a:t>精熟</a:t>
                </a:r>
                <a:endParaRPr lang="en-US" sz="2800" b="1" i="0" u="none" strike="noStrike" kern="1200" cap="none" spc="0" baseline="0">
                  <a:solidFill>
                    <a:srgbClr val="FFFFFF"/>
                  </a:solidFill>
                  <a:effectLst>
                    <a:outerShdw dist="38096" dir="2700000">
                      <a:srgbClr val="000000"/>
                    </a:outerShdw>
                  </a:effectLst>
                  <a:uFillTx/>
                  <a:latin typeface="微軟正黑體" pitchFamily="34"/>
                  <a:ea typeface="微軟正黑體" pitchFamily="34"/>
                </a:endParaRPr>
              </a:p>
            </p:txBody>
          </p:sp>
          <p:sp>
            <p:nvSpPr>
              <p:cNvPr id="11" name="矩形 132">
                <a:extLst>
                  <a:ext uri="{FF2B5EF4-FFF2-40B4-BE49-F238E27FC236}">
                    <a16:creationId xmlns:a16="http://schemas.microsoft.com/office/drawing/2014/main" id="{2193A384-11E0-F485-20EE-178FF49BCF33}"/>
                  </a:ext>
                </a:extLst>
              </p:cNvPr>
              <p:cNvSpPr/>
              <p:nvPr/>
            </p:nvSpPr>
            <p:spPr>
              <a:xfrm>
                <a:off x="2846426" y="2649217"/>
                <a:ext cx="2169688" cy="502151"/>
              </a:xfrm>
              <a:prstGeom prst="rect">
                <a:avLst/>
              </a:prstGeom>
              <a:solidFill>
                <a:srgbClr val="203864">
                  <a:alpha val="15000"/>
                </a:srgbClr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新細明體" pitchFamily="18"/>
                </a:endParaRPr>
              </a:p>
            </p:txBody>
          </p:sp>
          <p:sp>
            <p:nvSpPr>
              <p:cNvPr id="12" name="矩形 133">
                <a:extLst>
                  <a:ext uri="{FF2B5EF4-FFF2-40B4-BE49-F238E27FC236}">
                    <a16:creationId xmlns:a16="http://schemas.microsoft.com/office/drawing/2014/main" id="{BDAA2B84-2E83-3970-B685-EE728860D245}"/>
                  </a:ext>
                </a:extLst>
              </p:cNvPr>
              <p:cNvSpPr/>
              <p:nvPr/>
            </p:nvSpPr>
            <p:spPr>
              <a:xfrm>
                <a:off x="5057326" y="2649217"/>
                <a:ext cx="2169688" cy="502151"/>
              </a:xfrm>
              <a:prstGeom prst="rect">
                <a:avLst/>
              </a:prstGeom>
              <a:solidFill>
                <a:srgbClr val="203864">
                  <a:alpha val="15000"/>
                </a:srgbClr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新細明體" pitchFamily="18"/>
                </a:endParaRPr>
              </a:p>
            </p:txBody>
          </p:sp>
          <p:sp>
            <p:nvSpPr>
              <p:cNvPr id="13" name="矩形 134">
                <a:extLst>
                  <a:ext uri="{FF2B5EF4-FFF2-40B4-BE49-F238E27FC236}">
                    <a16:creationId xmlns:a16="http://schemas.microsoft.com/office/drawing/2014/main" id="{BBEBC1EA-9E2A-0446-11F1-9696CB9DCBBD}"/>
                  </a:ext>
                </a:extLst>
              </p:cNvPr>
              <p:cNvSpPr/>
              <p:nvPr/>
            </p:nvSpPr>
            <p:spPr>
              <a:xfrm>
                <a:off x="7261625" y="2650397"/>
                <a:ext cx="2169688" cy="502151"/>
              </a:xfrm>
              <a:prstGeom prst="rect">
                <a:avLst/>
              </a:prstGeom>
              <a:solidFill>
                <a:srgbClr val="203864">
                  <a:alpha val="15000"/>
                </a:srgbClr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  <a:ea typeface="新細明體" pitchFamily="18"/>
                </a:endParaRPr>
              </a:p>
            </p:txBody>
          </p:sp>
        </p:grpSp>
        <p:cxnSp>
          <p:nvCxnSpPr>
            <p:cNvPr id="14" name="直線接點 143">
              <a:extLst>
                <a:ext uri="{FF2B5EF4-FFF2-40B4-BE49-F238E27FC236}">
                  <a16:creationId xmlns:a16="http://schemas.microsoft.com/office/drawing/2014/main" id="{525E6949-A021-0203-A3E3-80FE9C6A2376}"/>
                </a:ext>
              </a:extLst>
            </p:cNvPr>
            <p:cNvCxnSpPr/>
            <p:nvPr/>
          </p:nvCxnSpPr>
          <p:spPr>
            <a:xfrm>
              <a:off x="5035015" y="2107234"/>
              <a:ext cx="0" cy="1044135"/>
            </a:xfrm>
            <a:prstGeom prst="straightConnector1">
              <a:avLst/>
            </a:prstGeom>
            <a:noFill/>
            <a:ln w="34920" cap="flat">
              <a:solidFill>
                <a:srgbClr val="FFFFFF"/>
              </a:solidFill>
              <a:prstDash val="solid"/>
              <a:miter/>
            </a:ln>
          </p:spPr>
        </p:cxnSp>
        <p:cxnSp>
          <p:nvCxnSpPr>
            <p:cNvPr id="15" name="直線接點 144">
              <a:extLst>
                <a:ext uri="{FF2B5EF4-FFF2-40B4-BE49-F238E27FC236}">
                  <a16:creationId xmlns:a16="http://schemas.microsoft.com/office/drawing/2014/main" id="{68844509-8EA0-3B3B-1A22-D956BFEDB21D}"/>
                </a:ext>
              </a:extLst>
            </p:cNvPr>
            <p:cNvCxnSpPr/>
            <p:nvPr/>
          </p:nvCxnSpPr>
          <p:spPr>
            <a:xfrm>
              <a:off x="7239048" y="2095054"/>
              <a:ext cx="0" cy="1044145"/>
            </a:xfrm>
            <a:prstGeom prst="straightConnector1">
              <a:avLst/>
            </a:prstGeom>
            <a:noFill/>
            <a:ln w="34920" cap="flat">
              <a:solidFill>
                <a:srgbClr val="FFFFFF"/>
              </a:solidFill>
              <a:prstDash val="solid"/>
              <a:miter/>
            </a:ln>
          </p:spPr>
        </p:cxnSp>
        <p:cxnSp>
          <p:nvCxnSpPr>
            <p:cNvPr id="16" name="直線接點 145">
              <a:extLst>
                <a:ext uri="{FF2B5EF4-FFF2-40B4-BE49-F238E27FC236}">
                  <a16:creationId xmlns:a16="http://schemas.microsoft.com/office/drawing/2014/main" id="{886345E9-D995-B252-B907-D59D9D9D7F4A}"/>
                </a:ext>
              </a:extLst>
            </p:cNvPr>
            <p:cNvCxnSpPr/>
            <p:nvPr/>
          </p:nvCxnSpPr>
          <p:spPr>
            <a:xfrm rot="5400013">
              <a:off x="6130571" y="-676102"/>
              <a:ext cx="0" cy="6617411"/>
            </a:xfrm>
            <a:prstGeom prst="straightConnector1">
              <a:avLst/>
            </a:prstGeom>
            <a:noFill/>
            <a:ln w="34920" cap="flat">
              <a:solidFill>
                <a:srgbClr val="FFFFFF"/>
              </a:solidFill>
              <a:prstDash val="solid"/>
              <a:miter/>
            </a:ln>
          </p:spPr>
        </p:cxnSp>
      </p:grpSp>
      <p:grpSp>
        <p:nvGrpSpPr>
          <p:cNvPr id="17" name="群組 15">
            <a:extLst>
              <a:ext uri="{FF2B5EF4-FFF2-40B4-BE49-F238E27FC236}">
                <a16:creationId xmlns:a16="http://schemas.microsoft.com/office/drawing/2014/main" id="{5C96474A-901E-1544-1181-D30670242CB8}"/>
              </a:ext>
            </a:extLst>
          </p:cNvPr>
          <p:cNvGrpSpPr/>
          <p:nvPr/>
        </p:nvGrpSpPr>
        <p:grpSpPr>
          <a:xfrm>
            <a:off x="2871618" y="3223653"/>
            <a:ext cx="2127306" cy="2613967"/>
            <a:chOff x="2871618" y="3223653"/>
            <a:chExt cx="2127306" cy="2613967"/>
          </a:xfrm>
        </p:grpSpPr>
        <p:pic>
          <p:nvPicPr>
            <p:cNvPr id="18" name="圖片 10">
              <a:extLst>
                <a:ext uri="{FF2B5EF4-FFF2-40B4-BE49-F238E27FC236}">
                  <a16:creationId xmlns:a16="http://schemas.microsoft.com/office/drawing/2014/main" id="{573EDCBB-838C-3ED8-C522-41D80391C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8004" t="6600" r="9696" b="13945"/>
            <a:stretch>
              <a:fillRect/>
            </a:stretch>
          </p:blipFill>
          <p:spPr>
            <a:xfrm>
              <a:off x="2871618" y="3223653"/>
              <a:ext cx="1960894" cy="2613967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9" name="文字方塊 245">
              <a:extLst>
                <a:ext uri="{FF2B5EF4-FFF2-40B4-BE49-F238E27FC236}">
                  <a16:creationId xmlns:a16="http://schemas.microsoft.com/office/drawing/2014/main" id="{2FE099F9-8794-0D74-F3AB-B782627C9F44}"/>
                </a:ext>
              </a:extLst>
            </p:cNvPr>
            <p:cNvSpPr txBox="1"/>
            <p:nvPr/>
          </p:nvSpPr>
          <p:spPr>
            <a:xfrm>
              <a:off x="3414598" y="3624178"/>
              <a:ext cx="1584326" cy="326303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1800" b="1" i="0" u="none" strike="noStrike" kern="1200" cap="none" spc="0" baseline="0">
                  <a:solidFill>
                    <a:srgbClr val="FF0000"/>
                  </a:solidFill>
                  <a:uFillTx/>
                  <a:latin typeface="微軟正黑體" pitchFamily="34"/>
                  <a:ea typeface="微軟正黑體" pitchFamily="34"/>
                </a:rPr>
                <a:t>試題難度：易</a:t>
              </a:r>
            </a:p>
          </p:txBody>
        </p:sp>
      </p:grpSp>
      <p:grpSp>
        <p:nvGrpSpPr>
          <p:cNvPr id="20" name="群組 16">
            <a:extLst>
              <a:ext uri="{FF2B5EF4-FFF2-40B4-BE49-F238E27FC236}">
                <a16:creationId xmlns:a16="http://schemas.microsoft.com/office/drawing/2014/main" id="{0657DB25-4050-E4C2-B5A0-0B94B8B321CC}"/>
              </a:ext>
            </a:extLst>
          </p:cNvPr>
          <p:cNvGrpSpPr/>
          <p:nvPr/>
        </p:nvGrpSpPr>
        <p:grpSpPr>
          <a:xfrm>
            <a:off x="5147861" y="3155941"/>
            <a:ext cx="2071875" cy="2831357"/>
            <a:chOff x="5147861" y="3155941"/>
            <a:chExt cx="2071875" cy="2831357"/>
          </a:xfrm>
        </p:grpSpPr>
        <p:pic>
          <p:nvPicPr>
            <p:cNvPr id="21" name="圖片 12">
              <a:extLst>
                <a:ext uri="{FF2B5EF4-FFF2-40B4-BE49-F238E27FC236}">
                  <a16:creationId xmlns:a16="http://schemas.microsoft.com/office/drawing/2014/main" id="{44CACC6B-E1F9-747C-7DAD-725F169FF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8847" t="5791" r="8712" b="9765"/>
            <a:stretch>
              <a:fillRect/>
            </a:stretch>
          </p:blipFill>
          <p:spPr>
            <a:xfrm>
              <a:off x="5147861" y="3155941"/>
              <a:ext cx="2001914" cy="2831357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22" name="文字方塊 246">
              <a:extLst>
                <a:ext uri="{FF2B5EF4-FFF2-40B4-BE49-F238E27FC236}">
                  <a16:creationId xmlns:a16="http://schemas.microsoft.com/office/drawing/2014/main" id="{7C040120-FE01-7BF5-B944-4636B95F39F8}"/>
                </a:ext>
              </a:extLst>
            </p:cNvPr>
            <p:cNvSpPr txBox="1"/>
            <p:nvPr/>
          </p:nvSpPr>
          <p:spPr>
            <a:xfrm>
              <a:off x="5635410" y="3624178"/>
              <a:ext cx="1584326" cy="326303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1800" b="1" i="0" u="none" strike="noStrike" kern="1200" cap="none" spc="0" baseline="0">
                  <a:solidFill>
                    <a:srgbClr val="FF0000"/>
                  </a:solidFill>
                  <a:uFillTx/>
                  <a:latin typeface="微軟正黑體" pitchFamily="34"/>
                  <a:ea typeface="微軟正黑體" pitchFamily="34"/>
                </a:rPr>
                <a:t>試題難度：中</a:t>
              </a:r>
            </a:p>
          </p:txBody>
        </p:sp>
      </p:grpSp>
      <p:grpSp>
        <p:nvGrpSpPr>
          <p:cNvPr id="23" name="群組 17">
            <a:extLst>
              <a:ext uri="{FF2B5EF4-FFF2-40B4-BE49-F238E27FC236}">
                <a16:creationId xmlns:a16="http://schemas.microsoft.com/office/drawing/2014/main" id="{EF677624-52C6-4260-4EE1-1B1CF03420A4}"/>
              </a:ext>
            </a:extLst>
          </p:cNvPr>
          <p:cNvGrpSpPr/>
          <p:nvPr/>
        </p:nvGrpSpPr>
        <p:grpSpPr>
          <a:xfrm>
            <a:off x="7298704" y="3172995"/>
            <a:ext cx="2106476" cy="2592817"/>
            <a:chOff x="7298704" y="3172995"/>
            <a:chExt cx="2106476" cy="2592817"/>
          </a:xfrm>
        </p:grpSpPr>
        <p:pic>
          <p:nvPicPr>
            <p:cNvPr id="24" name="圖片 14">
              <a:extLst>
                <a:ext uri="{FF2B5EF4-FFF2-40B4-BE49-F238E27FC236}">
                  <a16:creationId xmlns:a16="http://schemas.microsoft.com/office/drawing/2014/main" id="{D0D0C418-D1D5-0047-D9DC-F4B07EECD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8847" t="5790" r="8712" b="15171"/>
            <a:stretch>
              <a:fillRect/>
            </a:stretch>
          </p:blipFill>
          <p:spPr>
            <a:xfrm>
              <a:off x="7298704" y="3172995"/>
              <a:ext cx="1958635" cy="2592817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25" name="文字方塊 247">
              <a:extLst>
                <a:ext uri="{FF2B5EF4-FFF2-40B4-BE49-F238E27FC236}">
                  <a16:creationId xmlns:a16="http://schemas.microsoft.com/office/drawing/2014/main" id="{BDC8C83E-5A04-4C96-EF12-2D27EDC835EF}"/>
                </a:ext>
              </a:extLst>
            </p:cNvPr>
            <p:cNvSpPr txBox="1"/>
            <p:nvPr/>
          </p:nvSpPr>
          <p:spPr>
            <a:xfrm>
              <a:off x="7820854" y="3624178"/>
              <a:ext cx="1584326" cy="326303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zh-TW" sz="1800" b="1" i="0" u="none" strike="noStrike" kern="1200" cap="none" spc="0" baseline="0">
                  <a:solidFill>
                    <a:srgbClr val="FF0000"/>
                  </a:solidFill>
                  <a:uFillTx/>
                  <a:latin typeface="微軟正黑體" pitchFamily="34"/>
                  <a:ea typeface="微軟正黑體" pitchFamily="34"/>
                </a:rPr>
                <a:t>試題難度：難</a:t>
              </a:r>
            </a:p>
          </p:txBody>
        </p:sp>
      </p:grpSp>
      <p:grpSp>
        <p:nvGrpSpPr>
          <p:cNvPr id="26" name="群組 8">
            <a:extLst>
              <a:ext uri="{FF2B5EF4-FFF2-40B4-BE49-F238E27FC236}">
                <a16:creationId xmlns:a16="http://schemas.microsoft.com/office/drawing/2014/main" id="{C2CF3EF4-9139-AF13-BFC2-E413BAD17C4D}"/>
              </a:ext>
            </a:extLst>
          </p:cNvPr>
          <p:cNvGrpSpPr/>
          <p:nvPr/>
        </p:nvGrpSpPr>
        <p:grpSpPr>
          <a:xfrm>
            <a:off x="3363922" y="2672114"/>
            <a:ext cx="1160218" cy="441363"/>
            <a:chOff x="3363922" y="2672114"/>
            <a:chExt cx="1160218" cy="441363"/>
          </a:xfrm>
        </p:grpSpPr>
        <p:pic>
          <p:nvPicPr>
            <p:cNvPr id="27" name="圖片 7">
              <a:extLst>
                <a:ext uri="{FF2B5EF4-FFF2-40B4-BE49-F238E27FC236}">
                  <a16:creationId xmlns:a16="http://schemas.microsoft.com/office/drawing/2014/main" id="{19DE9CBB-C561-D2E9-9F52-837BAFABF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63922" y="2679146"/>
              <a:ext cx="306589" cy="42729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8" name="圖片 51">
              <a:extLst>
                <a:ext uri="{FF2B5EF4-FFF2-40B4-BE49-F238E27FC236}">
                  <a16:creationId xmlns:a16="http://schemas.microsoft.com/office/drawing/2014/main" id="{183CA29D-7A44-FCC1-C5D0-36740D902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55332" y="2686178"/>
              <a:ext cx="306589" cy="42729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9" name="圖片 52">
              <a:extLst>
                <a:ext uri="{FF2B5EF4-FFF2-40B4-BE49-F238E27FC236}">
                  <a16:creationId xmlns:a16="http://schemas.microsoft.com/office/drawing/2014/main" id="{6C6A351C-277E-61AD-225C-D43586B17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35294" y="2679146"/>
              <a:ext cx="306589" cy="42729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30" name="圖片 53">
              <a:extLst>
                <a:ext uri="{FF2B5EF4-FFF2-40B4-BE49-F238E27FC236}">
                  <a16:creationId xmlns:a16="http://schemas.microsoft.com/office/drawing/2014/main" id="{D3FC08B3-F905-DDE4-F059-1525FBD79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17551" y="2672114"/>
              <a:ext cx="306589" cy="42729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31" name="群組 9">
            <a:extLst>
              <a:ext uri="{FF2B5EF4-FFF2-40B4-BE49-F238E27FC236}">
                <a16:creationId xmlns:a16="http://schemas.microsoft.com/office/drawing/2014/main" id="{DCBA511E-0107-F1F6-A4F9-358C6765ACEA}"/>
              </a:ext>
            </a:extLst>
          </p:cNvPr>
          <p:cNvGrpSpPr/>
          <p:nvPr/>
        </p:nvGrpSpPr>
        <p:grpSpPr>
          <a:xfrm>
            <a:off x="5268818" y="2679146"/>
            <a:ext cx="1718798" cy="446867"/>
            <a:chOff x="5268818" y="2679146"/>
            <a:chExt cx="1718798" cy="446867"/>
          </a:xfrm>
        </p:grpSpPr>
        <p:pic>
          <p:nvPicPr>
            <p:cNvPr id="32" name="圖片 54">
              <a:extLst>
                <a:ext uri="{FF2B5EF4-FFF2-40B4-BE49-F238E27FC236}">
                  <a16:creationId xmlns:a16="http://schemas.microsoft.com/office/drawing/2014/main" id="{7F1981F9-1E1F-E862-FA33-B3CD4F217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68818" y="2691682"/>
              <a:ext cx="306589" cy="42729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33" name="圖片 55">
              <a:extLst>
                <a:ext uri="{FF2B5EF4-FFF2-40B4-BE49-F238E27FC236}">
                  <a16:creationId xmlns:a16="http://schemas.microsoft.com/office/drawing/2014/main" id="{8379EDCC-32F4-D410-8C15-39C9D29D7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60228" y="2698714"/>
              <a:ext cx="306589" cy="42729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34" name="圖片 56">
              <a:extLst>
                <a:ext uri="{FF2B5EF4-FFF2-40B4-BE49-F238E27FC236}">
                  <a16:creationId xmlns:a16="http://schemas.microsoft.com/office/drawing/2014/main" id="{57BB9BD5-AC72-41F3-1A4E-02A585721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40190" y="2691682"/>
              <a:ext cx="306589" cy="42729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35" name="圖片 57">
              <a:extLst>
                <a:ext uri="{FF2B5EF4-FFF2-40B4-BE49-F238E27FC236}">
                  <a16:creationId xmlns:a16="http://schemas.microsoft.com/office/drawing/2014/main" id="{3E8C9F78-642D-4EE1-D226-283B3C4BE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22447" y="2684641"/>
              <a:ext cx="306589" cy="42729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36" name="圖片 58">
              <a:extLst>
                <a:ext uri="{FF2B5EF4-FFF2-40B4-BE49-F238E27FC236}">
                  <a16:creationId xmlns:a16="http://schemas.microsoft.com/office/drawing/2014/main" id="{918A37C5-B8ED-521B-751A-69657C8B8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98779" y="2686178"/>
              <a:ext cx="306589" cy="42729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37" name="圖片 59">
              <a:extLst>
                <a:ext uri="{FF2B5EF4-FFF2-40B4-BE49-F238E27FC236}">
                  <a16:creationId xmlns:a16="http://schemas.microsoft.com/office/drawing/2014/main" id="{908723A0-C68F-5FE5-66DF-104CFC425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81027" y="2679146"/>
              <a:ext cx="306589" cy="427299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38" name="群組 62">
            <a:extLst>
              <a:ext uri="{FF2B5EF4-FFF2-40B4-BE49-F238E27FC236}">
                <a16:creationId xmlns:a16="http://schemas.microsoft.com/office/drawing/2014/main" id="{2BB15354-6B3D-0B95-85B1-750A450B753B}"/>
              </a:ext>
            </a:extLst>
          </p:cNvPr>
          <p:cNvGrpSpPr/>
          <p:nvPr/>
        </p:nvGrpSpPr>
        <p:grpSpPr>
          <a:xfrm>
            <a:off x="7782083" y="2668776"/>
            <a:ext cx="1160218" cy="441372"/>
            <a:chOff x="7782083" y="2668776"/>
            <a:chExt cx="1160218" cy="441372"/>
          </a:xfrm>
        </p:grpSpPr>
        <p:pic>
          <p:nvPicPr>
            <p:cNvPr id="39" name="圖片 63">
              <a:extLst>
                <a:ext uri="{FF2B5EF4-FFF2-40B4-BE49-F238E27FC236}">
                  <a16:creationId xmlns:a16="http://schemas.microsoft.com/office/drawing/2014/main" id="{D437AA99-7733-EDC6-5E07-4F014511E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82083" y="2675817"/>
              <a:ext cx="306589" cy="42729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40" name="圖片 64">
              <a:extLst>
                <a:ext uri="{FF2B5EF4-FFF2-40B4-BE49-F238E27FC236}">
                  <a16:creationId xmlns:a16="http://schemas.microsoft.com/office/drawing/2014/main" id="{BD32E8A4-FD90-2293-42DB-F586FD6AC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73493" y="2682849"/>
              <a:ext cx="306589" cy="42729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41" name="圖片 65">
              <a:extLst>
                <a:ext uri="{FF2B5EF4-FFF2-40B4-BE49-F238E27FC236}">
                  <a16:creationId xmlns:a16="http://schemas.microsoft.com/office/drawing/2014/main" id="{0DBA0208-8429-A34E-7C7E-A25789CDF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53455" y="2675808"/>
              <a:ext cx="306589" cy="42729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42" name="圖片 66">
              <a:extLst>
                <a:ext uri="{FF2B5EF4-FFF2-40B4-BE49-F238E27FC236}">
                  <a16:creationId xmlns:a16="http://schemas.microsoft.com/office/drawing/2014/main" id="{B527ED9A-4FF4-DE66-382E-3F007E030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35712" y="2668776"/>
              <a:ext cx="306589" cy="42729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43" name="投影片編號版面配置區 1">
            <a:extLst>
              <a:ext uri="{FF2B5EF4-FFF2-40B4-BE49-F238E27FC236}">
                <a16:creationId xmlns:a16="http://schemas.microsoft.com/office/drawing/2014/main" id="{F4DBA427-16AC-CA6D-4733-890D7EDC955B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69867C1-A659-4B85-A04D-33299E18A106}" type="slidenum">
              <a:t>6</a:t>
            </a:fld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三等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級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四標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示</a:t>
            </a:r>
          </a:p>
        </p:txBody>
      </p:sp>
      <p:sp>
        <p:nvSpPr>
          <p:cNvPr id="29698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精熟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[A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、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A+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、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A + +]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A+ +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：前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25%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 A+   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：前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26%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～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50%</a:t>
            </a:r>
          </a:p>
        </p:txBody>
      </p:sp>
      <p:sp>
        <p:nvSpPr>
          <p:cNvPr id="7" name="內容版面配置區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基礎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[B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、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B +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、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B + +]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B+ +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：前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25%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 B+   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：前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26%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～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50%</a:t>
            </a:r>
          </a:p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待加強 </a:t>
            </a:r>
            <a:r>
              <a:rPr lang="en-US" altLang="zh-TW" dirty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[C]</a:t>
            </a:r>
          </a:p>
          <a:p>
            <a:pPr marL="0" indent="0">
              <a:buNone/>
            </a:pPr>
            <a:endParaRPr lang="zh-TW" altLang="en-US" dirty="0"/>
          </a:p>
        </p:txBody>
      </p:sp>
      <p:grpSp>
        <p:nvGrpSpPr>
          <p:cNvPr id="3" name="群組 2"/>
          <p:cNvGrpSpPr/>
          <p:nvPr/>
        </p:nvGrpSpPr>
        <p:grpSpPr>
          <a:xfrm>
            <a:off x="1524000" y="3789043"/>
            <a:ext cx="9144001" cy="1863133"/>
            <a:chOff x="542640" y="5085185"/>
            <a:chExt cx="8047288" cy="1304193"/>
          </a:xfrm>
        </p:grpSpPr>
        <p:pic>
          <p:nvPicPr>
            <p:cNvPr id="5" name="內容版面配置區 6"/>
            <p:cNvPicPr>
              <a:picLocks noChangeAspect="1"/>
            </p:cNvPicPr>
            <p:nvPr/>
          </p:nvPicPr>
          <p:blipFill rotWithShape="1">
            <a:blip r:embed="rId3"/>
            <a:srcRect l="13089" t="59479" r="10543" b="21419"/>
            <a:stretch/>
          </p:blipFill>
          <p:spPr bwMode="auto">
            <a:xfrm>
              <a:off x="542640" y="5085185"/>
              <a:ext cx="8047288" cy="130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文字方塊 1"/>
            <p:cNvSpPr txBox="1"/>
            <p:nvPr/>
          </p:nvSpPr>
          <p:spPr>
            <a:xfrm>
              <a:off x="3218802" y="5085185"/>
              <a:ext cx="622363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solidFill>
                    <a:srgbClr val="0070C0"/>
                  </a:solidFill>
                </a:rPr>
                <a:t>20%</a:t>
              </a:r>
              <a:endParaRPr lang="zh-TW" altLang="en-US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6032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A5BF0D-42AA-DC3B-A2BF-256D4FAE39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3441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 algn="ctr"/>
            <a:r>
              <a:rPr lang="zh-TW" sz="4800" b="1">
                <a:ea typeface="標楷體"/>
              </a:rPr>
              <a:t>三等級及四標示</a:t>
            </a:r>
            <a:br>
              <a:rPr lang="en-US" b="1"/>
            </a:br>
            <a:r>
              <a:rPr lang="zh-TW" sz="2400" b="1">
                <a:ea typeface="標楷體"/>
              </a:rPr>
              <a:t>（以</a:t>
            </a:r>
            <a:r>
              <a:rPr lang="en-US" sz="2400" b="1">
                <a:latin typeface="Times New Roman"/>
                <a:ea typeface="標楷體"/>
                <a:cs typeface="Times New Roman"/>
              </a:rPr>
              <a:t>114</a:t>
            </a:r>
            <a:r>
              <a:rPr lang="zh-TW" sz="2400" b="1">
                <a:ea typeface="標楷體"/>
              </a:rPr>
              <a:t>年國中教育會考為例）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E6745D1C-855F-4013-8546-F4E7032F2453}"/>
              </a:ext>
            </a:extLst>
          </p:cNvPr>
          <p:cNvGraphicFramePr>
            <a:graphicFrameLocks noGrp="1"/>
          </p:cNvGraphicFramePr>
          <p:nvPr/>
        </p:nvGraphicFramePr>
        <p:xfrm>
          <a:off x="1237676" y="1384858"/>
          <a:ext cx="9698151" cy="4900576"/>
        </p:xfrm>
        <a:graphic>
          <a:graphicData uri="http://schemas.openxmlformats.org/drawingml/2006/table">
            <a:tbl>
              <a:tblPr firstRow="1" bandRow="1">
                <a:effectLst/>
                <a:tableStyleId>{93296810-A885-4BE3-A3E7-6D5BEEA58F35}</a:tableStyleId>
              </a:tblPr>
              <a:tblGrid>
                <a:gridCol w="1625602">
                  <a:extLst>
                    <a:ext uri="{9D8B030D-6E8A-4147-A177-3AD203B41FA5}">
                      <a16:colId xmlns:a16="http://schemas.microsoft.com/office/drawing/2014/main" val="676812782"/>
                    </a:ext>
                  </a:extLst>
                </a:gridCol>
                <a:gridCol w="1124519">
                  <a:extLst>
                    <a:ext uri="{9D8B030D-6E8A-4147-A177-3AD203B41FA5}">
                      <a16:colId xmlns:a16="http://schemas.microsoft.com/office/drawing/2014/main" val="231356716"/>
                    </a:ext>
                  </a:extLst>
                </a:gridCol>
                <a:gridCol w="1158005">
                  <a:extLst>
                    <a:ext uri="{9D8B030D-6E8A-4147-A177-3AD203B41FA5}">
                      <a16:colId xmlns:a16="http://schemas.microsoft.com/office/drawing/2014/main" val="1725580942"/>
                    </a:ext>
                  </a:extLst>
                </a:gridCol>
                <a:gridCol w="1158005">
                  <a:extLst>
                    <a:ext uri="{9D8B030D-6E8A-4147-A177-3AD203B41FA5}">
                      <a16:colId xmlns:a16="http://schemas.microsoft.com/office/drawing/2014/main" val="2827638159"/>
                    </a:ext>
                  </a:extLst>
                </a:gridCol>
                <a:gridCol w="1158005">
                  <a:extLst>
                    <a:ext uri="{9D8B030D-6E8A-4147-A177-3AD203B41FA5}">
                      <a16:colId xmlns:a16="http://schemas.microsoft.com/office/drawing/2014/main" val="3569351078"/>
                    </a:ext>
                  </a:extLst>
                </a:gridCol>
                <a:gridCol w="1158005">
                  <a:extLst>
                    <a:ext uri="{9D8B030D-6E8A-4147-A177-3AD203B41FA5}">
                      <a16:colId xmlns:a16="http://schemas.microsoft.com/office/drawing/2014/main" val="380669121"/>
                    </a:ext>
                  </a:extLst>
                </a:gridCol>
                <a:gridCol w="1158005">
                  <a:extLst>
                    <a:ext uri="{9D8B030D-6E8A-4147-A177-3AD203B41FA5}">
                      <a16:colId xmlns:a16="http://schemas.microsoft.com/office/drawing/2014/main" val="16051227"/>
                    </a:ext>
                  </a:extLst>
                </a:gridCol>
                <a:gridCol w="1158005">
                  <a:extLst>
                    <a:ext uri="{9D8B030D-6E8A-4147-A177-3AD203B41FA5}">
                      <a16:colId xmlns:a16="http://schemas.microsoft.com/office/drawing/2014/main" val="877343536"/>
                    </a:ext>
                  </a:extLst>
                </a:gridCol>
              </a:tblGrid>
              <a:tr h="679828"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</a:pPr>
                      <a:r>
                        <a:rPr lang="zh-TW" sz="2400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　</a:t>
                      </a:r>
                      <a:r>
                        <a:rPr lang="zh-TW" sz="3200" b="1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等級</a:t>
                      </a: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46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hangingPunct="1">
                        <a:spcAft>
                          <a:spcPts val="0"/>
                        </a:spcAft>
                      </a:pPr>
                      <a:r>
                        <a:rPr lang="zh-TW" sz="3200" b="1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標示</a:t>
                      </a: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467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zh-TW" sz="3200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國文</a:t>
                      </a:r>
                      <a:endParaRPr lang="zh-TW" sz="3200" kern="1200" baseline="0">
                        <a:solidFill>
                          <a:srgbClr val="FFFFFF"/>
                        </a:solidFill>
                        <a:effectLst>
                          <a:outerShdw dist="38096" dir="2700000">
                            <a:srgbClr val="000000"/>
                          </a:outerShdw>
                        </a:effectLst>
                        <a:latin typeface="Times New Roman" pitchFamily="18"/>
                        <a:ea typeface="標楷體" pitchFamily="65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46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zh-TW" sz="3200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社會</a:t>
                      </a:r>
                      <a:endParaRPr lang="zh-TW" sz="3200" kern="1200" baseline="0">
                        <a:solidFill>
                          <a:srgbClr val="FFFFFF"/>
                        </a:solidFill>
                        <a:effectLst>
                          <a:outerShdw dist="38096" dir="2700000">
                            <a:srgbClr val="000000"/>
                          </a:outerShdw>
                        </a:effectLst>
                        <a:latin typeface="Times New Roman" pitchFamily="18"/>
                        <a:ea typeface="標楷體" pitchFamily="65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46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zh-TW" sz="3200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自然</a:t>
                      </a:r>
                      <a:endParaRPr lang="zh-TW" sz="3200" kern="1200" baseline="0">
                        <a:solidFill>
                          <a:srgbClr val="FFFFFF"/>
                        </a:solidFill>
                        <a:effectLst>
                          <a:outerShdw dist="38096" dir="2700000">
                            <a:srgbClr val="000000"/>
                          </a:outerShdw>
                        </a:effectLst>
                        <a:latin typeface="Times New Roman" pitchFamily="18"/>
                        <a:ea typeface="標楷體" pitchFamily="65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46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745735"/>
                  </a:ext>
                </a:extLst>
              </a:tr>
              <a:tr h="602964">
                <a:tc rowSpan="3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zh-TW" sz="3200" b="1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精熟</a:t>
                      </a:r>
                      <a:endParaRPr lang="zh-TW" sz="3200" b="1" kern="1200" baseline="0">
                        <a:solidFill>
                          <a:srgbClr val="FFFFFF"/>
                        </a:solidFill>
                        <a:effectLst>
                          <a:outerShdw dist="38096" dir="2700000">
                            <a:srgbClr val="000000"/>
                          </a:outerShdw>
                        </a:effectLst>
                        <a:latin typeface="Times New Roman" pitchFamily="18"/>
                        <a:ea typeface="標楷體" pitchFamily="65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 A++</a:t>
                      </a:r>
                      <a:endParaRPr lang="zh-TW" sz="2800" kern="120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36-42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40-42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48-54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52-54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43-50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48-50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954764"/>
                  </a:ext>
                </a:extLst>
              </a:tr>
              <a:tr h="6029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 A+</a:t>
                      </a:r>
                      <a:endParaRPr lang="zh-TW" sz="2800" kern="120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38-39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51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46-47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082691"/>
                  </a:ext>
                </a:extLst>
              </a:tr>
              <a:tr h="6029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 A</a:t>
                      </a:r>
                      <a:endParaRPr lang="zh-TW" sz="2800" kern="120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36-37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48-50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43-45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74125"/>
                  </a:ext>
                </a:extLst>
              </a:tr>
              <a:tr h="602964">
                <a:tc rowSpan="3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zh-TW" sz="3200" b="1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基礎</a:t>
                      </a:r>
                      <a:endParaRPr lang="zh-TW" sz="3200" b="1" kern="1200" baseline="0">
                        <a:solidFill>
                          <a:srgbClr val="FFFFFF"/>
                        </a:solidFill>
                        <a:effectLst>
                          <a:outerShdw dist="38096" dir="2700000">
                            <a:srgbClr val="000000"/>
                          </a:outerShdw>
                        </a:effectLst>
                        <a:latin typeface="Times New Roman" pitchFamily="18"/>
                        <a:ea typeface="標楷體" pitchFamily="65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 B++</a:t>
                      </a:r>
                      <a:endParaRPr lang="zh-TW" sz="2800" kern="120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18-35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32-35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21-47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41-47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18-42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36-42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517957"/>
                  </a:ext>
                </a:extLst>
              </a:tr>
              <a:tr h="6029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 B+</a:t>
                      </a:r>
                      <a:endParaRPr lang="zh-TW" sz="2800" kern="120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28-31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35-40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29-35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63916"/>
                  </a:ext>
                </a:extLst>
              </a:tr>
              <a:tr h="6029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 B</a:t>
                      </a:r>
                      <a:endParaRPr lang="zh-TW" sz="2800" kern="120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18-27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21-34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18-28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697841"/>
                  </a:ext>
                </a:extLst>
              </a:tr>
              <a:tr h="602964"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zh-TW" sz="3200" b="1" kern="0" baseline="0">
                          <a:solidFill>
                            <a:srgbClr val="FFFFFF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Times New Roman" pitchFamily="18"/>
                          <a:ea typeface="標楷體" pitchFamily="65"/>
                        </a:rPr>
                        <a:t>待加強</a:t>
                      </a:r>
                      <a:endParaRPr lang="zh-TW" sz="3200" b="1" kern="1200" baseline="0">
                        <a:solidFill>
                          <a:srgbClr val="FFFFFF"/>
                        </a:solidFill>
                        <a:effectLst>
                          <a:outerShdw dist="38096" dir="2700000">
                            <a:srgbClr val="000000"/>
                          </a:outerShdw>
                        </a:effectLst>
                        <a:latin typeface="Times New Roman" pitchFamily="18"/>
                        <a:ea typeface="標楷體" pitchFamily="65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sz="2800" kern="0" baseline="0">
                          <a:latin typeface="Times New Roman" pitchFamily="18"/>
                          <a:ea typeface="標楷體" pitchFamily="65"/>
                          <a:cs typeface="Times New Roman"/>
                        </a:rPr>
                        <a:t>  C</a:t>
                      </a:r>
                      <a:endParaRPr lang="zh-TW" sz="2800" kern="1200" baseline="0">
                        <a:solidFill>
                          <a:srgbClr val="0000FF"/>
                        </a:solidFill>
                        <a:latin typeface="Times New Roman" pitchFamily="18"/>
                        <a:ea typeface="標楷體" pitchFamily="65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0-17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algn="ctr" defTabSz="914400" rtl="0" fontAlgn="ctr" hangingPunct="1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0-20</a:t>
                      </a:r>
                    </a:p>
                  </a:txBody>
                  <a:tcPr marL="9528" marR="9528" marT="9528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0-17</a:t>
                      </a:r>
                      <a:endParaRPr lang="zh-TW" sz="2800" kern="1200">
                        <a:solidFill>
                          <a:srgbClr val="000000"/>
                        </a:solidFill>
                        <a:latin typeface="Times New Roman"/>
                        <a:ea typeface="微軟正黑體" pitchFamily="34"/>
                        <a:cs typeface="Times New Roman"/>
                      </a:endParaRPr>
                    </a:p>
                  </a:txBody>
                  <a:tcPr marL="17785" marR="17785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0382104"/>
                  </a:ext>
                </a:extLst>
              </a:tr>
            </a:tbl>
          </a:graphicData>
        </a:graphic>
      </p:graphicFrame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BD92076E-CBE3-2083-133F-3ED53B93C781}"/>
              </a:ext>
            </a:extLst>
          </p:cNvPr>
          <p:cNvSpPr txBox="1"/>
          <p:nvPr/>
        </p:nvSpPr>
        <p:spPr>
          <a:xfrm>
            <a:off x="11728121" y="6383783"/>
            <a:ext cx="525523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FF94845-A6CB-4AD5-B8DB-35154D8B31A5}" type="slidenum">
              <a:t>8</a:t>
            </a:fld>
            <a:endParaRPr lang="zh-TW" altLang="en-US" sz="16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標楷體" pitchFamily="65"/>
              <a:cs typeface="Arial" pitchFamily="3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>
            <a:extLst>
              <a:ext uri="{FF2B5EF4-FFF2-40B4-BE49-F238E27FC236}">
                <a16:creationId xmlns:a16="http://schemas.microsoft.com/office/drawing/2014/main" id="{5E1C0124-5AC0-4D3C-913F-E038FE47FF9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r>
              <a:rPr lang="zh-TW" altLang="en-US" dirty="0">
                <a:ea typeface="標楷體"/>
              </a:rPr>
              <a:t>英語及數學科等級採加權計分</a:t>
            </a: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2698E7D5-3142-419A-9443-C893C5AA5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u"/>
              <a:defRPr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英語科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英語成績</a:t>
            </a:r>
            <a:b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＝英語閱讀＋英語聽力</a:t>
            </a:r>
            <a:endParaRPr lang="en-US" altLang="zh-TW" sz="28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lvl="1" indent="0">
              <a:buNone/>
              <a:defRPr/>
            </a:pP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</a:t>
            </a:r>
            <a: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佔</a:t>
            </a:r>
            <a: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80%)</a:t>
            </a: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</a:t>
            </a:r>
            <a: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佔</a:t>
            </a:r>
            <a: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20%)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071D87F-AF2E-47BC-86E6-326778FA5F4B}"/>
              </a:ext>
            </a:extLst>
          </p:cNvPr>
          <p:cNvSpPr>
            <a:spLocks noGrp="1"/>
          </p:cNvSpPr>
          <p:nvPr>
            <p:ph idx="2"/>
          </p:nvPr>
        </p:nvSpPr>
        <p:spPr/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u"/>
              <a:defRPr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數學科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數學成績</a:t>
            </a:r>
            <a:b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＝選擇題＋非選擇題</a:t>
            </a:r>
            <a:endParaRPr lang="en-US" altLang="zh-TW" sz="28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lvl="1" indent="0">
              <a:buNone/>
              <a:defRPr/>
            </a:pP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</a:t>
            </a:r>
            <a: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佔</a:t>
            </a:r>
            <a: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85%)</a:t>
            </a: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佔</a:t>
            </a:r>
            <a: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15%)</a:t>
            </a:r>
          </a:p>
          <a:p>
            <a:endParaRPr lang="zh-TW" altLang="en-US" dirty="0"/>
          </a:p>
        </p:txBody>
      </p:sp>
      <p:sp>
        <p:nvSpPr>
          <p:cNvPr id="35844" name="投影片編號版面配置區 1">
            <a:extLst>
              <a:ext uri="{FF2B5EF4-FFF2-40B4-BE49-F238E27FC236}">
                <a16:creationId xmlns:a16="http://schemas.microsoft.com/office/drawing/2014/main" id="{1EE68F72-BAB6-41D9-853A-C3C1DD011232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291A39B-29BB-491D-848F-9A1E13F5EB5B}" type="slidenum">
              <a:rPr lang="zh-TW" altLang="en-US" smtClean="0"/>
              <a:pPr/>
              <a:t>9</a:t>
            </a:fld>
            <a:endParaRPr lang="zh-TW" altLang="en-US"/>
          </a:p>
        </p:txBody>
      </p:sp>
      <p:graphicFrame>
        <p:nvGraphicFramePr>
          <p:cNvPr id="5" name="圖表 4">
            <a:extLst>
              <a:ext uri="{FF2B5EF4-FFF2-40B4-BE49-F238E27FC236}">
                <a16:creationId xmlns:a16="http://schemas.microsoft.com/office/drawing/2014/main" id="{7E6DAB3F-20BF-413C-B664-06AA49F17105}"/>
              </a:ext>
            </a:extLst>
          </p:cNvPr>
          <p:cNvGraphicFramePr/>
          <p:nvPr/>
        </p:nvGraphicFramePr>
        <p:xfrm>
          <a:off x="1143004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圖表 11">
            <a:extLst>
              <a:ext uri="{FF2B5EF4-FFF2-40B4-BE49-F238E27FC236}">
                <a16:creationId xmlns:a16="http://schemas.microsoft.com/office/drawing/2014/main" id="{9A943015-52D2-4AE4-B706-BAE15F0F111D}"/>
              </a:ext>
            </a:extLst>
          </p:cNvPr>
          <p:cNvGraphicFramePr/>
          <p:nvPr/>
        </p:nvGraphicFramePr>
        <p:xfrm>
          <a:off x="6477001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5_自訂設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982</TotalTime>
  <Words>2510</Words>
  <Application>Microsoft Office PowerPoint</Application>
  <PresentationFormat>寬螢幕</PresentationFormat>
  <Paragraphs>419</Paragraphs>
  <Slides>45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45</vt:i4>
      </vt:variant>
    </vt:vector>
  </HeadingPairs>
  <TitlesOfParts>
    <vt:vector size="57" baseType="lpstr">
      <vt:lpstr>Aptos</vt:lpstr>
      <vt:lpstr>Microsoft JhengHei</vt:lpstr>
      <vt:lpstr>Microsoft JhengHei</vt:lpstr>
      <vt:lpstr>標楷體</vt:lpstr>
      <vt:lpstr>標楷體</vt:lpstr>
      <vt:lpstr>Arial</vt:lpstr>
      <vt:lpstr>Calibri</vt:lpstr>
      <vt:lpstr>Calibri Light</vt:lpstr>
      <vt:lpstr>Times New Roman</vt:lpstr>
      <vt:lpstr>Wingdings</vt:lpstr>
      <vt:lpstr>Office 佈景主題</vt:lpstr>
      <vt:lpstr>5_自訂設計</vt:lpstr>
      <vt:lpstr>PowerPoint 簡報</vt:lpstr>
      <vt:lpstr>國中教育會考考什麼</vt:lpstr>
      <vt:lpstr>PowerPoint 簡報</vt:lpstr>
      <vt:lpstr>國中教育會考何時考</vt:lpstr>
      <vt:lpstr>國中教育會考怎麼考</vt:lpstr>
      <vt:lpstr>測驗目的與學力等級</vt:lpstr>
      <vt:lpstr>三等級四標示</vt:lpstr>
      <vt:lpstr>三等級及四標示 （以114年國中教育會考為例）</vt:lpstr>
      <vt:lpstr>英語及數學科等級採加權計分</vt:lpstr>
      <vt:lpstr>英語科三等級四標示 （以114年國中教育會考為例）</vt:lpstr>
      <vt:lpstr>英語科閱讀與聽力答對題數對應整體能力等級加標示對照表 （以114年國中教育會考為例）</vt:lpstr>
      <vt:lpstr>數學科 三等級四標示 （以114年國中教育會考為例）</vt:lpstr>
      <vt:lpstr>數學科選擇題答對題數與非選擇題分數對應能力等級加標示對照表 （以114年國中教育會考為例）</vt:lpstr>
      <vt:lpstr>國中教育會考 成績單</vt:lpstr>
      <vt:lpstr>PowerPoint 簡報</vt:lpstr>
      <vt:lpstr>PowerPoint 簡報</vt:lpstr>
      <vt:lpstr>數學非選擇題評量的能力</vt:lpstr>
      <vt:lpstr>評分規準</vt:lpstr>
      <vt:lpstr>PowerPoint 簡報</vt:lpstr>
      <vt:lpstr>作答注意事項(一)</vt:lpstr>
      <vt:lpstr>作答注意事項(二)</vt:lpstr>
      <vt:lpstr>規劃作答區方式</vt:lpstr>
      <vt:lpstr>規劃作答區方式</vt:lpstr>
      <vt:lpstr>若使用試題未提供的標號（如：A、B、C)， 應將這些標號清楚標示在作答區內的圖形上</vt:lpstr>
      <vt:lpstr>可能影響得分的情形 —超出格線</vt:lpstr>
      <vt:lpstr>可能影響得分的情形 —使用到原試題圖形上未標示的輔助線段（如：   )，但未將該線段清楚標示在作答區內的圖形上</vt:lpstr>
      <vt:lpstr>記違規1點的情形 —畫記與題目無關的文字與圖形</vt:lpstr>
      <vt:lpstr>記違規1點的情形 —畫記與題目無關的圖形或符號</vt:lpstr>
      <vt:lpstr>記違規1點的情形 —顯示自己身分</vt:lpstr>
      <vt:lpstr>寫作測驗評量的能力</vt:lpstr>
      <vt:lpstr>PowerPoint 簡報</vt:lpstr>
      <vt:lpstr>答案卷樣式</vt:lpstr>
      <vt:lpstr>作答注意事項（一）</vt:lpstr>
      <vt:lpstr>作答注意事項（二）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試場常見違規事項說明</vt:lpstr>
      <vt:lpstr>常見的違規事項(一)</vt:lpstr>
      <vt:lpstr>常見的違規事項(二)</vt:lpstr>
      <vt:lpstr>違反試場規則→0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94年國中基本學力測驗</dc:title>
  <dc:creator>歐小禾</dc:creator>
  <cp:lastModifiedBy>Joe Chiang</cp:lastModifiedBy>
  <cp:revision>117</cp:revision>
  <cp:lastPrinted>2019-07-24T03:26:11Z</cp:lastPrinted>
  <dcterms:created xsi:type="dcterms:W3CDTF">2004-06-07T05:41:39Z</dcterms:created>
  <dcterms:modified xsi:type="dcterms:W3CDTF">2025-10-18T03:16:52Z</dcterms:modified>
</cp:coreProperties>
</file>