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340" r:id="rId3"/>
    <p:sldId id="2838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04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6" r:id="rId24"/>
    <p:sldId id="317" r:id="rId25"/>
    <p:sldId id="2923" r:id="rId26"/>
    <p:sldId id="2924" r:id="rId27"/>
    <p:sldId id="277" r:id="rId28"/>
  </p:sldIdLst>
  <p:sldSz cx="12192000" cy="6858000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EDEC"/>
    <a:srgbClr val="523A2C"/>
    <a:srgbClr val="D78F8E"/>
    <a:srgbClr val="EDD1CF"/>
    <a:srgbClr val="F3E8E7"/>
    <a:srgbClr val="4F392B"/>
    <a:srgbClr val="F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62B1376-5301-4754-8517-07A8CBAD00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6B69F8-60E4-46A7-8438-C8DD528DEF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09836-CCF5-4BC4-9A7F-A6EF7265A90E}" type="datetime1">
              <a:rPr lang="zh-TW" altLang="en-US" smtClean="0"/>
              <a:t>2025/11/26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D91FA23-A11D-4B2E-BC3A-FC9ADF3C8C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B21F432-DA3E-4DEF-BD9B-D6A3EDDAE2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643BE-BD6F-40BA-8D3B-F5D99E225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8216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4B9958-C91B-4DAE-B2A5-81B8169D78FC}" type="datetime1">
              <a:rPr lang="zh-TW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1BC510C-A274-4F09-B4F8-A9F602567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5759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09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15A2FAA8-3DC2-4D64-9BC8-48703A189F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0C6921-06C6-44FB-AA05-1E7D7B3D11E3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02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E52C4B03-3FD8-4052-8B9B-AB72FB8A05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A8134CD-58BD-4E35-8F37-843175CE7167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3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8100E0E-4437-4640-831D-BEAAB68A17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5893303-908E-4232-A1B9-100772544347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804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12EC85E-AA23-4CD7-847F-A21FD6FD63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F5075AC-A0D2-4465-A1E9-7B491C78E6C1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5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4E6D8127-259B-4916-897D-B46BF61E84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4892F89-6B04-4272-8FDA-662139B51AB5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68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0D0AD3A-F4E7-4777-A305-46C3F3F6CF2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DAC2202-39F3-4202-9078-15FBAB96733A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392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B129CFA-04CE-4FF1-9576-598AE33F7A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A26211-D28A-4A0B-B836-112D83541212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27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48FB936-80C5-4EC8-8337-AE7B01BD20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E884063-0AA9-4BFE-AA33-21277DC76B1B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159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BE47E1A1-5BED-42C9-A813-A24331FF7B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0E71A91-243F-4534-BEF4-7C6A73BA1844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48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443AC0F3-1D95-4CE0-BA1D-31FD8D744C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F2E191-490E-44DA-ACA8-5B9D2B1D3152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97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D9DAE7D7-BC92-471C-B4A0-FEE868ED83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8A21F9-0BD6-4D5D-B85C-711FC61EE0E8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004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02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59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D19ECE5-71F5-42D5-8F55-AB1BBA7314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294309-6D0A-4157-9D00-CFBB5F66C82B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3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10FA52F-ACF0-4F8A-B97A-3793A898B4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B5604F-B127-4EBA-8444-38DBBD5765A5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93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51BADDD7-5857-44FF-8F4B-D08BC87099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E12BD57-0CFD-49FA-94D9-DA1797B9AE53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69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89B378F6-9C46-4E15-A60F-C7AB5CDF87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634634D-E5C3-4BA1-80C5-6D65328E89BB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0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537DCE71-855D-4A30-9CE7-3699A133FDC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0B89B2E-162F-4E05-B72E-55E4AAA84D1D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54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3977B949-2FCE-4B66-9EF2-E4CA91946C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DCD3597-CEEB-4D27-8612-87FC74B2BEC9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5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BA776A4D-8A21-443C-9D3A-2590DB0044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3A5306-B97C-46E6-8541-6380624418FA}" type="datetime1">
              <a:rPr lang="zh-TW" altLang="en-US" smtClean="0"/>
              <a:t>2025/11/26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18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546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2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839969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2729838" y="5434663"/>
            <a:ext cx="1663363" cy="2917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5184492" y="4220821"/>
            <a:ext cx="1862057" cy="32562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6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638300"/>
            <a:ext cx="10515600" cy="4451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1066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41668" y="1230224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841668" y="2155293"/>
            <a:ext cx="90796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80981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354" lvl="1" indent="-3555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lvl="2" indent="-3555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lvl="3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lvl="4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lvl="5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lvl="6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lvl="7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lvl="8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157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871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6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2800" kern="1200" baseline="0" dirty="0" smtClean="0">
          <a:solidFill>
            <a:schemeClr val="accent2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0146278" y="603916"/>
            <a:ext cx="402696" cy="402696"/>
          </a:xfrm>
          <a:prstGeom prst="ellipse">
            <a:avLst/>
          </a:prstGeom>
          <a:solidFill>
            <a:srgbClr val="D78F8E"/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29139" y="1203639"/>
            <a:ext cx="7251614" cy="5654361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4"/>
          <p:cNvSpPr>
            <a:spLocks noChangeArrowheads="1"/>
          </p:cNvSpPr>
          <p:nvPr/>
        </p:nvSpPr>
        <p:spPr bwMode="auto">
          <a:xfrm>
            <a:off x="8852147" y="19238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椭圆 5"/>
          <p:cNvSpPr>
            <a:spLocks noChangeArrowheads="1"/>
          </p:cNvSpPr>
          <p:nvPr/>
        </p:nvSpPr>
        <p:spPr bwMode="auto">
          <a:xfrm>
            <a:off x="8975754" y="2047480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椭圆 8"/>
          <p:cNvSpPr>
            <a:spLocks noChangeArrowheads="1"/>
          </p:cNvSpPr>
          <p:nvPr/>
        </p:nvSpPr>
        <p:spPr bwMode="auto">
          <a:xfrm>
            <a:off x="8663016" y="41590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6256585" y="1711148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9"/>
          <p:cNvSpPr>
            <a:spLocks noChangeArrowheads="1"/>
          </p:cNvSpPr>
          <p:nvPr/>
        </p:nvSpPr>
        <p:spPr bwMode="auto">
          <a:xfrm>
            <a:off x="6466563" y="4693852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9368085" y="5149673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30"/>
          <p:cNvSpPr>
            <a:spLocks noChangeArrowheads="1"/>
          </p:cNvSpPr>
          <p:nvPr/>
        </p:nvSpPr>
        <p:spPr bwMode="auto">
          <a:xfrm>
            <a:off x="9435536" y="5217124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32"/>
          <p:cNvSpPr>
            <a:spLocks noChangeArrowheads="1"/>
          </p:cNvSpPr>
          <p:nvPr/>
        </p:nvSpPr>
        <p:spPr bwMode="auto">
          <a:xfrm>
            <a:off x="8267947" y="5071885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33"/>
          <p:cNvSpPr>
            <a:spLocks noChangeArrowheads="1"/>
          </p:cNvSpPr>
          <p:nvPr/>
        </p:nvSpPr>
        <p:spPr bwMode="auto">
          <a:xfrm>
            <a:off x="8301516" y="5105767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椭圆 39"/>
          <p:cNvSpPr>
            <a:spLocks noChangeArrowheads="1"/>
          </p:cNvSpPr>
          <p:nvPr/>
        </p:nvSpPr>
        <p:spPr bwMode="auto">
          <a:xfrm>
            <a:off x="2815347" y="4513085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" name="椭圆 40"/>
          <p:cNvSpPr>
            <a:spLocks noChangeArrowheads="1"/>
          </p:cNvSpPr>
          <p:nvPr/>
        </p:nvSpPr>
        <p:spPr bwMode="auto">
          <a:xfrm>
            <a:off x="2874327" y="4572065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Google Shape;257;p12"/>
          <p:cNvSpPr txBox="1">
            <a:spLocks/>
          </p:cNvSpPr>
          <p:nvPr/>
        </p:nvSpPr>
        <p:spPr>
          <a:xfrm>
            <a:off x="1090961" y="2291746"/>
            <a:ext cx="8618436" cy="11604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spcAft>
                <a:spcPct val="0"/>
              </a:spcAft>
              <a:buFont typeface="Montserrat" charset="0"/>
              <a:buNone/>
            </a:pP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桃連</a:t>
            </a:r>
            <a:r>
              <a:rPr lang="zh-TW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區</a:t>
            </a:r>
            <a:br>
              <a:rPr lang="en-US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</a:br>
            <a:r>
              <a:rPr lang="zh-TW" altLang="zh-TW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免試入學</a:t>
            </a:r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ontserrat" charset="0"/>
                <a:sym typeface="Montserrat" charset="0"/>
              </a:rPr>
              <a:t>報名及志願分發系統</a:t>
            </a:r>
            <a:endParaRPr lang="zh-TW" altLang="zh-TW" sz="4800" dirty="0">
              <a:solidFill>
                <a:schemeClr val="tx1"/>
              </a:solidFill>
              <a:latin typeface="Montserrat" charset="0"/>
              <a:ea typeface="新細明體" panose="02020500000000000000" pitchFamily="18" charset="-120"/>
              <a:cs typeface="Montserrat" charset="0"/>
              <a:sym typeface="Montserrat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83235" y="3688836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</a:t>
            </a:r>
          </a:p>
        </p:txBody>
      </p:sp>
      <p:sp>
        <p:nvSpPr>
          <p:cNvPr id="28" name="矩形 10"/>
          <p:cNvSpPr>
            <a:spLocks noChangeArrowheads="1"/>
          </p:cNvSpPr>
          <p:nvPr/>
        </p:nvSpPr>
        <p:spPr bwMode="auto">
          <a:xfrm>
            <a:off x="9164884" y="3661332"/>
            <a:ext cx="4243098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buFontTx/>
              <a:buNone/>
            </a:pP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 江東運</a:t>
            </a:r>
            <a:b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期： 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149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96398" y="2317173"/>
            <a:ext cx="2321775" cy="2162960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02302" y="757995"/>
            <a:ext cx="487230" cy="487230"/>
            <a:chOff x="1649684" y="465073"/>
            <a:chExt cx="2713594" cy="2713594"/>
          </a:xfrm>
        </p:grpSpPr>
        <p:grpSp>
          <p:nvGrpSpPr>
            <p:cNvPr id="5" name="组合 4"/>
            <p:cNvGrpSpPr/>
            <p:nvPr/>
          </p:nvGrpSpPr>
          <p:grpSpPr>
            <a:xfrm>
              <a:off x="1649684" y="465073"/>
              <a:ext cx="2713594" cy="2713594"/>
              <a:chOff x="1664733" y="480122"/>
              <a:chExt cx="2683496" cy="26834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 rot="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-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rgbClr val="523A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23A2C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741438" y="1556827"/>
              <a:ext cx="530086" cy="530086"/>
            </a:xfrm>
            <a:prstGeom prst="ellipse">
              <a:avLst/>
            </a:prstGeom>
            <a:noFill/>
            <a:ln w="12700">
              <a:solidFill>
                <a:srgbClr val="523A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23A2C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72979" y="1206849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523A2C"/>
                </a:solidFill>
              </a:rPr>
              <a:t>Core Info</a:t>
            </a:r>
            <a:endParaRPr lang="zh-CN" altLang="en-US" dirty="0">
              <a:solidFill>
                <a:srgbClr val="523A2C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15070" y="3962606"/>
            <a:ext cx="517527" cy="517527"/>
            <a:chOff x="9937750" y="2166942"/>
            <a:chExt cx="625475" cy="625475"/>
          </a:xfrm>
        </p:grpSpPr>
        <p:sp>
          <p:nvSpPr>
            <p:cNvPr id="5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816258" y="4377859"/>
            <a:ext cx="517527" cy="517527"/>
            <a:chOff x="9937750" y="2166942"/>
            <a:chExt cx="625475" cy="625475"/>
          </a:xfrm>
        </p:grpSpPr>
        <p:sp>
          <p:nvSpPr>
            <p:cNvPr id="53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96771" y="39679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設定學生未填志願原因</a:t>
            </a:r>
          </a:p>
        </p:txBody>
      </p:sp>
      <p:sp>
        <p:nvSpPr>
          <p:cNvPr id="10" name="矩形 9"/>
          <p:cNvSpPr/>
          <p:nvPr/>
        </p:nvSpPr>
        <p:spPr>
          <a:xfrm>
            <a:off x="183319" y="1193019"/>
            <a:ext cx="109896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【相關作業】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「免試」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「志願查詢」與「權限設定」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dirty="0"/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772979" y="1759268"/>
            <a:ext cx="8353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於未填志願原因欄位的下拉選單選擇未填志願原因，再點選【</a:t>
            </a:r>
            <a:r>
              <a:rPr lang="zh-TW" altLang="zh-TW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送出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1" y="3015934"/>
            <a:ext cx="11710461" cy="3079148"/>
          </a:xfrm>
          <a:prstGeom prst="rect">
            <a:avLst/>
          </a:prstGeom>
        </p:spPr>
      </p:pic>
      <p:sp>
        <p:nvSpPr>
          <p:cNvPr id="12" name="文字方塊 8">
            <a:extLst>
              <a:ext uri="{FF2B5EF4-FFF2-40B4-BE49-F238E27FC236}">
                <a16:creationId xmlns:a16="http://schemas.microsoft.com/office/drawing/2014/main" id="{BF08F149-027E-63C1-5030-82C1A5E12D90}"/>
              </a:ext>
            </a:extLst>
          </p:cNvPr>
          <p:cNvSpPr txBox="1"/>
          <p:nvPr/>
        </p:nvSpPr>
        <p:spPr>
          <a:xfrm>
            <a:off x="5073252" y="806739"/>
            <a:ext cx="650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「免試」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學生「報名設定」與「報表列印」</a:t>
            </a:r>
          </a:p>
        </p:txBody>
      </p:sp>
    </p:spTree>
    <p:extLst>
      <p:ext uri="{BB962C8B-B14F-4D97-AF65-F5344CB8AC3E}">
        <p14:creationId xmlns:p14="http://schemas.microsoft.com/office/powerpoint/2010/main" val="382092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402355" y="415443"/>
            <a:ext cx="3301902" cy="3301902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3601" y="3004660"/>
            <a:ext cx="414118" cy="414118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3169703" y="415443"/>
            <a:ext cx="5767206" cy="313922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  <a:cs typeface="ISOCP" panose="00000400000000000000" pitchFamily="2" charset="0"/>
              </a:rPr>
              <a:t>測試學生帳號</a:t>
            </a:r>
            <a:endParaRPr lang="zh-CN" altLang="en-US" sz="7200" dirty="0">
              <a:latin typeface="標楷體" panose="03000509000000000000" pitchFamily="65" charset="-120"/>
              <a:ea typeface="標楷體" panose="03000509000000000000" pitchFamily="65" charset="-120"/>
              <a:cs typeface="ISOCP" panose="00000400000000000000" pitchFamily="2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431280" y="2957750"/>
            <a:ext cx="5760720" cy="3911825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3790" y="4932027"/>
            <a:ext cx="611041" cy="611041"/>
            <a:chOff x="9937750" y="2166942"/>
            <a:chExt cx="625475" cy="625475"/>
          </a:xfrm>
        </p:grpSpPr>
        <p:sp>
          <p:nvSpPr>
            <p:cNvPr id="12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98864" y="2803857"/>
            <a:ext cx="1046364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系統建置給國中端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Demo</a:t>
            </a:r>
            <a:r>
              <a:rPr lang="zh-TW" altLang="en-US" sz="28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使用之測試學生</a:t>
            </a: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帳號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A123456789  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A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2345678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密碼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Jj123456    </a:t>
            </a:r>
            <a:r>
              <a:rPr lang="zh-TW" altLang="en-US" sz="28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Jj123456</a:t>
            </a:r>
          </a:p>
          <a:p>
            <a:pPr>
              <a:spcBef>
                <a:spcPct val="0"/>
              </a:spcBef>
            </a:pPr>
            <a:endParaRPr lang="en-US" altLang="zh-TW" sz="28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請不要修改它的資料及密碼</a:t>
            </a:r>
            <a:r>
              <a:rPr lang="en-US" altLang="zh-TW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4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556164" y="3717345"/>
            <a:ext cx="3221181" cy="12146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857009" y="3717345"/>
            <a:ext cx="3221181" cy="12146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7">
            <a:extLst>
              <a:ext uri="{FF2B5EF4-FFF2-40B4-BE49-F238E27FC236}">
                <a16:creationId xmlns:a16="http://schemas.microsoft.com/office/drawing/2014/main" id="{5D995121-532C-4925-B02F-DE20D4083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9" y="2312809"/>
            <a:ext cx="1865634" cy="186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8">
            <a:extLst>
              <a:ext uri="{FF2B5EF4-FFF2-40B4-BE49-F238E27FC236}">
                <a16:creationId xmlns:a16="http://schemas.microsoft.com/office/drawing/2014/main" id="{B3F94115-091A-4447-8C1C-3D98B3A35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471" y="2162099"/>
            <a:ext cx="20113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字版面配置區 10"/>
          <p:cNvSpPr txBox="1">
            <a:spLocks/>
          </p:cNvSpPr>
          <p:nvPr/>
        </p:nvSpPr>
        <p:spPr bwMode="auto">
          <a:xfrm>
            <a:off x="-1731646" y="-81782"/>
            <a:ext cx="10166271" cy="31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EFEFEF"/>
              </a:buClr>
              <a:buSzPts val="3200"/>
              <a:buFontTx/>
              <a:buNone/>
            </a:pPr>
            <a:r>
              <a:rPr lang="zh-TW" altLang="en-US" sz="11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學生端</a:t>
            </a:r>
          </a:p>
        </p:txBody>
      </p:sp>
      <p:sp>
        <p:nvSpPr>
          <p:cNvPr id="78" name="標題 9"/>
          <p:cNvSpPr txBox="1">
            <a:spLocks/>
          </p:cNvSpPr>
          <p:nvPr/>
        </p:nvSpPr>
        <p:spPr bwMode="gray">
          <a:xfrm>
            <a:off x="2805235" y="2302059"/>
            <a:ext cx="3442067" cy="12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417216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527481" y="3518782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字方塊 9"/>
          <p:cNvSpPr txBox="1">
            <a:spLocks noChangeArrowheads="1"/>
          </p:cNvSpPr>
          <p:nvPr/>
        </p:nvSpPr>
        <p:spPr bwMode="auto">
          <a:xfrm>
            <a:off x="1205572" y="1560630"/>
            <a:ext cx="541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使用者不同，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選擇您要執行的身分。</a:t>
            </a:r>
          </a:p>
        </p:txBody>
      </p:sp>
      <p:pic>
        <p:nvPicPr>
          <p:cNvPr id="37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09" y="2188825"/>
            <a:ext cx="10149626" cy="40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34033" y="66091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7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6164922" y="4406783"/>
            <a:ext cx="480131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身分證末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4碼+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出生月日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4碼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，共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E23B99B-1A6C-4C64-AC1D-C9D29701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67" y="2275091"/>
            <a:ext cx="4647619" cy="435238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7283316" y="2391969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字方塊 9"/>
          <p:cNvSpPr txBox="1">
            <a:spLocks noChangeArrowheads="1"/>
          </p:cNvSpPr>
          <p:nvPr/>
        </p:nvSpPr>
        <p:spPr bwMode="auto">
          <a:xfrm>
            <a:off x="1205572" y="1560630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依系統畫面指示，輸入登入資訊。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164922" y="3586952"/>
            <a:ext cx="3775393" cy="40011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身分證字號，第一碼大寫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60160" y="5182389"/>
            <a:ext cx="2492375" cy="40005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依圖示輸入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橢圓形圖說文字 21"/>
          <p:cNvSpPr>
            <a:spLocks noChangeArrowheads="1"/>
          </p:cNvSpPr>
          <p:nvPr/>
        </p:nvSpPr>
        <p:spPr bwMode="auto">
          <a:xfrm>
            <a:off x="4047538" y="5877314"/>
            <a:ext cx="5382698" cy="668392"/>
          </a:xfrm>
          <a:prstGeom prst="wedgeEllipseCallout">
            <a:avLst>
              <a:gd name="adj1" fmla="val -48457"/>
              <a:gd name="adj2" fmla="val -211561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帳號、密碼有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大小寫</a:t>
            </a: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之分！</a:t>
            </a:r>
          </a:p>
        </p:txBody>
      </p:sp>
      <p:sp>
        <p:nvSpPr>
          <p:cNvPr id="23" name="矩形圖說文字 22"/>
          <p:cNvSpPr/>
          <p:nvPr/>
        </p:nvSpPr>
        <p:spPr bwMode="auto">
          <a:xfrm>
            <a:off x="4796497" y="2691602"/>
            <a:ext cx="2735263" cy="647700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</a:t>
            </a:r>
            <a:r>
              <a:rPr lang="zh-TW" altLang="en-US" sz="2000" u="sng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spc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078514" y="6026594"/>
            <a:ext cx="714375" cy="51911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184" y="53779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543622" y="1422896"/>
            <a:ext cx="63404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修改登入密碼，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確定儲存後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系統會自動登出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，請以</a:t>
            </a:r>
            <a:r>
              <a:rPr lang="zh-TW" altLang="zh-TW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新密碼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再次登入系統。</a:t>
            </a:r>
            <a:endParaRPr kumimoji="0" lang="zh-TW" altLang="en-US" sz="24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22" y="2493034"/>
            <a:ext cx="88153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形圖說文字 9"/>
          <p:cNvSpPr>
            <a:spLocks noChangeArrowheads="1"/>
          </p:cNvSpPr>
          <p:nvPr/>
        </p:nvSpPr>
        <p:spPr bwMode="auto">
          <a:xfrm>
            <a:off x="8326814" y="4475536"/>
            <a:ext cx="3362325" cy="2154238"/>
          </a:xfrm>
          <a:prstGeom prst="wedgeEllipseCallout">
            <a:avLst>
              <a:gd name="adj1" fmla="val -53746"/>
              <a:gd name="adj2" fmla="val -54005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首次登入，務必完成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修改密碼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，才可以執行其它功能哦！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4054" y="663099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登入密碼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F4D68B8-BE20-4F18-DDE9-B5F498E12C69}"/>
              </a:ext>
            </a:extLst>
          </p:cNvPr>
          <p:cNvSpPr/>
          <p:nvPr/>
        </p:nvSpPr>
        <p:spPr>
          <a:xfrm>
            <a:off x="4479129" y="4727149"/>
            <a:ext cx="312056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密碼規則規定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密碼長度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密碼規則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至少有一個數字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至少有一個小寫英文字母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至少有一個大寫英文字母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567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527481" y="4922608"/>
            <a:ext cx="3601304" cy="44323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Source Sans Pro" charset="0"/>
                <a:ea typeface="Source Sans Pro" charset="0"/>
                <a:cs typeface="Source Sans Pro" charset="0"/>
              </a:rPr>
              <a:t>Investment generally results in acquiring an asset, also called an investment. If the asset is available at a price worth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6"/>
          <p:cNvSpPr>
            <a:spLocks noChangeArrowheads="1"/>
          </p:cNvSpPr>
          <p:nvPr/>
        </p:nvSpPr>
        <p:spPr bwMode="auto">
          <a:xfrm>
            <a:off x="1604910" y="1454577"/>
            <a:ext cx="54163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請先瀏覽資訊安全宣告內容</a:t>
            </a:r>
            <a:endParaRPr lang="zh-TW" altLang="zh-TW" sz="24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 我已閱讀並接受上述內容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確認送出</a:t>
            </a:r>
            <a:r>
              <a:rPr lang="zh-TW" altLang="zh-TW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」按鈕。</a:t>
            </a:r>
            <a:endParaRPr lang="zh-TW" altLang="zh-TW" sz="24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14" y="2795136"/>
            <a:ext cx="8646264" cy="38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33562" y="646481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資訊安全宣告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3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TextBox 32"/>
          <p:cNvSpPr txBox="1"/>
          <p:nvPr/>
        </p:nvSpPr>
        <p:spPr>
          <a:xfrm>
            <a:off x="2150145" y="638358"/>
            <a:ext cx="65262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適性輔導問卷調查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次試模擬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5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</p:spPr>
      </p:pic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76" y="1493702"/>
            <a:ext cx="4713146" cy="53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形圖說文字 9"/>
          <p:cNvSpPr>
            <a:spLocks noChangeArrowheads="1"/>
          </p:cNvSpPr>
          <p:nvPr/>
        </p:nvSpPr>
        <p:spPr bwMode="auto">
          <a:xfrm>
            <a:off x="8086806" y="1633514"/>
            <a:ext cx="3476625" cy="2298700"/>
          </a:xfrm>
          <a:prstGeom prst="wedgeEllipseCallout">
            <a:avLst>
              <a:gd name="adj1" fmla="val -82497"/>
              <a:gd name="adj2" fmla="val 61489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務必完成適性輔導問卷調查的填報，才可以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執行選填志願功能哦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13722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05563" y="6012450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335164" y="1538029"/>
            <a:ext cx="8801100" cy="6937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indent="3048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點選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志願選填相關作業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裡的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【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個別序位查詢服務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即可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588" y="2326215"/>
            <a:ext cx="8064500" cy="16081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提醒您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</a:p>
          <a:p>
            <a:pPr>
              <a:defRPr/>
            </a:pPr>
            <a:endParaRPr lang="zh-TW" altLang="zh-TW" sz="10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◆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請先設定網頁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可顯示彈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視窗功能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才可使用「個別序位查詢服務」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61" y="2233494"/>
            <a:ext cx="5671231" cy="437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橢圓 19"/>
          <p:cNvSpPr/>
          <p:nvPr/>
        </p:nvSpPr>
        <p:spPr>
          <a:xfrm>
            <a:off x="4933164" y="5186659"/>
            <a:ext cx="3744913" cy="1093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5193" y="817803"/>
            <a:ext cx="652626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個別序位區間查詢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1543622" y="1318423"/>
            <a:ext cx="865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zh-TW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基本資料及超額比序積分資料查詢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543622" y="1998244"/>
            <a:ext cx="80756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系統會直接下載「</a:t>
            </a:r>
            <a:r>
              <a:rPr lang="zh-TW" altLang="en-US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</a:t>
            </a:r>
            <a:r>
              <a:rPr lang="zh-TW" altLang="en-US" sz="23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05" y="2631047"/>
            <a:ext cx="6117228" cy="381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194180" y="690579"/>
            <a:ext cx="699385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基本資料及超額比序積分資料查詢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52DA290-A6BD-4936-9820-3C6A91F1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77" y="20972"/>
            <a:ext cx="10939245" cy="683702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9585919" y="2634143"/>
            <a:ext cx="1344935" cy="444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54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604910" y="1602855"/>
            <a:ext cx="9072562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模擬選填志願期間，</a:t>
            </a:r>
            <a:r>
              <a:rPr lang="zh-TW" altLang="en-US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首次</a:t>
            </a: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登入志願選填頁面，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zh-TW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先完成適性輔導問卷填報，才可</a:t>
            </a:r>
            <a:r>
              <a:rPr lang="zh-TW" altLang="en-US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選填志願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建議選填過程中，每隔一段時間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按下「儲存志願」按鈕</a:t>
            </a: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，以避免停電等情況導致所選志願遺失。</a:t>
            </a:r>
            <a:endParaRPr lang="zh-TW" altLang="zh-TW" sz="25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選填完畢，務必</a:t>
            </a:r>
            <a:r>
              <a:rPr lang="zh-TW" altLang="zh-TW" sz="2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按下「儲存志願」按鈕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，並至「</a:t>
            </a:r>
            <a:r>
              <a:rPr lang="zh-TW" altLang="zh-TW" sz="25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查詢我的志願資料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」頁面確認您選擇的志願及排序。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5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安全性考量，在選填志願期間若要離開位置，務必先</a:t>
            </a:r>
            <a:r>
              <a:rPr lang="zh-TW" altLang="zh-TW" sz="25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  <a:r>
              <a:rPr lang="zh-TW" altLang="zh-TW" sz="25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500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3400" y="74768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3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形圖說文字 8">
            <a:extLst>
              <a:ext uri="{FF2B5EF4-FFF2-40B4-BE49-F238E27FC236}">
                <a16:creationId xmlns:a16="http://schemas.microsoft.com/office/drawing/2014/main" id="{B3E7332B-25C3-4CEA-ABA1-3BBEFD6F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0" y="3215303"/>
            <a:ext cx="985785" cy="1673852"/>
          </a:xfrm>
          <a:prstGeom prst="wedgeEllipseCallout">
            <a:avLst>
              <a:gd name="adj1" fmla="val 64137"/>
              <a:gd name="adj2" fmla="val 13172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33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zh-TW" altLang="en-US" sz="2133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：只是</a:t>
            </a:r>
            <a:r>
              <a:rPr lang="zh-TW" altLang="en-US" sz="2133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看見</a:t>
            </a:r>
            <a:r>
              <a:rPr lang="zh-TW" altLang="en-US" sz="2133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894355" y="1923334"/>
            <a:ext cx="4762317" cy="389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首先閱讀注意事項。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選擇免試欲加入科組：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下拉選單選擇</a:t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科組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學校序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調整排序。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儲存志願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</a:p>
        </p:txBody>
      </p:sp>
      <p:pic>
        <p:nvPicPr>
          <p:cNvPr id="22" name="Picture 2" descr="志願選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41" y="1428233"/>
            <a:ext cx="5859862" cy="49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直線圖說文字 1 36"/>
          <p:cNvSpPr>
            <a:spLocks/>
          </p:cNvSpPr>
          <p:nvPr/>
        </p:nvSpPr>
        <p:spPr bwMode="auto">
          <a:xfrm>
            <a:off x="4543636" y="4547930"/>
            <a:ext cx="1200150" cy="304800"/>
          </a:xfrm>
          <a:prstGeom prst="borderCallout1">
            <a:avLst>
              <a:gd name="adj1" fmla="val -2745"/>
              <a:gd name="adj2" fmla="val 100773"/>
              <a:gd name="adj3" fmla="val -105736"/>
              <a:gd name="adj4" fmla="val 152514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已選填志願數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5" name="直線圖說文字 1 35"/>
          <p:cNvSpPr>
            <a:spLocks/>
          </p:cNvSpPr>
          <p:nvPr/>
        </p:nvSpPr>
        <p:spPr bwMode="auto">
          <a:xfrm>
            <a:off x="9699287" y="3712905"/>
            <a:ext cx="950913" cy="835025"/>
          </a:xfrm>
          <a:prstGeom prst="borderCallout1">
            <a:avLst>
              <a:gd name="adj1" fmla="val 100745"/>
              <a:gd name="adj2" fmla="val 100896"/>
              <a:gd name="adj3" fmla="val 189212"/>
              <a:gd name="adj4" fmla="val 17095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點選「垃圾筒」按鈕，即可刪除志願。</a:t>
            </a:r>
            <a:endParaRPr lang="zh-TW" altLang="zh-TW" sz="1800" dirty="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7" name="直線圖說文字 1 36"/>
          <p:cNvSpPr>
            <a:spLocks/>
          </p:cNvSpPr>
          <p:nvPr/>
        </p:nvSpPr>
        <p:spPr bwMode="auto">
          <a:xfrm>
            <a:off x="10902288" y="6419535"/>
            <a:ext cx="1133475" cy="361950"/>
          </a:xfrm>
          <a:prstGeom prst="borderCallout1">
            <a:avLst>
              <a:gd name="adj1" fmla="val 769"/>
              <a:gd name="adj2" fmla="val 167"/>
              <a:gd name="adj3" fmla="val -74365"/>
              <a:gd name="adj4" fmla="val 7061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該項科組資訊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28" name="直線圖說文字 1 36"/>
          <p:cNvSpPr>
            <a:spLocks/>
          </p:cNvSpPr>
          <p:nvPr/>
        </p:nvSpPr>
        <p:spPr bwMode="auto">
          <a:xfrm>
            <a:off x="7282276" y="5853718"/>
            <a:ext cx="1743075" cy="304800"/>
          </a:xfrm>
          <a:prstGeom prst="borderCallout1">
            <a:avLst>
              <a:gd name="adj1" fmla="val 4574"/>
              <a:gd name="adj2" fmla="val 99250"/>
              <a:gd name="adj3" fmla="val -115648"/>
              <a:gd name="adj4" fmla="val 133759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440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該項總積分的計算說明</a:t>
            </a:r>
            <a:endParaRPr lang="zh-TW" altLang="zh-TW" sz="1800"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27148" y="74768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FCC2916-941C-4430-8BF3-0F730DE1B354}"/>
              </a:ext>
            </a:extLst>
          </p:cNvPr>
          <p:cNvSpPr/>
          <p:nvPr/>
        </p:nvSpPr>
        <p:spPr>
          <a:xfrm>
            <a:off x="342397" y="1317652"/>
            <a:ext cx="5698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點選【志願選填相關作業】</a:t>
            </a: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【志願選填</a:t>
            </a: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免試</a:t>
            </a:r>
            <a:r>
              <a:rPr lang="en-US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2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橢圓形圖說文字 36">
            <a:extLst>
              <a:ext uri="{FF2B5EF4-FFF2-40B4-BE49-F238E27FC236}">
                <a16:creationId xmlns:a16="http://schemas.microsoft.com/office/drawing/2014/main" id="{00EE0DCF-B82E-42AC-96D1-C1735D39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416" y="5829460"/>
            <a:ext cx="1614193" cy="590075"/>
          </a:xfrm>
          <a:prstGeom prst="wedgeEllipseCallout">
            <a:avLst>
              <a:gd name="adj1" fmla="val -12177"/>
              <a:gd name="adj2" fmla="val -7643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很重要！</a:t>
            </a:r>
            <a:endParaRPr lang="en-US" altLang="zh-TW" sz="24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55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37498" y="1461499"/>
            <a:ext cx="297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800" b="1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排序功能說明 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793750" y="2133600"/>
            <a:ext cx="1806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26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上下移動</a:t>
            </a:r>
            <a:endParaRPr lang="zh-TW" altLang="en-US" sz="26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3" y="3287542"/>
            <a:ext cx="5463672" cy="294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49" y="3259743"/>
            <a:ext cx="5674469" cy="29678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6246151" y="2092845"/>
            <a:ext cx="522287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TW" altLang="zh-TW" sz="26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快速移動志願序</a:t>
            </a:r>
            <a:endParaRPr lang="en-US" altLang="zh-TW" sz="2600" b="1" dirty="0">
              <a:solidFill>
                <a:srgbClr val="08080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目標分發編號</a:t>
            </a: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，再按下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</a:t>
            </a:r>
            <a:r>
              <a:rPr lang="zh-TW" altLang="en-US" sz="2400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8206" y="672009"/>
            <a:ext cx="542548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免試志願選填功能</a:t>
            </a:r>
            <a:endParaRPr lang="zh-TW" altLang="zh-TW" sz="36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47" y="2274045"/>
            <a:ext cx="6562725" cy="3228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橢圓形圖說文字 9"/>
          <p:cNvSpPr>
            <a:spLocks noChangeArrowheads="1"/>
          </p:cNvSpPr>
          <p:nvPr/>
        </p:nvSpPr>
        <p:spPr bwMode="auto">
          <a:xfrm>
            <a:off x="8497248" y="2317171"/>
            <a:ext cx="3603625" cy="2625725"/>
          </a:xfrm>
          <a:prstGeom prst="wedgeEllipseCallout">
            <a:avLst>
              <a:gd name="adj1" fmla="val -53201"/>
              <a:gd name="adj2" fmla="val 43510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儲存志願完成後，務必到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查詢我的志願資料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】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頁面，確認所選的志願及順序哦！</a:t>
            </a: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1543622" y="1300907"/>
            <a:ext cx="8651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查詢我的</a:t>
            </a:r>
            <a:r>
              <a:rPr lang="zh-TW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46328" y="655804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查詢我的免試志願資料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8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1543622" y="1300907"/>
            <a:ext cx="8651875" cy="5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【志願選填相關作業】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【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列印報名表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pic>
        <p:nvPicPr>
          <p:cNvPr id="17" name="Picture 2" descr="列印草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70" y="2278169"/>
            <a:ext cx="7977188" cy="2636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橢圓形圖說文字 9"/>
          <p:cNvSpPr>
            <a:spLocks noChangeArrowheads="1"/>
          </p:cNvSpPr>
          <p:nvPr/>
        </p:nvSpPr>
        <p:spPr bwMode="auto">
          <a:xfrm>
            <a:off x="6446777" y="3953479"/>
            <a:ext cx="4037013" cy="1852613"/>
          </a:xfrm>
          <a:prstGeom prst="wedgeEllipseCallout">
            <a:avLst>
              <a:gd name="adj1" fmla="val -44344"/>
              <a:gd name="adj2" fmla="val -54862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學生端可以列印學生報名表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草稿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)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華康中黑體" pitchFamily="49" charset="-120"/>
              </a:rPr>
              <a:t>與家長或老師做討論哦！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5745" y="706576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列印報名表（草稿）</a:t>
            </a:r>
            <a:endParaRPr lang="zh-TW" altLang="zh-TW" sz="3200" b="1" u="sng" dirty="0"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83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625406" y="1329604"/>
            <a:ext cx="9135359" cy="65099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342882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◉"/>
              <a:defRPr/>
            </a:pPr>
            <a:r>
              <a:rPr lang="zh-TW" altLang="en-US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以新密碼第一次登入系統後，可至設定</a:t>
            </a:r>
            <a:r>
              <a:rPr lang="en-US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E-mail</a:t>
            </a:r>
            <a:r>
              <a:rPr lang="zh-TW" altLang="en-US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，做修改或新增</a:t>
            </a:r>
            <a:r>
              <a:rPr lang="en-US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E-mail</a:t>
            </a:r>
            <a:r>
              <a:rPr lang="zh-TW" altLang="en-US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。</a:t>
            </a:r>
          </a:p>
          <a:p>
            <a:pPr indent="-342882">
              <a:lnSpc>
                <a:spcPct val="150000"/>
              </a:lnSpc>
              <a:buClrTx/>
              <a:buSzPts val="1800"/>
              <a:buFont typeface="Arial" panose="020B0604020202020204" pitchFamily="34" charset="0"/>
              <a:buChar char="◉"/>
              <a:defRPr/>
            </a:pPr>
            <a:r>
              <a:rPr lang="zh-TW" altLang="en-US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請學生務必填寫”個人常用”的</a:t>
            </a:r>
            <a:r>
              <a:rPr lang="en-US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E-mail </a:t>
            </a:r>
            <a:r>
              <a:rPr lang="zh-TW" altLang="en-US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，可作為</a:t>
            </a:r>
            <a:r>
              <a:rPr lang="en-US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【</a:t>
            </a:r>
            <a:r>
              <a:rPr lang="zh-TW" altLang="en-US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忘記密碼</a:t>
            </a:r>
            <a:r>
              <a:rPr lang="en-US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】</a:t>
            </a:r>
            <a:r>
              <a:rPr lang="zh-TW" altLang="en-US" sz="2133" dirty="0">
                <a:latin typeface="微軟正黑體" panose="020B0604030504040204" pitchFamily="34" charset="-120"/>
                <a:ea typeface="微軟正黑體" panose="020B0604030504040204" pitchFamily="34" charset="-120"/>
                <a:cs typeface="PT Serif" charset="0"/>
              </a:rPr>
              <a:t>時提供臨時密碼。</a:t>
            </a: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1643301" y="6464400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 dirty="0"/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1007435" y="820938"/>
            <a:ext cx="2953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275564"/>
            <a:ext cx="1007435" cy="545373"/>
          </a:xfrm>
          <a:prstGeom prst="rect">
            <a:avLst/>
          </a:prstGeom>
          <a:solidFill>
            <a:srgbClr val="828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007435" y="325323"/>
            <a:ext cx="6175685" cy="5808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667" dirty="0">
                <a:solidFill>
                  <a:srgbClr val="828A5A"/>
                </a:solidFill>
              </a:rPr>
              <a:t>設定</a:t>
            </a:r>
            <a:r>
              <a:rPr lang="en-US" altLang="zh-TW" sz="2667" dirty="0">
                <a:solidFill>
                  <a:srgbClr val="828A5A"/>
                </a:solidFill>
              </a:rPr>
              <a:t>E-mail</a:t>
            </a:r>
            <a:endParaRPr lang="zh-TW" altLang="en-US" sz="2667" dirty="0">
              <a:solidFill>
                <a:srgbClr val="828A5A"/>
              </a:solidFill>
            </a:endParaRPr>
          </a:p>
        </p:txBody>
      </p:sp>
      <p:pic>
        <p:nvPicPr>
          <p:cNvPr id="2050" name="圖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71" y="3337065"/>
            <a:ext cx="7679267" cy="242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954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669187" y="1000582"/>
            <a:ext cx="5380980" cy="570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密碼輸入錯誤達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次後，帳號錯誤將會鎖住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分鐘後可再嘗試輸入一次密碼或是執行以下步驟。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buNone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78" indent="-457178">
              <a:buFont typeface="+mj-lt"/>
              <a:buAutoNum type="arabicPeriod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於帳號、密碼登入頁面，點選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【忘記密碼】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接著輸入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相關資料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，點選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此時系統會將登入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臨時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寄發至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信箱，收信登入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變更密碼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0981" indent="-380981">
              <a:buFont typeface="Wingdings 2" panose="05020102010507070707" pitchFamily="18" charset="2"/>
              <a:buChar char="ø"/>
            </a:pP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本功能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僅限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者，才可使用。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178" indent="-457178">
              <a:buFont typeface="+mj-lt"/>
              <a:buAutoNum type="arabicPeriod" startAt="2"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或請洽詢</a:t>
            </a:r>
            <a:r>
              <a:rPr lang="zh-TW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國中導師、輔導老師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標題 1"/>
          <p:cNvSpPr txBox="1">
            <a:spLocks/>
          </p:cNvSpPr>
          <p:nvPr/>
        </p:nvSpPr>
        <p:spPr>
          <a:xfrm>
            <a:off x="988765" y="347672"/>
            <a:ext cx="5171200" cy="5808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667" dirty="0">
                <a:solidFill>
                  <a:srgbClr val="CC00FF"/>
                </a:solidFill>
                <a:latin typeface="Lora" panose="02020500000000000000" charset="0"/>
              </a:rPr>
              <a:t>忘記密碼</a:t>
            </a:r>
          </a:p>
        </p:txBody>
      </p:sp>
      <p:sp>
        <p:nvSpPr>
          <p:cNvPr id="43" name="矩形 42"/>
          <p:cNvSpPr/>
          <p:nvPr/>
        </p:nvSpPr>
        <p:spPr>
          <a:xfrm>
            <a:off x="1" y="275564"/>
            <a:ext cx="1007435" cy="545373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3"/>
          <a:stretch/>
        </p:blipFill>
        <p:spPr bwMode="auto">
          <a:xfrm>
            <a:off x="6682480" y="820939"/>
            <a:ext cx="4800000" cy="32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426953E6-F331-96E5-DF9D-402734107477}"/>
              </a:ext>
            </a:extLst>
          </p:cNvPr>
          <p:cNvGrpSpPr/>
          <p:nvPr/>
        </p:nvGrpSpPr>
        <p:grpSpPr>
          <a:xfrm>
            <a:off x="6682482" y="4315750"/>
            <a:ext cx="4620329" cy="2088537"/>
            <a:chOff x="2575350" y="4084577"/>
            <a:chExt cx="3381789" cy="151252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37007E4-B586-89B3-B490-F1FC8B031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928" t="32081" r="31579" b="24591"/>
            <a:stretch/>
          </p:blipFill>
          <p:spPr>
            <a:xfrm>
              <a:off x="2575350" y="4084577"/>
              <a:ext cx="3381789" cy="1512523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65A9688-8822-D811-A654-34B22DF12DCE}"/>
                </a:ext>
              </a:extLst>
            </p:cNvPr>
            <p:cNvSpPr/>
            <p:nvPr/>
          </p:nvSpPr>
          <p:spPr>
            <a:xfrm>
              <a:off x="3470976" y="5087491"/>
              <a:ext cx="2308651" cy="2897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dirty="0"/>
            </a:p>
          </p:txBody>
        </p:sp>
      </p:grpSp>
      <p:sp>
        <p:nvSpPr>
          <p:cNvPr id="2" name="向下箭號 1"/>
          <p:cNvSpPr/>
          <p:nvPr/>
        </p:nvSpPr>
        <p:spPr>
          <a:xfrm>
            <a:off x="9643596" y="4158365"/>
            <a:ext cx="348344" cy="5408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3436491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627117" y="550681"/>
            <a:ext cx="8564883" cy="6307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72348" y="893373"/>
            <a:ext cx="8336282" cy="5964627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51986" y="550681"/>
            <a:ext cx="2305031" cy="2305031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031213" y="3427515"/>
            <a:ext cx="5011947" cy="13426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9600" b="1" dirty="0">
                <a:solidFill>
                  <a:srgbClr val="523A2C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rPr>
              <a:t>THANKS!</a:t>
            </a:r>
            <a:endParaRPr lang="zh-CN" altLang="en-US" sz="9600" b="1" dirty="0">
              <a:solidFill>
                <a:srgbClr val="523A2C"/>
              </a:solidFill>
              <a:latin typeface="ISOCP" panose="00000400000000000000" pitchFamily="2" charset="0"/>
              <a:ea typeface="造字工房悦黑（非商用）常规体" pitchFamily="50" charset="-122"/>
              <a:cs typeface="ISOCP" panose="00000400000000000000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2638" y="2550191"/>
            <a:ext cx="611041" cy="611041"/>
            <a:chOff x="9937750" y="2166942"/>
            <a:chExt cx="625475" cy="625475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9DD4722-F874-4C9C-9E19-D44263366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sz="quarter" idx="4294967295"/>
          </p:nvPr>
        </p:nvSpPr>
        <p:spPr>
          <a:xfrm>
            <a:off x="11625263" y="6491288"/>
            <a:ext cx="566737" cy="3667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11" name="文字方塊 2"/>
          <p:cNvSpPr txBox="1">
            <a:spLocks noChangeArrowheads="1"/>
          </p:cNvSpPr>
          <p:nvPr/>
        </p:nvSpPr>
        <p:spPr bwMode="auto">
          <a:xfrm>
            <a:off x="1012457" y="1156847"/>
            <a:ext cx="401584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</a:t>
            </a:r>
            <a:r>
              <a:rPr lang="zh-TW" altLang="en-US" sz="266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系統」</a:t>
            </a:r>
          </a:p>
        </p:txBody>
      </p:sp>
      <p:sp>
        <p:nvSpPr>
          <p:cNvPr id="28" name="文字方塊 2"/>
          <p:cNvSpPr txBox="1">
            <a:spLocks noChangeArrowheads="1"/>
          </p:cNvSpPr>
          <p:nvPr/>
        </p:nvSpPr>
        <p:spPr bwMode="auto">
          <a:xfrm>
            <a:off x="1007435" y="3752895"/>
            <a:ext cx="1284326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sp>
        <p:nvSpPr>
          <p:cNvPr id="46" name="矩形 45"/>
          <p:cNvSpPr/>
          <p:nvPr/>
        </p:nvSpPr>
        <p:spPr>
          <a:xfrm>
            <a:off x="0" y="352378"/>
            <a:ext cx="1007435" cy="5453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47" name="TextBox 107"/>
          <p:cNvSpPr txBox="1"/>
          <p:nvPr/>
        </p:nvSpPr>
        <p:spPr>
          <a:xfrm>
            <a:off x="911424" y="350333"/>
            <a:ext cx="3456384" cy="5027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667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一、登入</a:t>
            </a:r>
          </a:p>
        </p:txBody>
      </p:sp>
      <p:pic>
        <p:nvPicPr>
          <p:cNvPr id="13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09" y="4437892"/>
            <a:ext cx="7046664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1319710" y="1789511"/>
            <a:ext cx="7075159" cy="1634624"/>
            <a:chOff x="989782" y="1342133"/>
            <a:chExt cx="5306369" cy="1225968"/>
          </a:xfrm>
        </p:grpSpPr>
        <p:pic>
          <p:nvPicPr>
            <p:cNvPr id="9" name="圖片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728"/>
            <a:stretch/>
          </p:blipFill>
          <p:spPr bwMode="auto">
            <a:xfrm>
              <a:off x="989782" y="1438642"/>
              <a:ext cx="5306369" cy="11294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矩形 2"/>
            <p:cNvSpPr/>
            <p:nvPr/>
          </p:nvSpPr>
          <p:spPr>
            <a:xfrm>
              <a:off x="989782" y="1438642"/>
              <a:ext cx="1740448" cy="11294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4" name="橢圓 3"/>
            <p:cNvSpPr/>
            <p:nvPr/>
          </p:nvSpPr>
          <p:spPr>
            <a:xfrm>
              <a:off x="2662122" y="1342133"/>
              <a:ext cx="466050" cy="466050"/>
            </a:xfrm>
            <a:prstGeom prst="ellipse">
              <a:avLst/>
            </a:prstGeom>
            <a:solidFill>
              <a:srgbClr val="F88614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333" dirty="0">
                  <a:solidFill>
                    <a:srgbClr val="0000FF"/>
                  </a:solidFill>
                </a:rPr>
                <a:t>1</a:t>
              </a:r>
              <a:endParaRPr lang="zh-TW" altLang="en-US" sz="5333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16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4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5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7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1" name="Freeform 76"/>
            <p:cNvSpPr>
              <a:spLocks/>
            </p:cNvSpPr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900">
                <a:latin typeface="Roboto Light"/>
              </a:endParaRPr>
            </a:p>
          </p:txBody>
        </p:sp>
      </p:grpSp>
      <p:pic>
        <p:nvPicPr>
          <p:cNvPr id="7" name="图片占位符 6"/>
          <p:cNvPicPr>
            <a:picLocks noGrp="1" noChangeAspect="1"/>
          </p:cNvPicPr>
          <p:nvPr>
            <p:ph type="pic" sz="quarter" idx="5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r="21284"/>
          <a:stretch>
            <a:fillRect/>
          </a:stretch>
        </p:blipFill>
        <p:spPr>
          <a:xfrm>
            <a:off x="9775449" y="5068903"/>
            <a:ext cx="1663363" cy="2917453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5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4665318" y="5068903"/>
            <a:ext cx="1663363" cy="2917453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1534"/>
          <a:stretch>
            <a:fillRect/>
          </a:stretch>
        </p:blipFill>
        <p:spPr>
          <a:xfrm>
            <a:off x="7119972" y="3855061"/>
            <a:ext cx="1862057" cy="3256271"/>
          </a:xfrm>
        </p:spPr>
      </p:pic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字版面配置區 10"/>
          <p:cNvSpPr txBox="1">
            <a:spLocks/>
          </p:cNvSpPr>
          <p:nvPr/>
        </p:nvSpPr>
        <p:spPr bwMode="auto">
          <a:xfrm>
            <a:off x="-390822" y="-521871"/>
            <a:ext cx="10166271" cy="31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3716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8288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286000" indent="-431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7432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2004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6576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4114800" indent="-431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EFEFEF"/>
              </a:buClr>
              <a:buSzPts val="3200"/>
              <a:buFontTx/>
              <a:buNone/>
            </a:pPr>
            <a:r>
              <a:rPr lang="zh-TW" altLang="en-US" sz="115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T Serif" charset="0"/>
                <a:sym typeface="PT Serif" charset="0"/>
              </a:rPr>
              <a:t>老師端</a:t>
            </a:r>
          </a:p>
        </p:txBody>
      </p:sp>
      <p:sp>
        <p:nvSpPr>
          <p:cNvPr id="78" name="標題 9"/>
          <p:cNvSpPr txBox="1">
            <a:spLocks/>
          </p:cNvSpPr>
          <p:nvPr/>
        </p:nvSpPr>
        <p:spPr bwMode="gray">
          <a:xfrm>
            <a:off x="7594289" y="1736369"/>
            <a:ext cx="3442067" cy="124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372185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84623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3721463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42112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0" name="Oval 19"/>
          <p:cNvSpPr/>
          <p:nvPr/>
        </p:nvSpPr>
        <p:spPr>
          <a:xfrm>
            <a:off x="6178951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2506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1279346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588"/>
          <p:cNvSpPr/>
          <p:nvPr/>
        </p:nvSpPr>
        <p:spPr>
          <a:xfrm>
            <a:off x="4119250" y="3458006"/>
            <a:ext cx="342012" cy="31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6309" y="384605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國中導師及輔導老師登入</a:t>
            </a:r>
            <a:endParaRPr lang="en-US" altLang="zh-CN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软雅黑" charset="0"/>
            </a:endParaRPr>
          </a:p>
        </p:txBody>
      </p:sp>
      <p:sp>
        <p:nvSpPr>
          <p:cNvPr id="34" name="文字方塊 9"/>
          <p:cNvSpPr txBox="1">
            <a:spLocks noChangeArrowheads="1"/>
          </p:cNvSpPr>
          <p:nvPr/>
        </p:nvSpPr>
        <p:spPr bwMode="auto">
          <a:xfrm>
            <a:off x="2085418" y="1153182"/>
            <a:ext cx="541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zh-TW" altLang="en-US" sz="24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使用者不同，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選擇您要執行的身分。</a:t>
            </a:r>
          </a:p>
        </p:txBody>
      </p:sp>
      <p:pic>
        <p:nvPicPr>
          <p:cNvPr id="35" name="Picture 9" descr="花蓮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1" y="2048266"/>
            <a:ext cx="10586572" cy="41001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9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6201328" y="4343164"/>
            <a:ext cx="2492375" cy="400050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r>
              <a:rPr lang="zh-TW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依圖示輸入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93B34C05-D719-4FC1-84B7-BCF6833A882F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-4509" y="0"/>
            <a:ext cx="3741139" cy="6858000"/>
          </a:xfrm>
        </p:spPr>
      </p:sp>
      <p:sp>
        <p:nvSpPr>
          <p:cNvPr id="15" name="TextBox 14"/>
          <p:cNvSpPr txBox="1"/>
          <p:nvPr/>
        </p:nvSpPr>
        <p:spPr>
          <a:xfrm>
            <a:off x="3484623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16" name="Oval 15"/>
          <p:cNvSpPr/>
          <p:nvPr/>
        </p:nvSpPr>
        <p:spPr>
          <a:xfrm>
            <a:off x="3721463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2506" y="4390086"/>
            <a:ext cx="157927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All about our great team </a:t>
            </a:r>
          </a:p>
          <a:p>
            <a:pPr algn="ctr"/>
            <a:r>
              <a:rPr lang="en-US" sz="1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learn more here</a:t>
            </a:r>
          </a:p>
        </p:txBody>
      </p:sp>
      <p:sp>
        <p:nvSpPr>
          <p:cNvPr id="24" name="Oval 23"/>
          <p:cNvSpPr/>
          <p:nvPr/>
        </p:nvSpPr>
        <p:spPr>
          <a:xfrm>
            <a:off x="1279346" y="3043235"/>
            <a:ext cx="1109396" cy="1109396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hape 2588"/>
          <p:cNvSpPr/>
          <p:nvPr/>
        </p:nvSpPr>
        <p:spPr>
          <a:xfrm>
            <a:off x="4119250" y="3458006"/>
            <a:ext cx="342012" cy="310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椭圆 25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5750" y="387072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國中輔導老師及導師登入</a:t>
            </a:r>
            <a:endParaRPr lang="en-US" altLang="zh-CN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微软雅黑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77" y="1184275"/>
            <a:ext cx="46958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字方塊 27"/>
          <p:cNvSpPr txBox="1"/>
          <p:nvPr/>
        </p:nvSpPr>
        <p:spPr>
          <a:xfrm>
            <a:off x="6096000" y="2644226"/>
            <a:ext cx="5334000" cy="1384995"/>
          </a:xfrm>
          <a:prstGeom prst="rect">
            <a:avLst/>
          </a:prstGeom>
          <a:solidFill>
            <a:srgbClr val="F8EDEC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導師：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9xx00(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班號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+00)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輔導老師：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ch9xx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密碼：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t123(</a:t>
            </a:r>
            <a:r>
              <a:rPr lang="en-US" altLang="zh-TW" sz="28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t+課表代碼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32" name="橢圓形圖說文字 31"/>
          <p:cNvSpPr>
            <a:spLocks noChangeArrowheads="1"/>
          </p:cNvSpPr>
          <p:nvPr/>
        </p:nvSpPr>
        <p:spPr bwMode="auto">
          <a:xfrm>
            <a:off x="5159408" y="5062183"/>
            <a:ext cx="2879725" cy="1209675"/>
          </a:xfrm>
          <a:prstGeom prst="wedgeEllipseCallout">
            <a:avLst>
              <a:gd name="adj1" fmla="val -64356"/>
              <a:gd name="adj2" fmla="val -141192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8080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帳號、密碼有大小寫之分！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589549" y="5532438"/>
            <a:ext cx="792163" cy="519112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矩形圖說文字 35"/>
          <p:cNvSpPr/>
          <p:nvPr/>
        </p:nvSpPr>
        <p:spPr bwMode="auto">
          <a:xfrm>
            <a:off x="5061727" y="1773238"/>
            <a:ext cx="2735263" cy="647700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下拉選單</a:t>
            </a:r>
            <a:r>
              <a:rPr lang="zh-TW" altLang="en-US" sz="2000" u="sng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選擇學校</a:t>
            </a:r>
            <a:r>
              <a:rPr lang="zh-TW" altLang="en-US" sz="2000" spc="1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spc="10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8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 flipH="1" flipV="1">
            <a:off x="5873655" y="1775801"/>
            <a:ext cx="5730240" cy="4084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05863" y="1933028"/>
            <a:ext cx="3301902" cy="3301902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66151" y="4494439"/>
            <a:ext cx="636165" cy="636165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23A2C"/>
              </a:solidFill>
            </a:endParaRPr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334171" y="610764"/>
            <a:ext cx="9275655" cy="1060711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defRPr sz="37500">
                <a:solidFill>
                  <a:schemeClr val="bg1"/>
                </a:solidFill>
                <a:latin typeface="ISOCP" panose="00000400000000000000" pitchFamily="2" charset="0"/>
                <a:ea typeface="造字工房悦黑（非商用）常规体" pitchFamily="50" charset="-122"/>
                <a:cs typeface="ISOCP" panose="00000400000000000000" pitchFamily="2" charset="0"/>
              </a:defRPr>
            </a:lvl1pPr>
          </a:lstStyle>
          <a:p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國中輔導老師及導師權限</a:t>
            </a:r>
            <a:endParaRPr lang="zh-CN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831057" y="2186115"/>
            <a:ext cx="7109639" cy="32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還原學生預設密碼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查詢學生志願明細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學生未填志願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、未報名</a:t>
            </a:r>
            <a:r>
              <a:rPr lang="zh-TW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8D5CFA0-BFB8-2850-ED82-FF1F3CC5C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28" y="3202247"/>
            <a:ext cx="3831136" cy="287335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3039500-6F32-AEED-20F5-23E73BBA4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3708" y="3180213"/>
            <a:ext cx="3840823" cy="28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6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72"/>
          <p:cNvSpPr/>
          <p:nvPr/>
        </p:nvSpPr>
        <p:spPr>
          <a:xfrm>
            <a:off x="10754261" y="2707395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74"/>
          <p:cNvSpPr/>
          <p:nvPr/>
        </p:nvSpPr>
        <p:spPr>
          <a:xfrm>
            <a:off x="10556967" y="3443715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659" y="6605377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258778" y="1504346"/>
            <a:ext cx="5579745" cy="32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相關作業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】裡的【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學生資料查詢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查詢忘記密碼學生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查詢區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輸入學生之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【查詢】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忘記密碼學生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</a:t>
            </a:r>
            <a:r>
              <a:rPr lang="zh-TW" altLang="zh-TW" sz="20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按下【還原預設密碼】按鈕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</a:t>
            </a:r>
            <a:r>
              <a:rPr lang="zh-TW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學生密碼還原成功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83" y="959005"/>
            <a:ext cx="6214239" cy="3587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04" y="4854671"/>
            <a:ext cx="6492912" cy="1794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208592" y="611663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還原學生預設密碼</a:t>
            </a:r>
            <a:endParaRPr lang="zh-TW" altLang="zh-TW" sz="32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5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72"/>
          <p:cNvSpPr/>
          <p:nvPr/>
        </p:nvSpPr>
        <p:spPr>
          <a:xfrm>
            <a:off x="10754261" y="2707395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74"/>
          <p:cNvSpPr/>
          <p:nvPr/>
        </p:nvSpPr>
        <p:spPr>
          <a:xfrm>
            <a:off x="10556967" y="3443715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ight Triangle 2"/>
          <p:cNvSpPr/>
          <p:nvPr/>
        </p:nvSpPr>
        <p:spPr>
          <a:xfrm>
            <a:off x="1588" y="3508401"/>
            <a:ext cx="6255834" cy="335651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>
                  <a:lumMod val="9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67722" y="6158518"/>
            <a:ext cx="1454244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latin typeface="Montserrat" charset="0"/>
                <a:ea typeface="Montserrat" charset="0"/>
                <a:cs typeface="Montserrat" charset="0"/>
              </a:rPr>
              <a:t>Also called investment</a:t>
            </a: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椭圆 72"/>
          <p:cNvSpPr/>
          <p:nvPr/>
        </p:nvSpPr>
        <p:spPr>
          <a:xfrm>
            <a:off x="1019075" y="303754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21781" y="104007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240797" y="949159"/>
            <a:ext cx="978516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本功能提供輔導老師或導師端查詢學生選填情況。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點選【</a:t>
            </a:r>
            <a:r>
              <a:rPr lang="zh-TW" altLang="zh-TW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相關作業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】裡的【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「免試」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「志願查詢」與「權限設定」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】。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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查詢學生：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查詢區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輸入要查詢的學生之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【查詢】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按鈕。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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zh-TW" sz="20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查閱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欄位的【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志願明細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】按鈕。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78" y="3443715"/>
            <a:ext cx="7162096" cy="333485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206464" y="267355"/>
            <a:ext cx="5425484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Aft>
                <a:spcPct val="0"/>
              </a:spcAft>
              <a:buClr>
                <a:srgbClr val="EFEFEF"/>
              </a:buClr>
              <a:buFont typeface="PT Serif" charset="0"/>
              <a:buChar char="⊸"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志願明細</a:t>
            </a:r>
            <a:endParaRPr lang="zh-TW" altLang="zh-TW" sz="32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PT Serif" charset="0"/>
              <a:sym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58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A000120140530A99PPBG">
  <a:themeElements>
    <a:clrScheme name="自定义 601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956951"/>
      </a:accent1>
      <a:accent2>
        <a:srgbClr val="B07982"/>
      </a:accent2>
      <a:accent3>
        <a:srgbClr val="9D8855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A000120150608A07KPBG</Template>
  <TotalTime>1292</TotalTime>
  <Words>1362</Words>
  <Application>Microsoft Office PowerPoint</Application>
  <PresentationFormat>寬螢幕</PresentationFormat>
  <Paragraphs>189</Paragraphs>
  <Slides>27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3" baseType="lpstr">
      <vt:lpstr>ISOCP</vt:lpstr>
      <vt:lpstr>Lora</vt:lpstr>
      <vt:lpstr>Montserrat</vt:lpstr>
      <vt:lpstr>PT Serif</vt:lpstr>
      <vt:lpstr>Quattrocento Sans</vt:lpstr>
      <vt:lpstr>Roboto Light</vt:lpstr>
      <vt:lpstr>宋体</vt:lpstr>
      <vt:lpstr>幼圆</vt:lpstr>
      <vt:lpstr>微軟正黑體</vt:lpstr>
      <vt:lpstr>標楷體</vt:lpstr>
      <vt:lpstr>Arial</vt:lpstr>
      <vt:lpstr>Calibri</vt:lpstr>
      <vt:lpstr>Source Sans Pro</vt:lpstr>
      <vt:lpstr>Wingdings</vt:lpstr>
      <vt:lpstr>Wingdings 2</vt:lpstr>
      <vt:lpstr>A000120140530A99PPBG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Joe Chiang</cp:lastModifiedBy>
  <cp:revision>112</cp:revision>
  <cp:lastPrinted>2023-11-28T02:24:04Z</cp:lastPrinted>
  <dcterms:created xsi:type="dcterms:W3CDTF">2015-06-24T12:12:45Z</dcterms:created>
  <dcterms:modified xsi:type="dcterms:W3CDTF">2025-11-26T02:45:04Z</dcterms:modified>
</cp:coreProperties>
</file>