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9" r:id="rId3"/>
    <p:sldId id="292" r:id="rId4"/>
    <p:sldId id="293" r:id="rId5"/>
    <p:sldId id="290" r:id="rId6"/>
    <p:sldId id="260" r:id="rId7"/>
    <p:sldId id="275" r:id="rId8"/>
    <p:sldId id="276" r:id="rId9"/>
    <p:sldId id="268" r:id="rId10"/>
    <p:sldId id="277" r:id="rId11"/>
    <p:sldId id="279" r:id="rId12"/>
    <p:sldId id="281" r:id="rId13"/>
    <p:sldId id="282" r:id="rId14"/>
    <p:sldId id="298" r:id="rId15"/>
    <p:sldId id="283" r:id="rId16"/>
    <p:sldId id="284" r:id="rId17"/>
    <p:sldId id="285" r:id="rId18"/>
    <p:sldId id="286" r:id="rId19"/>
    <p:sldId id="609" r:id="rId20"/>
    <p:sldId id="294" r:id="rId21"/>
    <p:sldId id="295" r:id="rId22"/>
    <p:sldId id="296" r:id="rId23"/>
    <p:sldId id="297" r:id="rId24"/>
    <p:sldId id="291" r:id="rId25"/>
  </p:sldIdLst>
  <p:sldSz cx="9144000" cy="6858000" type="screen4x3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9966FF"/>
    <a:srgbClr val="FF99CC"/>
    <a:srgbClr val="FFE285"/>
    <a:srgbClr val="CAF4FE"/>
    <a:srgbClr val="9BD9A4"/>
    <a:srgbClr val="CAECCF"/>
    <a:srgbClr val="B6E4BA"/>
    <a:srgbClr val="FAA950"/>
    <a:srgbClr val="F3E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>
      <p:cViewPr varScale="1">
        <p:scale>
          <a:sx n="106" d="100"/>
          <a:sy n="106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70" d="100"/>
        <a:sy n="170" d="100"/>
      </p:scale>
      <p:origin x="0" y="-78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296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296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9B525CAD-BB62-4034-AD04-EFA819F30C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01245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6" y="3"/>
            <a:ext cx="3076363" cy="513507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7938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925410"/>
            <a:ext cx="5679440" cy="4029879"/>
          </a:xfrm>
          <a:prstGeom prst="rect">
            <a:avLst/>
          </a:prstGeom>
        </p:spPr>
        <p:txBody>
          <a:bodyPr vert="horz" lIns="94768" tIns="47384" rIns="94768" bIns="4738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6" y="9721109"/>
            <a:ext cx="3076363" cy="513506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fld id="{E9E80E6B-8987-4749-BF6C-72ADF8C7A27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2090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7143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140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投影片編號版面配置區 6"/>
          <p:cNvSpPr txBox="1">
            <a:spLocks noGrp="1"/>
          </p:cNvSpPr>
          <p:nvPr/>
        </p:nvSpPr>
        <p:spPr bwMode="auto">
          <a:xfrm>
            <a:off x="4162624" y="10879607"/>
            <a:ext cx="3184824" cy="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00" tIns="49100" rIns="98200" bIns="49100" anchor="b"/>
          <a:lstStyle>
            <a:lvl1pPr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2813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D807379C-FB3C-4792-81A3-A058C76F584C}" type="slidenum">
              <a:rPr lang="zh-TW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1107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1108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>
              <a:latin typeface="Arial" panose="020B0604020202020204" pitchFamily="34" charset="0"/>
            </a:endParaRPr>
          </a:p>
        </p:txBody>
      </p:sp>
      <p:sp>
        <p:nvSpPr>
          <p:cNvPr id="431109" name="投影片編號版面配置區 3"/>
          <p:cNvSpPr txBox="1">
            <a:spLocks noGrp="1"/>
          </p:cNvSpPr>
          <p:nvPr/>
        </p:nvSpPr>
        <p:spPr bwMode="auto">
          <a:xfrm>
            <a:off x="4162624" y="10879607"/>
            <a:ext cx="3184824" cy="57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208" tIns="49104" rIns="98208" bIns="49104" anchor="b"/>
          <a:lstStyle>
            <a:lvl1pPr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11225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5187F8D-4545-416F-91B1-78408D44B8F0}" type="slidenum">
              <a:rPr lang="en-US" altLang="zh-TW" sz="1200">
                <a:solidFill>
                  <a:srgbClr val="000000"/>
                </a:solidFill>
                <a:latin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10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203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80E6B-8987-4749-BF6C-72ADF8C7A271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628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26D9-7D84-4812-95E3-CCF143D8BF9F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146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46DC3-418C-40B2-9CF6-E5AB0FD624D1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538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FDD49-8D73-4109-AA76-4E5E55962F4E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39029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305E5-F6B6-4CC7-8D77-F6661C36C64F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677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6E2BE-28AF-47D4-9F5F-E51F2C70B703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675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C0F60-BC30-4BA5-A96F-588E620D7DD3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092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35211-4706-46EE-AED1-6B5160658415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1518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C0A2C-BA23-4645-83BD-E26E836850CF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663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A09E8-DB70-41D2-9C3E-F47662580712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150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1" cap="none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3C3DB-4C0F-47F7-8845-72CF6E18FFAE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4635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9B1E-40AF-4515-8114-BA23040F14E4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404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7FA2C-57F3-4B8C-B2AD-08A07AFAA143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5049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2D72-AD75-4BDF-9783-691305F28C1F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43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674C2-5688-48BD-AE22-7E710E0BBFD9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073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 b="1">
                <a:solidFill>
                  <a:srgbClr val="0070C0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6926-F08A-41D9-BDF7-CE702A5D6A36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6703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C1D9-4306-4D28-91FE-8AF39B66AA95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718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C8BF6-BDF5-4275-9CAE-A505F0B8583B}" type="datetime1">
              <a:rPr lang="zh-TW" altLang="en-US" smtClean="0"/>
              <a:t>2025/11/5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824235-8DBD-412C-98D1-EA9F8A5C3A7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54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70C0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5696" y="2429507"/>
            <a:ext cx="5826719" cy="1888564"/>
          </a:xfrm>
        </p:spPr>
        <p:txBody>
          <a:bodyPr/>
          <a:lstStyle/>
          <a:p>
            <a:pPr algn="l"/>
            <a:r>
              <a:rPr lang="zh-TW" altLang="en-US" dirty="0"/>
              <a:t>免試入學超額比序</a:t>
            </a:r>
            <a:br>
              <a:rPr lang="en-US" altLang="zh-TW" dirty="0"/>
            </a:br>
            <a:r>
              <a:rPr lang="zh-TW" altLang="en-US" dirty="0"/>
              <a:t>項目積分 說明會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02918" y="5373216"/>
            <a:ext cx="5826719" cy="71933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註冊組 江東運組長 </a:t>
            </a:r>
            <a:endParaRPr lang="en-US" altLang="zh-TW" sz="2400" dirty="0"/>
          </a:p>
        </p:txBody>
      </p:sp>
      <p:sp>
        <p:nvSpPr>
          <p:cNvPr id="4" name="矩形 3"/>
          <p:cNvSpPr/>
          <p:nvPr/>
        </p:nvSpPr>
        <p:spPr>
          <a:xfrm>
            <a:off x="1691680" y="1556792"/>
            <a:ext cx="5760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/>
              <a:t>114</a:t>
            </a:r>
            <a:r>
              <a:rPr lang="zh-TW" altLang="en-US" sz="3200" dirty="0"/>
              <a:t>學年度 試模擬</a:t>
            </a:r>
            <a:endParaRPr lang="en-US" altLang="zh-TW" sz="3200" dirty="0"/>
          </a:p>
          <a:p>
            <a:r>
              <a:rPr lang="zh-TW" altLang="en-US" sz="3200" dirty="0"/>
              <a:t>桃連區高級中等學校</a:t>
            </a:r>
            <a:endParaRPr lang="en-US" altLang="zh-TW" sz="3200" dirty="0"/>
          </a:p>
        </p:txBody>
      </p:sp>
    </p:spTree>
    <p:extLst>
      <p:ext uri="{BB962C8B-B14F-4D97-AF65-F5344CB8AC3E}">
        <p14:creationId xmlns:p14="http://schemas.microsoft.com/office/powerpoint/2010/main" val="1753080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793536"/>
              </p:ext>
            </p:extLst>
          </p:nvPr>
        </p:nvGraphicFramePr>
        <p:xfrm>
          <a:off x="23619" y="2258137"/>
          <a:ext cx="9120381" cy="459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上限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多元學習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均衡學習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2400" u="none" strike="noStrike" dirty="0">
                          <a:effectLst/>
                        </a:rPr>
                        <a:t>0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品德表現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2400" u="none" strike="noStrike" dirty="0">
                          <a:effectLst/>
                        </a:rPr>
                        <a:t>4.5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2400" u="none" strike="noStrike" dirty="0">
                          <a:effectLst/>
                        </a:rPr>
                        <a:t>1.5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2400" u="none" strike="noStrike" dirty="0">
                          <a:effectLst/>
                        </a:rPr>
                        <a:t>0.5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含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服務表現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擔任幹部最高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(2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學期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志願服務時數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(0.3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小時</a:t>
                      </a:r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才藝表現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體適能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3707904" y="548680"/>
            <a:ext cx="3240360" cy="1656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82655"/>
              <a:gd name="adj6" fmla="val -5220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沒擔任幹部３４小時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任一學期幹部２７小時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任二學期幹部２０小時</a:t>
            </a:r>
          </a:p>
        </p:txBody>
      </p:sp>
      <p:sp>
        <p:nvSpPr>
          <p:cNvPr id="6" name="矩形 5"/>
          <p:cNvSpPr/>
          <p:nvPr/>
        </p:nvSpPr>
        <p:spPr>
          <a:xfrm>
            <a:off x="1978285" y="5200969"/>
            <a:ext cx="7165715" cy="8923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6960733" y="638934"/>
            <a:ext cx="1728192" cy="1508105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3200" b="1" dirty="0"/>
              <a:t>五專</a:t>
            </a:r>
            <a:r>
              <a:rPr lang="en-US" altLang="zh-TW" sz="3200" b="1" dirty="0"/>
              <a:t> </a:t>
            </a:r>
          </a:p>
          <a:p>
            <a:r>
              <a:rPr lang="zh-TW" altLang="en-US" b="1" dirty="0">
                <a:solidFill>
                  <a:srgbClr val="0070C0"/>
                </a:solidFill>
              </a:rPr>
              <a:t>沒擔任</a:t>
            </a:r>
            <a:r>
              <a:rPr lang="en-US" altLang="zh-TW" sz="2400" b="1" dirty="0">
                <a:solidFill>
                  <a:srgbClr val="FF0000"/>
                </a:solidFill>
              </a:rPr>
              <a:t>60</a:t>
            </a:r>
            <a:r>
              <a:rPr lang="zh-TW" altLang="en-US" b="1" dirty="0">
                <a:solidFill>
                  <a:srgbClr val="0070C0"/>
                </a:solidFill>
              </a:rPr>
              <a:t>小時</a:t>
            </a:r>
            <a:endParaRPr lang="en-US" altLang="zh-TW" b="1" dirty="0">
              <a:solidFill>
                <a:srgbClr val="0070C0"/>
              </a:solidFill>
            </a:endParaRPr>
          </a:p>
          <a:p>
            <a:r>
              <a:rPr lang="zh-TW" altLang="en-US" b="1" dirty="0">
                <a:solidFill>
                  <a:srgbClr val="0070C0"/>
                </a:solidFill>
              </a:rPr>
              <a:t>一學期</a:t>
            </a:r>
            <a:r>
              <a:rPr lang="en-US" altLang="zh-TW" b="1" dirty="0">
                <a:solidFill>
                  <a:srgbClr val="0070C0"/>
                </a:solidFill>
              </a:rPr>
              <a:t>52小時</a:t>
            </a:r>
          </a:p>
          <a:p>
            <a:r>
              <a:rPr lang="zh-TW" altLang="en-US" b="1" dirty="0">
                <a:solidFill>
                  <a:srgbClr val="0070C0"/>
                </a:solidFill>
              </a:rPr>
              <a:t>二學期</a:t>
            </a:r>
            <a:r>
              <a:rPr lang="en-US" altLang="zh-TW" b="1" dirty="0">
                <a:solidFill>
                  <a:srgbClr val="0070C0"/>
                </a:solidFill>
              </a:rPr>
              <a:t>44小時</a:t>
            </a:r>
          </a:p>
        </p:txBody>
      </p:sp>
    </p:spTree>
    <p:extLst>
      <p:ext uri="{BB962C8B-B14F-4D97-AF65-F5344CB8AC3E}">
        <p14:creationId xmlns:p14="http://schemas.microsoft.com/office/powerpoint/2010/main" val="39750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940152" y="692696"/>
            <a:ext cx="3203848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適性輔導＋多元學習上限</a:t>
            </a:r>
            <a:r>
              <a:rPr lang="zh-TW" altLang="en-US" sz="3600" b="1" u="heavy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６７</a:t>
            </a:r>
            <a:r>
              <a:rPr lang="zh-TW" altLang="en-US" sz="2400" b="1" dirty="0"/>
              <a:t>分</a:t>
            </a:r>
            <a:endParaRPr lang="en-US" altLang="zh-TW" sz="2400" b="1" dirty="0"/>
          </a:p>
          <a:p>
            <a:r>
              <a:rPr lang="en-US" altLang="zh-TW" sz="2400" b="1" dirty="0"/>
              <a:t>※</a:t>
            </a:r>
            <a:r>
              <a:rPr lang="zh-TW" altLang="en-US" sz="2400" b="1" dirty="0"/>
              <a:t>不論有無才藝表現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5913238" y="2492896"/>
            <a:ext cx="3203848" cy="120032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/>
              <a:t>若沒有拿滿分，</a:t>
            </a:r>
            <a:endParaRPr lang="en-US" altLang="zh-TW" sz="2400" b="1" dirty="0"/>
          </a:p>
          <a:p>
            <a:r>
              <a:rPr lang="zh-TW" altLang="en-US" sz="2400" b="1" dirty="0"/>
              <a:t>則等於會考少人家一個等級</a:t>
            </a: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17A210F2-DEC7-4BEC-9D08-F14FCC5A8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39600"/>
              </p:ext>
            </p:extLst>
          </p:nvPr>
        </p:nvGraphicFramePr>
        <p:xfrm>
          <a:off x="173338" y="0"/>
          <a:ext cx="5739900" cy="6858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42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61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363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桃連區高級中等學校免試入學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超額比序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積分對照表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上限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9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適性輔導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en-US" altLang="zh-TW" sz="1400" u="none" strike="noStrike" dirty="0">
                        <a:effectLst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畢業資格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1.</a:t>
                      </a:r>
                      <a:r>
                        <a:rPr lang="zh-TW" altLang="en-US" sz="1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1400" u="none" strike="noStrike" dirty="0">
                          <a:effectLst/>
                        </a:rPr>
                        <a:t>1~3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4~6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7~9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10~12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13~15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16~30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75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生涯規劃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2.</a:t>
                      </a:r>
                      <a:r>
                        <a:rPr lang="zh-TW" altLang="en-US" sz="1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6802"/>
                  </a:ext>
                </a:extLst>
              </a:tr>
              <a:tr h="228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就近入學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329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多元學習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上限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均衡學習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1400" u="none" strike="noStrike" dirty="0">
                          <a:effectLst/>
                        </a:rPr>
                        <a:t>0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097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品德表現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1400" u="none" strike="noStrike" dirty="0">
                          <a:effectLst/>
                        </a:rPr>
                        <a:t>4.5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1400" u="none" strike="noStrike" dirty="0">
                          <a:effectLst/>
                        </a:rPr>
                        <a:t>1.5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1400" u="none" strike="noStrike" dirty="0">
                          <a:effectLst/>
                        </a:rPr>
                        <a:t>0.5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含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服務表現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(2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1400" u="none" strike="noStrike" dirty="0">
                          <a:effectLst/>
                        </a:rPr>
                        <a:t>(0.3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99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才藝表現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體適能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單項達標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947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本土語言認證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原民語 客語 閩南語 初級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22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會考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6E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國英數自社五科，</a:t>
                      </a:r>
                      <a:r>
                        <a:rPr lang="en-US" altLang="zh-TW" sz="1400" u="none" strike="noStrike" dirty="0">
                          <a:effectLst/>
                        </a:rPr>
                        <a:t>A:6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B:4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C:2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分，共</a:t>
                      </a:r>
                      <a:r>
                        <a:rPr lang="en-US" altLang="zh-TW" sz="1400" u="none" strike="noStrike" dirty="0">
                          <a:effectLst/>
                        </a:rPr>
                        <a:t>30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6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寫作：</a:t>
                      </a:r>
                      <a:r>
                        <a:rPr lang="en-US" altLang="zh-TW" sz="1400" u="none" strike="noStrike" dirty="0">
                          <a:effectLst/>
                        </a:rPr>
                        <a:t>6~4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3~2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6363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最高採計至</a:t>
                      </a:r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724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11560" y="260648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600" b="1" kern="100" dirty="0">
                <a:solidFill>
                  <a:srgbClr val="0070C0"/>
                </a:solidFill>
                <a:ea typeface="標楷體" panose="03000509000000000000" pitchFamily="65" charset="-120"/>
                <a:cs typeface="Times New Roman" panose="02020603050405020304" pitchFamily="18" charset="0"/>
              </a:rPr>
              <a:t>超額比序怎麼比？</a:t>
            </a:r>
            <a:r>
              <a:rPr lang="zh-TW" altLang="en-US" sz="3600" u="sng" kern="100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anose="03000509000000000000" pitchFamily="65" charset="-120"/>
                <a:cs typeface="Times New Roman" panose="02020603050405020304" pitchFamily="18" charset="0"/>
              </a:rPr>
              <a:t>總積分</a:t>
            </a:r>
            <a:endParaRPr lang="zh-TW" altLang="en-US" sz="3600" u="sng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5889" y="938769"/>
            <a:ext cx="341632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kumimoji="0" lang="zh-TW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會考積分與點數換算</a:t>
            </a: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193" name="Picture 1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t="13255" r="7727" b="1817"/>
          <a:stretch>
            <a:fillRect/>
          </a:stretch>
        </p:blipFill>
        <p:spPr bwMode="auto">
          <a:xfrm>
            <a:off x="971600" y="1340768"/>
            <a:ext cx="6696744" cy="391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30BDC3C-5E30-498F-A5C7-BDA785193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923434"/>
              </p:ext>
            </p:extLst>
          </p:nvPr>
        </p:nvGraphicFramePr>
        <p:xfrm>
          <a:off x="1115616" y="5279151"/>
          <a:ext cx="6480720" cy="1280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347492379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9261952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839566306"/>
                    </a:ext>
                  </a:extLst>
                </a:gridCol>
                <a:gridCol w="1620180">
                  <a:extLst>
                    <a:ext uri="{9D8B030D-6E8A-4147-A177-3AD203B41FA5}">
                      <a16:colId xmlns:a16="http://schemas.microsoft.com/office/drawing/2014/main" val="3942169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寫作測驗級分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5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r>
                        <a:rPr lang="zh-TW" altLang="en-US" sz="2400" dirty="0"/>
                        <a:t>、</a:t>
                      </a:r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74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免試積分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</a:t>
                      </a:r>
                      <a:endParaRPr lang="zh-TW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308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206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5865" y="620688"/>
            <a:ext cx="67044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先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zh-TW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總積分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en-US" altLang="zh-TW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67+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教育會考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217" name="Picture 1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8"/>
          <a:stretch>
            <a:fillRect/>
          </a:stretch>
        </p:blipFill>
        <p:spPr bwMode="auto">
          <a:xfrm>
            <a:off x="315865" y="1465312"/>
            <a:ext cx="8288583" cy="455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682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31168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總積分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超額比序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599" y="1340768"/>
            <a:ext cx="6347714" cy="470059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zh-TW" altLang="zh-TW" sz="2800" dirty="0"/>
              <a:t>低收入戶學生為優先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適性輔導</a:t>
            </a:r>
            <a:r>
              <a:rPr lang="zh-TW" altLang="en-US" sz="2800" dirty="0"/>
              <a:t>＞</a:t>
            </a:r>
            <a:r>
              <a:rPr lang="zh-TW" altLang="zh-TW" sz="2800" dirty="0"/>
              <a:t>多元學習表現</a:t>
            </a:r>
            <a:r>
              <a:rPr lang="zh-TW" altLang="en-US" sz="2800" dirty="0"/>
              <a:t>＞</a:t>
            </a:r>
            <a:r>
              <a:rPr lang="zh-TW" altLang="zh-TW" sz="2800" dirty="0"/>
              <a:t>教育會考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「志願序</a:t>
            </a:r>
            <a:r>
              <a:rPr lang="zh-TW" altLang="en-US" sz="2800" b="1" dirty="0">
                <a:solidFill>
                  <a:srgbClr val="FF0000"/>
                </a:solidFill>
              </a:rPr>
              <a:t>積分</a:t>
            </a:r>
            <a:r>
              <a:rPr lang="zh-TW" altLang="zh-TW" sz="2800" dirty="0"/>
              <a:t>」</a:t>
            </a:r>
            <a:endParaRPr lang="en-US" altLang="zh-TW" sz="2800" dirty="0"/>
          </a:p>
          <a:p>
            <a:pPr>
              <a:buFont typeface="+mj-lt"/>
              <a:buAutoNum type="arabicPeriod"/>
            </a:pPr>
            <a:r>
              <a:rPr lang="zh-TW" altLang="zh-TW" sz="2800" dirty="0"/>
              <a:t>會考總點數</a:t>
            </a:r>
            <a:r>
              <a:rPr lang="en-US" altLang="zh-TW" sz="2800" dirty="0"/>
              <a:t>(</a:t>
            </a:r>
            <a:r>
              <a:rPr lang="zh-TW" altLang="en-US" sz="2800" dirty="0"/>
              <a:t>積點</a:t>
            </a:r>
            <a:r>
              <a:rPr lang="en-US" altLang="zh-TW" sz="2800" dirty="0"/>
              <a:t>)</a:t>
            </a:r>
          </a:p>
          <a:p>
            <a:pPr>
              <a:buFont typeface="+mj-lt"/>
              <a:buAutoNum type="arabicPeriod"/>
            </a:pPr>
            <a:r>
              <a:rPr lang="zh-TW" altLang="zh-TW" sz="2800" dirty="0"/>
              <a:t>各單科成績</a:t>
            </a:r>
            <a:br>
              <a:rPr lang="en-US" altLang="zh-TW" sz="2800" dirty="0"/>
            </a:br>
            <a:r>
              <a:rPr lang="zh-TW" altLang="zh-TW" sz="2800" dirty="0"/>
              <a:t> </a:t>
            </a:r>
            <a:r>
              <a:rPr lang="en-US" altLang="zh-TW" sz="2800" dirty="0"/>
              <a:t>(</a:t>
            </a:r>
            <a:r>
              <a:rPr lang="zh-TW" altLang="zh-TW" sz="2800" dirty="0"/>
              <a:t>國文</a:t>
            </a:r>
            <a:r>
              <a:rPr lang="zh-TW" altLang="en-US" sz="2800" dirty="0"/>
              <a:t>＞</a:t>
            </a:r>
            <a:r>
              <a:rPr lang="zh-TW" altLang="zh-TW" sz="2800" dirty="0"/>
              <a:t>數學</a:t>
            </a:r>
            <a:r>
              <a:rPr lang="zh-TW" altLang="en-US" sz="2800" dirty="0"/>
              <a:t>＞</a:t>
            </a:r>
            <a:r>
              <a:rPr lang="zh-TW" altLang="zh-TW" sz="2800" dirty="0"/>
              <a:t>英語</a:t>
            </a:r>
            <a:r>
              <a:rPr lang="zh-TW" altLang="en-US" sz="2800" dirty="0"/>
              <a:t>＞</a:t>
            </a:r>
            <a:r>
              <a:rPr lang="zh-TW" altLang="zh-TW" sz="2800" dirty="0"/>
              <a:t>社會</a:t>
            </a:r>
            <a:r>
              <a:rPr lang="zh-TW" altLang="en-US" sz="2800" dirty="0"/>
              <a:t>＞</a:t>
            </a:r>
            <a:r>
              <a:rPr lang="zh-TW" altLang="zh-TW" sz="2800" dirty="0"/>
              <a:t>自然</a:t>
            </a:r>
            <a:r>
              <a:rPr lang="en-US" altLang="zh-TW" sz="2800" dirty="0"/>
              <a:t>)</a:t>
            </a:r>
            <a:br>
              <a:rPr lang="en-US" altLang="zh-TW" sz="2800" dirty="0"/>
            </a:br>
            <a:r>
              <a:rPr lang="zh-TW" altLang="zh-TW" sz="2800" dirty="0"/>
              <a:t> </a:t>
            </a:r>
            <a:r>
              <a:rPr lang="en-US" altLang="zh-TW" sz="2800" dirty="0"/>
              <a:t>(A</a:t>
            </a:r>
            <a:r>
              <a:rPr lang="en-US" altLang="zh-TW" sz="2800" baseline="30000" dirty="0"/>
              <a:t>++</a:t>
            </a:r>
            <a:r>
              <a:rPr lang="en-US" altLang="zh-TW" sz="2800" dirty="0"/>
              <a:t>&gt;A</a:t>
            </a:r>
            <a:r>
              <a:rPr lang="en-US" altLang="zh-TW" sz="2800" baseline="30000" dirty="0"/>
              <a:t>+</a:t>
            </a:r>
            <a:r>
              <a:rPr lang="en-US" altLang="zh-TW" sz="2800" dirty="0"/>
              <a:t>&gt;A&gt; B</a:t>
            </a:r>
            <a:r>
              <a:rPr lang="en-US" altLang="zh-TW" sz="2800" baseline="30000" dirty="0"/>
              <a:t>++</a:t>
            </a:r>
            <a:r>
              <a:rPr lang="en-US" altLang="zh-TW" sz="2800" dirty="0"/>
              <a:t>&gt;B</a:t>
            </a:r>
            <a:r>
              <a:rPr lang="en-US" altLang="zh-TW" sz="2800" baseline="30000" dirty="0"/>
              <a:t>+</a:t>
            </a:r>
            <a:r>
              <a:rPr lang="en-US" altLang="zh-TW" sz="2800" dirty="0"/>
              <a:t>&gt;B&gt;C)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6623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8032" y="284455"/>
            <a:ext cx="80283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總積分相同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比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1.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低收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-&gt;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2.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大項目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同分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-&gt; 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3.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志願序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積分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－高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者優先錄取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41" name="Picture 1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5"/>
          <a:stretch>
            <a:fillRect/>
          </a:stretch>
        </p:blipFill>
        <p:spPr bwMode="auto">
          <a:xfrm>
            <a:off x="395536" y="1700808"/>
            <a:ext cx="74595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7524328" y="51534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？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4499992" y="5373216"/>
            <a:ext cx="936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217034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6631" y="262389"/>
            <a:ext cx="80586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kumimoji="0" lang="zh-TW" altLang="en-US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志願序積分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相同</a:t>
            </a:r>
            <a:r>
              <a:rPr kumimoji="0" lang="zh-TW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，比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積點，高者勝出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796238"/>
              </p:ext>
            </p:extLst>
          </p:nvPr>
        </p:nvGraphicFramePr>
        <p:xfrm>
          <a:off x="431540" y="948530"/>
          <a:ext cx="8208912" cy="18216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10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56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學生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國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數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英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社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自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寫作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積分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</a:rPr>
                        <a:t>積點</a:t>
                      </a:r>
                      <a:endParaRPr lang="zh-TW" sz="2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甲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B++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27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</a:rPr>
                        <a:t>乙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B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A+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A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4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31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</a:rPr>
                        <a:t>25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93650"/>
              </p:ext>
            </p:extLst>
          </p:nvPr>
        </p:nvGraphicFramePr>
        <p:xfrm>
          <a:off x="431540" y="2996952"/>
          <a:ext cx="8280920" cy="34885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9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0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40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576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433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474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3588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學生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積分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積點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2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3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志願</a:t>
                      </a:r>
                      <a:endParaRPr lang="en-US" alt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4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107</a:t>
                      </a:r>
                      <a:r>
                        <a:rPr lang="zh-TW" sz="1800" kern="100" dirty="0">
                          <a:effectLst/>
                        </a:rPr>
                        <a:t>前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錄取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志願序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 dirty="0">
                          <a:effectLst/>
                        </a:rPr>
                        <a:t>109</a:t>
                      </a:r>
                      <a:r>
                        <a:rPr lang="zh-TW" sz="2000" kern="100" dirty="0">
                          <a:effectLst/>
                        </a:rPr>
                        <a:t>錄取</a:t>
                      </a:r>
                      <a:endParaRPr lang="zh-TW" sz="3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志願序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zh-TW" sz="3200" kern="100" dirty="0">
                          <a:effectLst/>
                        </a:rPr>
                        <a:t>積分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甲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31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27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武陵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r>
                        <a:rPr lang="en-US" altLang="zh-TW" sz="3200" b="1" kern="100" dirty="0">
                          <a:effectLst/>
                        </a:rPr>
                        <a:t>/</a:t>
                      </a:r>
                      <a:r>
                        <a:rPr lang="zh-TW" alt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7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kern="100">
                          <a:effectLst/>
                        </a:rPr>
                        <a:t>乙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31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3200" kern="100">
                          <a:effectLst/>
                        </a:rPr>
                        <a:t>25</a:t>
                      </a:r>
                      <a:endParaRPr lang="zh-TW" sz="3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>
                          <a:effectLst/>
                        </a:rPr>
                        <a:t>壢中</a:t>
                      </a:r>
                      <a:endParaRPr lang="zh-TW" sz="3200" b="1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桃中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陽明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內壢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effectLst/>
                        </a:rPr>
                        <a:t>壢中</a:t>
                      </a:r>
                      <a:endParaRPr 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3200" b="1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桃中</a:t>
                      </a:r>
                      <a:endParaRPr lang="zh-TW" altLang="zh-TW" sz="3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526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4" y="476672"/>
            <a:ext cx="48013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(5)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積點相同，比單科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國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數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英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社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自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kumimoji="0" lang="en-US" altLang="zh-TW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289" name="Picture 1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488832" cy="425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956273"/>
              </p:ext>
            </p:extLst>
          </p:nvPr>
        </p:nvGraphicFramePr>
        <p:xfrm>
          <a:off x="7596336" y="351304"/>
          <a:ext cx="864096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40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壢中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桃中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內壢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陽明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大園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永豐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壽山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6473133" y="2601052"/>
            <a:ext cx="684000" cy="707886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zh-TW" altLang="en-US" sz="2000" b="1" dirty="0">
                <a:latin typeface="+mn-ea"/>
              </a:rPr>
              <a:t>錄取</a:t>
            </a:r>
            <a:endParaRPr lang="en-US" altLang="zh-TW" sz="2000" b="1" dirty="0">
              <a:latin typeface="+mn-ea"/>
            </a:endParaRPr>
          </a:p>
          <a:p>
            <a:r>
              <a:rPr lang="zh-TW" altLang="en-US" sz="2000" b="1" dirty="0">
                <a:latin typeface="+mn-ea"/>
              </a:rPr>
              <a:t>學校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6588224" y="4358806"/>
            <a:ext cx="156966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5400" dirty="0">
                <a:solidFill>
                  <a:srgbClr val="FF0000"/>
                </a:solidFill>
              </a:rPr>
              <a:t>╳</a:t>
            </a:r>
            <a:endParaRPr lang="en-US" altLang="zh-TW" sz="5400" dirty="0">
              <a:solidFill>
                <a:srgbClr val="FF0000"/>
              </a:solidFill>
            </a:endParaRPr>
          </a:p>
          <a:p>
            <a:r>
              <a:rPr lang="zh-TW" altLang="en-US" sz="5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落榜</a:t>
            </a:r>
            <a:endParaRPr lang="zh-TW" altLang="en-US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0549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83568" y="378530"/>
            <a:ext cx="595547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(6)</a:t>
            </a: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積點高非致勝關鍵，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關鍵是將有把握科目衝高，</a:t>
            </a:r>
            <a:endParaRPr kumimoji="0" lang="en-US" altLang="zh-TW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AAAAA&gt;AAAA&gt;AAA&gt;AA&gt;A&gt;B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++</a:t>
            </a:r>
            <a:r>
              <a:rPr kumimoji="0" lang="en-US" altLang="zh-TW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&gt;C</a:t>
            </a:r>
            <a:endParaRPr kumimoji="0" lang="zh-TW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313" name="Picture 1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93622"/>
            <a:ext cx="813469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582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D0EF078-5DCE-40D2-A096-68014BB2E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618444"/>
              </p:ext>
            </p:extLst>
          </p:nvPr>
        </p:nvGraphicFramePr>
        <p:xfrm>
          <a:off x="116631" y="183408"/>
          <a:ext cx="8910737" cy="656999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006102">
                  <a:extLst>
                    <a:ext uri="{9D8B030D-6E8A-4147-A177-3AD203B41FA5}">
                      <a16:colId xmlns:a16="http://schemas.microsoft.com/office/drawing/2014/main" val="859973061"/>
                    </a:ext>
                  </a:extLst>
                </a:gridCol>
                <a:gridCol w="517156">
                  <a:extLst>
                    <a:ext uri="{9D8B030D-6E8A-4147-A177-3AD203B41FA5}">
                      <a16:colId xmlns:a16="http://schemas.microsoft.com/office/drawing/2014/main" val="2512850902"/>
                    </a:ext>
                  </a:extLst>
                </a:gridCol>
                <a:gridCol w="802374">
                  <a:extLst>
                    <a:ext uri="{9D8B030D-6E8A-4147-A177-3AD203B41FA5}">
                      <a16:colId xmlns:a16="http://schemas.microsoft.com/office/drawing/2014/main" val="273494989"/>
                    </a:ext>
                  </a:extLst>
                </a:gridCol>
                <a:gridCol w="802374">
                  <a:extLst>
                    <a:ext uri="{9D8B030D-6E8A-4147-A177-3AD203B41FA5}">
                      <a16:colId xmlns:a16="http://schemas.microsoft.com/office/drawing/2014/main" val="2291650121"/>
                    </a:ext>
                  </a:extLst>
                </a:gridCol>
                <a:gridCol w="2457269">
                  <a:extLst>
                    <a:ext uri="{9D8B030D-6E8A-4147-A177-3AD203B41FA5}">
                      <a16:colId xmlns:a16="http://schemas.microsoft.com/office/drawing/2014/main" val="1485338533"/>
                    </a:ext>
                  </a:extLst>
                </a:gridCol>
                <a:gridCol w="927743">
                  <a:extLst>
                    <a:ext uri="{9D8B030D-6E8A-4147-A177-3AD203B41FA5}">
                      <a16:colId xmlns:a16="http://schemas.microsoft.com/office/drawing/2014/main" val="1842039863"/>
                    </a:ext>
                  </a:extLst>
                </a:gridCol>
                <a:gridCol w="2397719">
                  <a:extLst>
                    <a:ext uri="{9D8B030D-6E8A-4147-A177-3AD203B41FA5}">
                      <a16:colId xmlns:a16="http://schemas.microsoft.com/office/drawing/2014/main" val="3366120441"/>
                    </a:ext>
                  </a:extLst>
                </a:gridCol>
              </a:tblGrid>
              <a:tr h="53685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3200" u="none" strike="noStrike" dirty="0">
                          <a:effectLst/>
                        </a:rPr>
                        <a:t>公立高中職</a:t>
                      </a:r>
                      <a:r>
                        <a:rPr lang="en-US" altLang="zh-TW" sz="3200" u="none" strike="noStrike" dirty="0">
                          <a:effectLst/>
                        </a:rPr>
                        <a:t>(8</a:t>
                      </a:r>
                      <a:r>
                        <a:rPr lang="zh-TW" altLang="en-US" sz="3200" u="none" strike="noStrike" dirty="0">
                          <a:effectLst/>
                        </a:rPr>
                        <a:t>千名</a:t>
                      </a:r>
                      <a:r>
                        <a:rPr lang="en-US" altLang="zh-TW" sz="3200" u="none" strike="noStrike" dirty="0">
                          <a:effectLst/>
                        </a:rPr>
                        <a:t>)114</a:t>
                      </a:r>
                      <a:r>
                        <a:rPr lang="zh-TW" altLang="en-US" sz="3200" u="none" strike="noStrike" dirty="0">
                          <a:effectLst/>
                        </a:rPr>
                        <a:t>錄取會考分析</a:t>
                      </a:r>
                      <a:endParaRPr lang="zh-TW" alt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4810" marR="4810" marT="481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874256"/>
                  </a:ext>
                </a:extLst>
              </a:tr>
              <a:tr h="5959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學校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108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名額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普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109</a:t>
                      </a:r>
                      <a:b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</a:b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113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積分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.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積點國數英社自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組合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條件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(</a:t>
                      </a:r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且</a:t>
                      </a:r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)</a:t>
                      </a:r>
                      <a:endParaRPr lang="zh-TW" altLang="en-US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77845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武陵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33.3377577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5A7+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A++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656141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壢中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31.3067377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4A1B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9483805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桃中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31.2455365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3A2B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國數英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社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0182087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內壢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29.2354554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3A2B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數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643581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陽明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649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27.1952732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2A3B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A，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數英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微軟正黑體" panose="020B0604030504040204" pitchFamily="34" charset="-120"/>
                        </a:rPr>
                        <a:t>B+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61967515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平鎮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27.2245445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?1A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B++?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978066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永豐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25.1852344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</a:t>
                      </a:r>
                      <a:endParaRPr lang="zh-TW" altLang="en-US" sz="2000" b="0" i="0" u="none" strike="noStrike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4568423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南崁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23.1844334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91036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大園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25.1733353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在英文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rebuchet MS" panose="020B0603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8525705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壽山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23.1333232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1A4B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國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B++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36466247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楊梅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23.1223232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每科都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852278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大溪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21.1021232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每科都</a:t>
                      </a: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32967630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龍潭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137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24.1746223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4B1C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004462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zh-TW" altLang="en-US" sz="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　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855801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桃農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21.1232142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81881256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壢商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21.1121422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5562224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</a:rPr>
                        <a:t>壢家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en-US" altLang="zh-TW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+mn-cs"/>
                        </a:rPr>
                        <a:t>23.1022222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45376930"/>
                  </a:ext>
                </a:extLst>
              </a:tr>
              <a:tr h="300329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0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  <a:cs typeface="+mn-cs"/>
                        </a:rPr>
                        <a:t>馬祖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45</a:t>
                      </a:r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12.0611121</a:t>
                      </a:r>
                    </a:p>
                  </a:txBody>
                  <a:tcPr marL="9525" marR="9525" marT="9525" marB="0" anchor="b"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5B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rebuchet MS" panose="020B0603020202020204" pitchFamily="34" charset="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399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908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FCA3681E-090F-420D-908E-1B1F1F26B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692"/>
            <a:ext cx="9144000" cy="66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66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400940"/>
              </p:ext>
            </p:extLst>
          </p:nvPr>
        </p:nvGraphicFramePr>
        <p:xfrm>
          <a:off x="323528" y="116632"/>
          <a:ext cx="8712968" cy="66460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00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3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86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5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5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5287">
                  <a:extLst>
                    <a:ext uri="{9D8B030D-6E8A-4147-A177-3AD203B41FA5}">
                      <a16:colId xmlns:a16="http://schemas.microsoft.com/office/drawing/2014/main" val="1895894661"/>
                    </a:ext>
                  </a:extLst>
                </a:gridCol>
              </a:tblGrid>
              <a:tr h="36948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中興國中</a:t>
                      </a:r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114</a:t>
                      </a:r>
                      <a:r>
                        <a:rPr lang="zh-TW" alt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學年度 試模擬 日程表</a:t>
                      </a: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93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項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星期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6" panose="02020609000000000000" pitchFamily="49" charset="-120"/>
                          <a:ea typeface="華康仿宋體W6" panose="02020609000000000000" pitchFamily="49" charset="-120"/>
                        </a:rPr>
                        <a:t>辦理內容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負責單位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地點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備註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934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算積分</a:t>
                      </a:r>
                    </a:p>
                  </a:txBody>
                  <a:tcPr marL="9525" marR="9525" marT="9525" marB="0" anchor="ctr">
                    <a:solidFill>
                      <a:srgbClr val="FF99CC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r" fontAlgn="t"/>
                      <a:r>
                        <a:rPr lang="en-US" altLang="zh-TW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5</a:t>
                      </a:r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/>
                </a:tc>
                <a:tc rowSpan="5">
                  <a:txBody>
                    <a:bodyPr/>
                    <a:lstStyle/>
                    <a:p>
                      <a:pPr algn="ctr" fontAlgn="t"/>
                      <a:r>
                        <a:rPr lang="zh-TW" altLang="en-US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超額比序積分採計截止日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前四學期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品德表現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生教組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2-3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服務表現、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2-4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才藝表現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訓育組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2-5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體適能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體育組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1-2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生涯規劃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資料組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免試積分匯整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4265333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上傳超額比序積分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10</a:t>
                      </a:r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領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積分確認表，帶回家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簽名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正楷全名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穿堂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交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積分確認表，收齊繳回註冊組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8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: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25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召開積分審查會議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會議室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18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試模擬測驗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(~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；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1/2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績單寄達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1934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填志願</a:t>
                      </a:r>
                    </a:p>
                  </a:txBody>
                  <a:tcPr marL="9525" marR="9525" marT="9525" marB="0" anchor="ctr"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學生上網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"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練習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"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選填志願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輔導活動科老師協助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輔導室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電腦平板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一週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6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12:00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開放個別序位查詢、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填志願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8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追蹤尚未填志願學生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標宋體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輔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標宋體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領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報名志願表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帶回家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簽名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正楷全名</a:t>
                      </a:r>
                      <a:r>
                        <a:rPr lang="en-US" altLang="zh-TW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)</a:t>
                      </a:r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94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>
                    <a:solidFill>
                      <a:srgbClr val="FFE28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13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12:00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網選填志願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華康仿宋體W4" panose="02020409000000000000" pitchFamily="49" charset="-120"/>
                        </a:rPr>
                        <a:t> 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關閉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193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要報名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交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報名志願表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回學校核章 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※</a:t>
                      </a:r>
                      <a:r>
                        <a:rPr lang="zh-TW" alt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未交沒簽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無法報名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落榜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導師</a:t>
                      </a:r>
                      <a:b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</a:b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19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期末考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(~20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日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教務處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1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四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集體報名送件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註冊組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19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23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日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中圓體" panose="020F0509000000000000" pitchFamily="49" charset="-120"/>
                          <a:ea typeface="華康中圓體" panose="020F0509000000000000" pitchFamily="49" charset="-120"/>
                        </a:rPr>
                        <a:t>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分發</a:t>
                      </a:r>
                      <a:r>
                        <a:rPr lang="zh-TW" alt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華康仿宋體W4" panose="02020409000000000000" pitchFamily="49" charset="-120"/>
                          <a:ea typeface="華康仿宋體W4" panose="02020409000000000000" pitchFamily="49" charset="-120"/>
                        </a:rPr>
                        <a:t>放榜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華康仿宋體W4" panose="02020409000000000000" pitchFamily="49" charset="-120"/>
                        <a:ea typeface="華康仿宋體W4" panose="02020409000000000000" pitchFamily="49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標宋體" panose="02020409000000000000" pitchFamily="49" charset="-120"/>
                          <a:ea typeface="華康標宋體" panose="02020409000000000000" pitchFamily="49" charset="-120"/>
                        </a:rPr>
                        <a:t>中壢高商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華康細圓體" panose="020F0309000000000000" pitchFamily="49" charset="-120"/>
                          <a:ea typeface="華康細圓體" panose="020F0309000000000000" pitchFamily="49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058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3DDB588E-A9CA-42F9-998B-3FF5E99F6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90" y="509952"/>
            <a:ext cx="5447619" cy="583809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5536" y="548680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4400" b="1" kern="100" dirty="0"/>
              <a:t>算</a:t>
            </a:r>
            <a:br>
              <a:rPr lang="en-US" altLang="zh-TW" sz="4400" b="1" kern="100" dirty="0"/>
            </a:br>
            <a:r>
              <a:rPr lang="zh-TW" altLang="zh-TW" sz="4400" b="1" kern="100" dirty="0">
                <a:solidFill>
                  <a:srgbClr val="FF0000"/>
                </a:solidFill>
              </a:rPr>
              <a:t>積分</a:t>
            </a:r>
            <a:endParaRPr lang="zh-TW" altLang="zh-TW" sz="4400" b="1" kern="100" dirty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0520F143-F6AA-4F3A-9490-0B0BB81704D2}"/>
              </a:ext>
            </a:extLst>
          </p:cNvPr>
          <p:cNvSpPr/>
          <p:nvPr/>
        </p:nvSpPr>
        <p:spPr>
          <a:xfrm>
            <a:off x="3510628" y="544522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16823F0D-A279-4C22-9C0D-FE3BF7856ECF}"/>
              </a:ext>
            </a:extLst>
          </p:cNvPr>
          <p:cNvSpPr/>
          <p:nvPr/>
        </p:nvSpPr>
        <p:spPr>
          <a:xfrm>
            <a:off x="3851920" y="544522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68277FA6-6E8D-475F-9545-854B670ADDFE}"/>
              </a:ext>
            </a:extLst>
          </p:cNvPr>
          <p:cNvSpPr/>
          <p:nvPr/>
        </p:nvSpPr>
        <p:spPr>
          <a:xfrm>
            <a:off x="4212947" y="544522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>
            <a:extLst>
              <a:ext uri="{FF2B5EF4-FFF2-40B4-BE49-F238E27FC236}">
                <a16:creationId xmlns:a16="http://schemas.microsoft.com/office/drawing/2014/main" id="{82772403-D4D5-4C6D-BA38-366576202F2F}"/>
              </a:ext>
            </a:extLst>
          </p:cNvPr>
          <p:cNvSpPr/>
          <p:nvPr/>
        </p:nvSpPr>
        <p:spPr>
          <a:xfrm>
            <a:off x="3465752" y="5828819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橢圓 14">
            <a:extLst>
              <a:ext uri="{FF2B5EF4-FFF2-40B4-BE49-F238E27FC236}">
                <a16:creationId xmlns:a16="http://schemas.microsoft.com/office/drawing/2014/main" id="{1CB834F0-F365-45C2-82BA-3F51994CA3F9}"/>
              </a:ext>
            </a:extLst>
          </p:cNvPr>
          <p:cNvSpPr/>
          <p:nvPr/>
        </p:nvSpPr>
        <p:spPr>
          <a:xfrm>
            <a:off x="3807044" y="5828819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>
            <a:extLst>
              <a:ext uri="{FF2B5EF4-FFF2-40B4-BE49-F238E27FC236}">
                <a16:creationId xmlns:a16="http://schemas.microsoft.com/office/drawing/2014/main" id="{3E90C510-7D44-4AB6-987B-1BC9E199E3CC}"/>
              </a:ext>
            </a:extLst>
          </p:cNvPr>
          <p:cNvSpPr/>
          <p:nvPr/>
        </p:nvSpPr>
        <p:spPr>
          <a:xfrm>
            <a:off x="4168071" y="5828819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421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3E7EF2CE-8CA8-473E-94DC-75C0CDE3F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0384"/>
            <a:ext cx="9144000" cy="5715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-21706" y="476672"/>
            <a:ext cx="4104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b="1" kern="100" dirty="0"/>
              <a:t>填</a:t>
            </a:r>
            <a:r>
              <a:rPr lang="zh-TW" altLang="en-US" sz="4400" b="1" kern="100" dirty="0">
                <a:solidFill>
                  <a:srgbClr val="FF0000"/>
                </a:solidFill>
              </a:rPr>
              <a:t>志願</a:t>
            </a:r>
          </a:p>
        </p:txBody>
      </p:sp>
      <p:sp>
        <p:nvSpPr>
          <p:cNvPr id="3" name="矩形 2"/>
          <p:cNvSpPr/>
          <p:nvPr/>
        </p:nvSpPr>
        <p:spPr>
          <a:xfrm>
            <a:off x="7452319" y="3356992"/>
            <a:ext cx="1080121" cy="43204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2021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EC7A4EF-9A15-4F77-A87C-66508CD0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992" y="0"/>
            <a:ext cx="481801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5536" y="548680"/>
            <a:ext cx="15121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4400" b="1" kern="100" dirty="0"/>
              <a:t>要</a:t>
            </a:r>
            <a:br>
              <a:rPr lang="zh-TW" altLang="en-US" sz="4400" b="1" kern="100" dirty="0"/>
            </a:br>
            <a:r>
              <a:rPr lang="zh-TW" altLang="en-US" sz="4400" b="1" kern="100" dirty="0">
                <a:solidFill>
                  <a:srgbClr val="FF0000"/>
                </a:solidFill>
              </a:rPr>
              <a:t>報名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D06CEC22-0A2B-427D-B461-97D8BB7D9591}"/>
              </a:ext>
            </a:extLst>
          </p:cNvPr>
          <p:cNvSpPr/>
          <p:nvPr/>
        </p:nvSpPr>
        <p:spPr>
          <a:xfrm>
            <a:off x="3417918" y="6402030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117AA9D-4D92-448C-A1A8-C89E902D3E83}"/>
              </a:ext>
            </a:extLst>
          </p:cNvPr>
          <p:cNvSpPr/>
          <p:nvPr/>
        </p:nvSpPr>
        <p:spPr>
          <a:xfrm>
            <a:off x="3732578" y="6399326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4EB760D5-2C7D-435C-9583-689BF33C84B6}"/>
              </a:ext>
            </a:extLst>
          </p:cNvPr>
          <p:cNvSpPr/>
          <p:nvPr/>
        </p:nvSpPr>
        <p:spPr>
          <a:xfrm>
            <a:off x="4067944" y="6399583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5F86C5DD-42EB-4E2B-8358-424100E4822E}"/>
              </a:ext>
            </a:extLst>
          </p:cNvPr>
          <p:cNvSpPr/>
          <p:nvPr/>
        </p:nvSpPr>
        <p:spPr>
          <a:xfrm>
            <a:off x="3417918" y="6078011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E71C47BB-2E8E-434C-B5CF-283781A0994E}"/>
              </a:ext>
            </a:extLst>
          </p:cNvPr>
          <p:cNvSpPr/>
          <p:nvPr/>
        </p:nvSpPr>
        <p:spPr>
          <a:xfrm>
            <a:off x="3732578" y="6075307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B870164-4FB0-4D79-AAE7-C265FF8A4C12}"/>
              </a:ext>
            </a:extLst>
          </p:cNvPr>
          <p:cNvSpPr/>
          <p:nvPr/>
        </p:nvSpPr>
        <p:spPr>
          <a:xfrm>
            <a:off x="4067944" y="6075564"/>
            <a:ext cx="288032" cy="28803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7978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9F712BDF-535B-450A-B525-CE1CF049E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703840" y="6237312"/>
            <a:ext cx="14401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400" dirty="0"/>
              <a:t>THE</a:t>
            </a:r>
            <a:r>
              <a:rPr lang="zh-TW" altLang="en-US" sz="2400" dirty="0"/>
              <a:t> </a:t>
            </a:r>
            <a:r>
              <a:rPr lang="en-US" altLang="zh-TW" sz="2400" dirty="0"/>
              <a:t>END</a:t>
            </a:r>
            <a:endParaRPr lang="zh-TW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4283968" y="1484784"/>
            <a:ext cx="1224136" cy="2286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097645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B1C77259-3696-43D7-8A1B-2391189D5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14024"/>
            <a:ext cx="8304762" cy="4266667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8100392" y="2420599"/>
            <a:ext cx="677108" cy="3076312"/>
          </a:xfrm>
          <a:prstGeom prst="rect">
            <a:avLst/>
          </a:prstGeom>
          <a:solidFill>
            <a:srgbClr val="FF99CC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3200" b="1" dirty="0"/>
              <a:t>桃連區免試入學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6804248" y="1700808"/>
            <a:ext cx="936104" cy="144655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b="1" dirty="0">
                <a:solidFill>
                  <a:schemeClr val="bg1"/>
                </a:solidFill>
              </a:rPr>
              <a:t>╳</a:t>
            </a:r>
            <a:br>
              <a:rPr lang="en-US" altLang="zh-TW" sz="3200" b="1" dirty="0">
                <a:solidFill>
                  <a:schemeClr val="bg1"/>
                </a:solidFill>
              </a:rPr>
            </a:br>
            <a:r>
              <a:rPr lang="zh-TW" altLang="en-US" sz="2800" b="1" dirty="0">
                <a:solidFill>
                  <a:schemeClr val="bg1"/>
                </a:solidFill>
              </a:rPr>
              <a:t>五專╳</a:t>
            </a:r>
          </a:p>
        </p:txBody>
      </p:sp>
    </p:spTree>
    <p:extLst>
      <p:ext uri="{BB962C8B-B14F-4D97-AF65-F5344CB8AC3E}">
        <p14:creationId xmlns:p14="http://schemas.microsoft.com/office/powerpoint/2010/main" val="10099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EEBDAB6-078A-4201-BB00-00BF281D5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786143"/>
            <a:ext cx="8323809" cy="5285714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95845" y="656982"/>
            <a:ext cx="2392572" cy="1077218"/>
          </a:xfrm>
          <a:prstGeom prst="rect">
            <a:avLst/>
          </a:prstGeom>
          <a:solidFill>
            <a:srgbClr val="FF99CC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sz="3200" b="1" dirty="0"/>
              <a:t>大園、</a:t>
            </a:r>
            <a:r>
              <a:rPr lang="zh-TW" altLang="en-US" sz="3200" b="1" strike="dblStrike" dirty="0">
                <a:highlight>
                  <a:srgbClr val="FFFF00"/>
                </a:highlight>
              </a:rPr>
              <a:t>內壢</a:t>
            </a:r>
            <a:r>
              <a:rPr lang="zh-TW" altLang="en-US" sz="3200" b="1" dirty="0"/>
              <a:t> 考試分發</a:t>
            </a:r>
            <a:endParaRPr lang="en-US" altLang="zh-TW" sz="3200" b="1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9C4F566-2690-4E70-A60B-91CF72A2A046}"/>
              </a:ext>
            </a:extLst>
          </p:cNvPr>
          <p:cNvSpPr txBox="1"/>
          <p:nvPr/>
        </p:nvSpPr>
        <p:spPr>
          <a:xfrm>
            <a:off x="6919144" y="5425526"/>
            <a:ext cx="1584177" cy="646331"/>
          </a:xfrm>
          <a:prstGeom prst="rect">
            <a:avLst/>
          </a:prstGeom>
          <a:solidFill>
            <a:srgbClr val="FF99CC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TW" altLang="en-US" b="1" dirty="0"/>
              <a:t>北、中、南區</a:t>
            </a:r>
            <a:endParaRPr lang="en-US" altLang="zh-TW" b="1" dirty="0"/>
          </a:p>
          <a:p>
            <a:pPr algn="ctr"/>
            <a:r>
              <a:rPr lang="zh-TW" altLang="en-US" b="1" dirty="0"/>
              <a:t>聯合免試入學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2619250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八角星形 14"/>
          <p:cNvSpPr/>
          <p:nvPr/>
        </p:nvSpPr>
        <p:spPr bwMode="auto">
          <a:xfrm>
            <a:off x="6269832" y="2096692"/>
            <a:ext cx="1379935" cy="953690"/>
          </a:xfrm>
          <a:prstGeom prst="star8">
            <a:avLst/>
          </a:prstGeom>
          <a:solidFill>
            <a:srgbClr val="FFFFCC"/>
          </a:solidFill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全額</a:t>
            </a:r>
            <a:endParaRPr kumimoji="1" lang="en-US" altLang="zh-TW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zh-TW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錄取</a:t>
            </a:r>
            <a:endParaRPr kumimoji="1" lang="zh-TW" altLang="en-US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向右箭號 15"/>
          <p:cNvSpPr>
            <a:spLocks noChangeArrowheads="1"/>
          </p:cNvSpPr>
          <p:nvPr/>
        </p:nvSpPr>
        <p:spPr bwMode="auto">
          <a:xfrm>
            <a:off x="1143001" y="3161813"/>
            <a:ext cx="5351860" cy="699385"/>
          </a:xfrm>
          <a:prstGeom prst="rightArrow">
            <a:avLst>
              <a:gd name="adj1" fmla="val 75148"/>
              <a:gd name="adj2" fmla="val 76318"/>
            </a:avLst>
          </a:prstGeom>
          <a:solidFill>
            <a:srgbClr val="FFCC99"/>
          </a:solidFill>
          <a:ln w="28575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超過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八角星形 16"/>
          <p:cNvSpPr/>
          <p:nvPr/>
        </p:nvSpPr>
        <p:spPr bwMode="auto">
          <a:xfrm>
            <a:off x="6446045" y="2976563"/>
            <a:ext cx="1507331" cy="1000125"/>
          </a:xfrm>
          <a:prstGeom prst="star8">
            <a:avLst/>
          </a:prstGeom>
          <a:solidFill>
            <a:srgbClr val="CCFF99"/>
          </a:solidFill>
          <a:ln>
            <a:solidFill>
              <a:srgbClr val="0066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</a:t>
            </a:r>
            <a:endParaRPr kumimoji="1" lang="en-US" altLang="zh-TW" sz="2100" b="1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2100" b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比序</a:t>
            </a:r>
          </a:p>
        </p:txBody>
      </p:sp>
      <p:sp>
        <p:nvSpPr>
          <p:cNvPr id="430086" name="矩形 31"/>
          <p:cNvSpPr>
            <a:spLocks noChangeArrowheads="1"/>
          </p:cNvSpPr>
          <p:nvPr/>
        </p:nvSpPr>
        <p:spPr bwMode="auto">
          <a:xfrm>
            <a:off x="1143001" y="306190"/>
            <a:ext cx="6858000" cy="378619"/>
          </a:xfrm>
          <a:prstGeom prst="rect">
            <a:avLst/>
          </a:prstGeom>
          <a:solidFill>
            <a:srgbClr val="FFCCFF"/>
          </a:solidFill>
          <a:ln w="25400" algn="ctr">
            <a:solidFill>
              <a:srgbClr val="FF33CC"/>
            </a:solidFill>
            <a:round/>
            <a:headEnd/>
            <a:tailEnd/>
          </a:ln>
        </p:spPr>
        <p:txBody>
          <a:bodyPr anchor="ctr"/>
          <a:lstStyle>
            <a:lvl1pPr marL="165100" indent="-1651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1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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適性入學方式</a:t>
            </a:r>
            <a:r>
              <a:rPr lang="en-US" altLang="zh-TW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</a:t>
            </a:r>
            <a:r>
              <a:rPr lang="zh-TW" altLang="en-US" sz="21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免試入學</a:t>
            </a:r>
            <a:endParaRPr lang="zh-TW" altLang="zh-TW" sz="21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120379" y="4293096"/>
            <a:ext cx="6619973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(113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全國約有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19.1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萬名國中畢業生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桃園市約有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2.0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(1/10)</a:t>
            </a:r>
            <a:endParaRPr lang="zh-TW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高中、高職及五專總招生名額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</a:t>
            </a:r>
            <a:r>
              <a:rPr lang="en-US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高中職五專招生名額 ＞</a:t>
            </a: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國中畢業生人數</a:t>
            </a: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處理程序 10"/>
          <p:cNvSpPr>
            <a:spLocks noChangeArrowheads="1"/>
          </p:cNvSpPr>
          <p:nvPr/>
        </p:nvSpPr>
        <p:spPr bwMode="auto">
          <a:xfrm>
            <a:off x="1143001" y="864989"/>
            <a:ext cx="5264944" cy="1300452"/>
          </a:xfrm>
          <a:prstGeom prst="flowChartAlternateProcess">
            <a:avLst/>
          </a:prstGeom>
          <a:solidFill>
            <a:srgbClr val="FFFF99"/>
          </a:solidFill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免試入學</a:t>
            </a:r>
            <a:br>
              <a:rPr lang="en-US" altLang="zh-TW" sz="40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r>
              <a:rPr lang="en-US" altLang="zh-TW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7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無入學門檻或條件</a:t>
            </a:r>
            <a:endParaRPr lang="en-US" altLang="zh-TW" sz="27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30089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587" y="5103824"/>
            <a:ext cx="783431" cy="1301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向右箭號 13"/>
          <p:cNvSpPr>
            <a:spLocks noChangeArrowheads="1"/>
          </p:cNvSpPr>
          <p:nvPr/>
        </p:nvSpPr>
        <p:spPr bwMode="auto">
          <a:xfrm>
            <a:off x="1143001" y="2276872"/>
            <a:ext cx="5264944" cy="769451"/>
          </a:xfrm>
          <a:prstGeom prst="rightArrow">
            <a:avLst>
              <a:gd name="adj1" fmla="val 75148"/>
              <a:gd name="adj2" fmla="val 82111"/>
            </a:avLst>
          </a:prstGeom>
          <a:solidFill>
            <a:srgbClr val="CCFFCC"/>
          </a:solidFill>
          <a:ln w="25400" algn="ctr">
            <a:solidFill>
              <a:srgbClr val="00B0F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報名人數</a:t>
            </a:r>
            <a:r>
              <a:rPr lang="zh-TW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未超過</a:t>
            </a:r>
            <a:r>
              <a:rPr lang="zh-TW" altLang="zh-TW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學校招生名額</a:t>
            </a:r>
            <a:endParaRPr lang="zh-TW" altLang="en-US" sz="2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7245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476672"/>
            <a:ext cx="3582144" cy="1008112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升學事項宣導</a:t>
            </a:r>
            <a:br>
              <a:rPr lang="en-US" altLang="zh-TW" dirty="0"/>
            </a:b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640" y="1934433"/>
            <a:ext cx="2406700" cy="830997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適用於</a:t>
            </a: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en-US" altLang="zh-TW" sz="2400" b="1" dirty="0">
                <a:solidFill>
                  <a:srgbClr val="0070C0"/>
                </a:solidFill>
              </a:rPr>
              <a:t>--</a:t>
            </a:r>
            <a:r>
              <a:rPr lang="zh-TW" altLang="en-US" sz="2400" b="1" dirty="0">
                <a:solidFill>
                  <a:srgbClr val="0070C0"/>
                </a:solidFill>
              </a:rPr>
              <a:t> 高中職</a:t>
            </a:r>
          </a:p>
        </p:txBody>
      </p:sp>
      <p:sp>
        <p:nvSpPr>
          <p:cNvPr id="6" name="矩形 5"/>
          <p:cNvSpPr/>
          <p:nvPr/>
        </p:nvSpPr>
        <p:spPr>
          <a:xfrm>
            <a:off x="-18256" y="1167353"/>
            <a:ext cx="29523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/>
              <a:t>超額比序積分表</a:t>
            </a:r>
            <a:br>
              <a:rPr lang="en-US" altLang="zh-TW" sz="2800" dirty="0"/>
            </a:br>
            <a:endParaRPr lang="zh-TW" altLang="en-US" sz="2800" dirty="0">
              <a:solidFill>
                <a:srgbClr val="0070C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8640" y="4221088"/>
            <a:ext cx="3168352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私立高職</a:t>
            </a:r>
            <a:br>
              <a:rPr lang="en-US" altLang="zh-TW" sz="2400" dirty="0">
                <a:solidFill>
                  <a:srgbClr val="0070C0"/>
                </a:solidFill>
              </a:rPr>
            </a:br>
            <a:r>
              <a:rPr lang="zh-TW" altLang="en-US" sz="2400" dirty="0">
                <a:solidFill>
                  <a:srgbClr val="0070C0"/>
                </a:solidFill>
              </a:rPr>
              <a:t>請現在就跟想讀的學校做好聯繫，並且密切注意</a:t>
            </a:r>
            <a:r>
              <a:rPr lang="zh-TW" altLang="en-US" sz="2400" b="1" u="sng" dirty="0">
                <a:solidFill>
                  <a:srgbClr val="0070C0"/>
                </a:solidFill>
              </a:rPr>
              <a:t>下學期的特色招生</a:t>
            </a:r>
            <a:r>
              <a:rPr lang="zh-TW" altLang="en-US" sz="2400" dirty="0">
                <a:solidFill>
                  <a:srgbClr val="0070C0"/>
                </a:solidFill>
              </a:rPr>
              <a:t>。利用寒假準備考試的專業科目。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722951"/>
              </p:ext>
            </p:extLst>
          </p:nvPr>
        </p:nvGraphicFramePr>
        <p:xfrm>
          <a:off x="3419872" y="111013"/>
          <a:ext cx="5616624" cy="66303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3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87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824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桃連區高級中等學校免試入學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超額比序</a:t>
                      </a:r>
                      <a:r>
                        <a:rPr lang="zh-TW" altLang="zh-TW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項目</a:t>
                      </a:r>
                      <a:r>
                        <a:rPr lang="zh-TW" altLang="zh-TW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積分對照表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上限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163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適性輔導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en-US" altLang="zh-TW" sz="1400" u="none" strike="noStrike" dirty="0">
                        <a:effectLst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畢業資格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4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1.</a:t>
                      </a:r>
                      <a:r>
                        <a:rPr lang="zh-TW" altLang="en-US" sz="1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1400" u="none" strike="noStrike" dirty="0">
                          <a:effectLst/>
                        </a:rPr>
                        <a:t>1~3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4~6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7~9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10~12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13~15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16~30</a:t>
                      </a:r>
                      <a:r>
                        <a:rPr lang="zh-TW" altLang="en-US" sz="1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46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400" u="none" strike="noStrike" dirty="0">
                          <a:effectLst/>
                        </a:rPr>
                        <a:t>生涯規劃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>
                          <a:effectLst/>
                        </a:rPr>
                        <a:t>2.</a:t>
                      </a:r>
                      <a:r>
                        <a:rPr lang="zh-TW" altLang="en-US" sz="1400" u="none" strike="noStrike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分；與導師意見相符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分；與輔導教師意見相符</a:t>
                      </a:r>
                      <a:r>
                        <a:rPr lang="en-US" altLang="zh-TW" sz="1400" u="none" strike="noStrike">
                          <a:effectLst/>
                        </a:rPr>
                        <a:t>2</a:t>
                      </a:r>
                      <a:r>
                        <a:rPr lang="zh-TW" altLang="en-US" sz="1400" u="none" strike="noStrike">
                          <a:effectLst/>
                        </a:rPr>
                        <a:t>分。</a:t>
                      </a:r>
                      <a:endParaRPr lang="zh-TW" altLang="en-US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dirty="0"/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5766802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就近入學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96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多元學習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  <a:p>
                      <a:pPr algn="ctr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上限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35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均衡學習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1400" u="none" strike="noStrike" dirty="0">
                          <a:effectLst/>
                        </a:rPr>
                        <a:t>0</a:t>
                      </a:r>
                      <a:r>
                        <a:rPr lang="zh-TW" altLang="en-US" sz="1400" u="none" strike="noStrike" dirty="0">
                          <a:effectLst/>
                        </a:rPr>
                        <a:t>分。</a:t>
                      </a:r>
                    </a:p>
                    <a:p>
                      <a:pPr algn="l" fontAlgn="ctr"/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9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03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品德表現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1400" u="none" strike="noStrike" dirty="0">
                          <a:effectLst/>
                        </a:rPr>
                      </a:br>
                      <a:r>
                        <a:rPr lang="zh-TW" altLang="en-US" sz="1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1400" u="none" strike="noStrike" dirty="0">
                          <a:effectLst/>
                        </a:rPr>
                        <a:t>4.5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1400" u="none" strike="noStrike" dirty="0">
                          <a:effectLst/>
                        </a:rPr>
                        <a:t>1.5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1400" u="none" strike="noStrike" dirty="0">
                          <a:effectLst/>
                        </a:rPr>
                        <a:t>0.5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次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46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1400" u="none" strike="noStrike" dirty="0">
                          <a:effectLst/>
                        </a:rPr>
                        <a:t>(</a:t>
                      </a:r>
                      <a:r>
                        <a:rPr lang="zh-TW" altLang="en-US" sz="1400" u="none" strike="noStrike" dirty="0">
                          <a:effectLst/>
                        </a:rPr>
                        <a:t>含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r>
                        <a:rPr lang="zh-TW" altLang="en-US" sz="1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>
                          <a:effectLst/>
                        </a:rPr>
                        <a:t>服務表現</a:t>
                      </a:r>
                      <a:endParaRPr lang="zh-TW" altLang="en-US" sz="1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1400" u="none" strike="noStrike" dirty="0">
                          <a:effectLst/>
                        </a:rPr>
                        <a:t>4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(2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1400" u="none" strike="noStrike" dirty="0">
                          <a:effectLst/>
                        </a:rPr>
                        <a:t>(0.3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r>
                        <a:rPr lang="en-US" altLang="zh-TW" sz="1400" u="none" strike="noStrike" dirty="0">
                          <a:effectLst/>
                        </a:rPr>
                        <a:t>/</a:t>
                      </a:r>
                      <a:r>
                        <a:rPr lang="zh-TW" altLang="en-US" sz="1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1400" u="none" strike="noStrike" dirty="0">
                          <a:effectLst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1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才藝表現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5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體適能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單項達標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6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本土語言認證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原民語 客語 閩南語 初級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n-US" altLang="zh-TW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846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會考</a:t>
                      </a:r>
                      <a:endParaRPr lang="en-US" altLang="zh-TW" sz="1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anose="02020500000000000000" pitchFamily="18" charset="-120"/>
                        </a:rPr>
                        <a:t>33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 panose="02020500000000000000" pitchFamily="18" charset="-120"/>
                          <a:ea typeface="新細明體" panose="02020500000000000000" pitchFamily="18" charset="-120"/>
                        </a:rPr>
                        <a:t>分</a:t>
                      </a:r>
                    </a:p>
                  </a:txBody>
                  <a:tcPr marL="7830" marR="7830" marT="7830" marB="0" anchor="ctr">
                    <a:solidFill>
                      <a:srgbClr val="B6E4B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國英數自社五科，</a:t>
                      </a:r>
                      <a:r>
                        <a:rPr lang="en-US" altLang="zh-TW" sz="1400" u="none" strike="noStrike" dirty="0">
                          <a:effectLst/>
                        </a:rPr>
                        <a:t>A:6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B:4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C:2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分，共</a:t>
                      </a:r>
                      <a:r>
                        <a:rPr lang="en-US" altLang="zh-TW" sz="1400" u="none" strike="noStrike" dirty="0">
                          <a:effectLst/>
                        </a:rPr>
                        <a:t>30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33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030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　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寫作：</a:t>
                      </a:r>
                      <a:r>
                        <a:rPr lang="en-US" altLang="zh-TW" sz="1400" u="none" strike="noStrike" dirty="0">
                          <a:effectLst/>
                        </a:rPr>
                        <a:t>6~4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3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3~2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2</a:t>
                      </a:r>
                      <a:r>
                        <a:rPr lang="zh-TW" altLang="en-US" sz="1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級</a:t>
                      </a:r>
                      <a:r>
                        <a:rPr lang="en-US" altLang="zh-TW" sz="1400" u="none" strike="noStrike" dirty="0">
                          <a:effectLst/>
                        </a:rPr>
                        <a:t>1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EF6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4824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</a:rPr>
                        <a:t>總計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400" u="none" strike="noStrike" dirty="0">
                          <a:effectLst/>
                        </a:rPr>
                        <a:t>最高採計至</a:t>
                      </a:r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400" u="none" strike="noStrike" dirty="0">
                          <a:effectLst/>
                        </a:rPr>
                        <a:t>100</a:t>
                      </a:r>
                      <a:r>
                        <a:rPr lang="zh-TW" altLang="en-US" sz="1400" u="none" strike="noStrike" dirty="0">
                          <a:effectLst/>
                        </a:rPr>
                        <a:t>分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755576" y="2996952"/>
            <a:ext cx="1219818" cy="7386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400" b="1" dirty="0"/>
              <a:t>五專</a:t>
            </a:r>
            <a:endParaRPr lang="en-US" altLang="zh-TW" sz="2400" dirty="0"/>
          </a:p>
          <a:p>
            <a:r>
              <a:rPr lang="zh-TW" altLang="en-US" b="1" dirty="0"/>
              <a:t>積分另計</a:t>
            </a:r>
            <a:endParaRPr lang="en-US" altLang="zh-TW" b="1" dirty="0"/>
          </a:p>
        </p:txBody>
      </p:sp>
    </p:spTree>
    <p:extLst>
      <p:ext uri="{BB962C8B-B14F-4D97-AF65-F5344CB8AC3E}">
        <p14:creationId xmlns:p14="http://schemas.microsoft.com/office/powerpoint/2010/main" val="1892427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86975"/>
              </p:ext>
            </p:extLst>
          </p:nvPr>
        </p:nvGraphicFramePr>
        <p:xfrm>
          <a:off x="7854" y="1376635"/>
          <a:ext cx="9136146" cy="548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上限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適性輔導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畢業資格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r>
                        <a:rPr lang="zh-TW" altLang="en-US" sz="2400" u="none" strike="noStrike">
                          <a:effectLst/>
                        </a:rPr>
                        <a:t>分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1.</a:t>
                      </a:r>
                      <a:r>
                        <a:rPr lang="zh-TW" altLang="en-US" sz="2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2400" u="none" strike="noStrike" dirty="0">
                          <a:effectLst/>
                        </a:rPr>
                        <a:t>1~3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4~6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7~9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10~12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13~15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16~30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</a:rPr>
                        <a:t>生涯規劃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2.</a:t>
                      </a:r>
                      <a:r>
                        <a:rPr lang="zh-TW" altLang="en-US" sz="2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就近入學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適性輔導</a:t>
            </a:r>
          </a:p>
        </p:txBody>
      </p:sp>
      <p:sp>
        <p:nvSpPr>
          <p:cNvPr id="7" name="矩形 6"/>
          <p:cNvSpPr/>
          <p:nvPr/>
        </p:nvSpPr>
        <p:spPr>
          <a:xfrm>
            <a:off x="1967135" y="2276872"/>
            <a:ext cx="7176865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2 2"/>
          <p:cNvSpPr/>
          <p:nvPr/>
        </p:nvSpPr>
        <p:spPr>
          <a:xfrm>
            <a:off x="4067944" y="119898"/>
            <a:ext cx="4608512" cy="1256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69934"/>
              <a:gd name="adj6" fmla="val -361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八大領域要有</a:t>
            </a:r>
            <a:r>
              <a:rPr lang="en-US" altLang="zh-TW" sz="2400" b="1" dirty="0">
                <a:solidFill>
                  <a:srgbClr val="0070C0"/>
                </a:solidFill>
              </a:rPr>
              <a:t>4</a:t>
            </a:r>
            <a:r>
              <a:rPr lang="zh-TW" altLang="en-US" sz="2400" b="1" dirty="0">
                <a:solidFill>
                  <a:srgbClr val="0070C0"/>
                </a:solidFill>
              </a:rPr>
              <a:t>大領域及格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～一定要補考！</a:t>
            </a:r>
          </a:p>
        </p:txBody>
      </p:sp>
    </p:spTree>
    <p:extLst>
      <p:ext uri="{BB962C8B-B14F-4D97-AF65-F5344CB8AC3E}">
        <p14:creationId xmlns:p14="http://schemas.microsoft.com/office/powerpoint/2010/main" val="1368772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41039"/>
              </p:ext>
            </p:extLst>
          </p:nvPr>
        </p:nvGraphicFramePr>
        <p:xfrm>
          <a:off x="7854" y="1376635"/>
          <a:ext cx="9136146" cy="548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3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4330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上限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1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適性輔導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93ED8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畢業資格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畢業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分，修業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>
                          <a:effectLst/>
                        </a:rPr>
                        <a:t>6</a:t>
                      </a:r>
                      <a:r>
                        <a:rPr lang="zh-TW" altLang="en-US" sz="2400" u="none" strike="noStrike">
                          <a:effectLst/>
                        </a:rPr>
                        <a:t>分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志願序</a:t>
                      </a: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1.</a:t>
                      </a:r>
                      <a:r>
                        <a:rPr lang="zh-TW" altLang="en-US" sz="2400" u="none" strike="noStrike" dirty="0">
                          <a:effectLst/>
                        </a:rPr>
                        <a:t>填志願：</a:t>
                      </a:r>
                      <a:r>
                        <a:rPr lang="en-US" altLang="zh-TW" sz="2400" u="none" strike="noStrike" dirty="0">
                          <a:effectLst/>
                        </a:rPr>
                        <a:t>1~3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4~6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7~9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10~12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13~15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</a:t>
                      </a:r>
                      <a:r>
                        <a:rPr lang="en-US" altLang="zh-TW" sz="2400" u="none" strike="noStrike" dirty="0">
                          <a:effectLst/>
                        </a:rPr>
                        <a:t>16~30</a:t>
                      </a:r>
                      <a:r>
                        <a:rPr lang="zh-TW" altLang="en-US" sz="2400" u="none" strike="noStrike" dirty="0">
                          <a:effectLst/>
                        </a:rPr>
                        <a:t>志願</a:t>
                      </a:r>
                      <a:r>
                        <a:rPr lang="en-US" altLang="zh-TW" sz="2400" u="none" strike="noStrike" dirty="0">
                          <a:effectLst/>
                        </a:rPr>
                        <a:t>1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15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50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u="none" strike="noStrike" dirty="0">
                          <a:effectLst/>
                        </a:rPr>
                        <a:t>生涯規劃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2400" u="none" strike="noStrike" dirty="0">
                          <a:effectLst/>
                        </a:rPr>
                        <a:t>2.</a:t>
                      </a:r>
                      <a:r>
                        <a:rPr lang="zh-TW" altLang="en-US" sz="2400" u="none" strike="noStrike" dirty="0">
                          <a:effectLst/>
                        </a:rPr>
                        <a:t>報名校科與生涯建議與家長意見相符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分；與導師意見相符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分；與輔導教師意見相符</a:t>
                      </a:r>
                      <a:r>
                        <a:rPr lang="en-US" altLang="zh-TW" sz="2400" u="none" strike="noStrike" dirty="0">
                          <a:effectLst/>
                        </a:rPr>
                        <a:t>2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7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</a:rPr>
                        <a:t>就近入學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CFE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en-US" altLang="zh-TW" dirty="0"/>
              <a:t> </a:t>
            </a:r>
            <a:r>
              <a:rPr lang="zh-TW" altLang="en-US" dirty="0"/>
              <a:t>適性輔導</a:t>
            </a:r>
          </a:p>
        </p:txBody>
      </p:sp>
      <p:sp>
        <p:nvSpPr>
          <p:cNvPr id="7" name="矩形 6"/>
          <p:cNvSpPr/>
          <p:nvPr/>
        </p:nvSpPr>
        <p:spPr>
          <a:xfrm>
            <a:off x="1967135" y="2883168"/>
            <a:ext cx="7176865" cy="15539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直線圖說文字 2 2"/>
          <p:cNvSpPr/>
          <p:nvPr/>
        </p:nvSpPr>
        <p:spPr>
          <a:xfrm>
            <a:off x="4067944" y="119898"/>
            <a:ext cx="4608512" cy="1256737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215095"/>
              <a:gd name="adj6" fmla="val -324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0070C0"/>
                </a:solidFill>
              </a:rPr>
              <a:t>利用模擬考了解孩子的落點</a:t>
            </a:r>
            <a:br>
              <a:rPr lang="en-US" altLang="zh-TW" sz="2400" b="1" dirty="0">
                <a:solidFill>
                  <a:srgbClr val="0070C0"/>
                </a:solidFill>
              </a:rPr>
            </a:br>
            <a:r>
              <a:rPr lang="zh-TW" altLang="en-US" sz="2400" b="1" dirty="0">
                <a:solidFill>
                  <a:srgbClr val="0070C0"/>
                </a:solidFill>
              </a:rPr>
              <a:t>找到自己的志願</a:t>
            </a:r>
            <a:endParaRPr lang="en-US" altLang="zh-TW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36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981104"/>
              </p:ext>
            </p:extLst>
          </p:nvPr>
        </p:nvGraphicFramePr>
        <p:xfrm>
          <a:off x="23619" y="2258137"/>
          <a:ext cx="9120381" cy="4599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82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00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32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</a:rPr>
                        <a:t>桃園區</a:t>
                      </a:r>
                      <a:r>
                        <a:rPr lang="zh-TW" altLang="en-US" sz="2400" b="1" u="none" strike="noStrike" dirty="0">
                          <a:effectLst/>
                        </a:rPr>
                        <a:t>超額比序</a:t>
                      </a:r>
                      <a:r>
                        <a:rPr lang="zh-TW" altLang="en-US" sz="2400" u="none" strike="noStrike" dirty="0">
                          <a:effectLst/>
                        </a:rPr>
                        <a:t>積分表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上限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4722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多元學習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均衡學習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健體、藝術、綜合活動、科技四領域，單領域五學期平均成績及格者各得</a:t>
                      </a:r>
                      <a:r>
                        <a:rPr lang="en-US" altLang="zh-TW" sz="2400" u="none" strike="noStrike" dirty="0">
                          <a:effectLst/>
                        </a:rPr>
                        <a:t>3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分；未達標準</a:t>
                      </a:r>
                      <a:r>
                        <a:rPr lang="en-US" altLang="zh-TW" sz="2400" u="none" strike="noStrike" dirty="0">
                          <a:effectLst/>
                        </a:rPr>
                        <a:t>0</a:t>
                      </a:r>
                      <a:r>
                        <a:rPr lang="zh-TW" altLang="en-US" sz="2400" u="none" strike="noStrike" dirty="0">
                          <a:effectLst/>
                        </a:rPr>
                        <a:t>分。</a:t>
                      </a: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9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7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品德表現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獎勵最高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分，採功過相抵：</a:t>
                      </a:r>
                      <a:br>
                        <a:rPr lang="en-US" altLang="zh-TW" sz="2400" u="none" strike="noStrike" dirty="0">
                          <a:effectLst/>
                        </a:rPr>
                      </a:br>
                      <a:r>
                        <a:rPr lang="zh-TW" altLang="en-US" sz="2400" u="none" strike="noStrike" dirty="0">
                          <a:effectLst/>
                        </a:rPr>
                        <a:t>大功</a:t>
                      </a:r>
                      <a:r>
                        <a:rPr lang="en-US" altLang="zh-TW" sz="2400" u="none" strike="noStrike" dirty="0">
                          <a:effectLst/>
                        </a:rPr>
                        <a:t>4.5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次；小功</a:t>
                      </a:r>
                      <a:r>
                        <a:rPr lang="en-US" altLang="zh-TW" sz="2400" u="none" strike="noStrike" dirty="0">
                          <a:effectLst/>
                        </a:rPr>
                        <a:t>1.5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次；嘉獎</a:t>
                      </a:r>
                      <a:r>
                        <a:rPr lang="en-US" altLang="zh-TW" sz="2400" u="none" strike="noStrike" dirty="0">
                          <a:effectLst/>
                        </a:rPr>
                        <a:t>0.5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次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75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銷過後，無記過或二次</a:t>
                      </a:r>
                      <a:r>
                        <a:rPr lang="en-US" altLang="zh-TW" sz="2400" u="none" strike="noStrike" dirty="0">
                          <a:effectLst/>
                        </a:rPr>
                        <a:t>(</a:t>
                      </a:r>
                      <a:r>
                        <a:rPr lang="zh-TW" altLang="en-US" sz="2400" u="none" strike="noStrike" dirty="0">
                          <a:effectLst/>
                        </a:rPr>
                        <a:t>含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r>
                        <a:rPr lang="zh-TW" altLang="en-US" sz="2400" u="none" strike="noStrike" dirty="0">
                          <a:effectLst/>
                        </a:rPr>
                        <a:t>警告以下者得</a:t>
                      </a:r>
                      <a:r>
                        <a:rPr lang="en-US" altLang="zh-TW" sz="2400" u="none" strike="noStrike" dirty="0">
                          <a:effectLst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服務表現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擔任幹部最高</a:t>
                      </a:r>
                      <a:r>
                        <a:rPr lang="en-US" altLang="zh-TW" sz="2400" u="none" strike="noStrike" dirty="0">
                          <a:effectLst/>
                        </a:rPr>
                        <a:t>4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(2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學期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10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</a:rPr>
                        <a:t>志願服務時數</a:t>
                      </a:r>
                      <a:r>
                        <a:rPr lang="en-US" altLang="zh-TW" sz="2400" u="none" strike="noStrike" dirty="0">
                          <a:effectLst/>
                        </a:rPr>
                        <a:t>(0.3</a:t>
                      </a:r>
                      <a:r>
                        <a:rPr lang="zh-TW" altLang="en-US" sz="2400" u="none" strike="noStrike" dirty="0">
                          <a:effectLst/>
                        </a:rPr>
                        <a:t>分</a:t>
                      </a:r>
                      <a:r>
                        <a:rPr lang="en-US" altLang="zh-TW" sz="2400" u="none" strike="noStrike" dirty="0">
                          <a:effectLst/>
                        </a:rPr>
                        <a:t>/</a:t>
                      </a:r>
                      <a:r>
                        <a:rPr lang="zh-TW" altLang="en-US" sz="2400" u="none" strike="noStrike" dirty="0">
                          <a:effectLst/>
                        </a:rPr>
                        <a:t>小時</a:t>
                      </a:r>
                      <a:r>
                        <a:rPr lang="en-US" altLang="zh-TW" sz="2400" u="none" strike="noStrike" dirty="0">
                          <a:effectLst/>
                        </a:rPr>
                        <a:t>)</a:t>
                      </a:r>
                      <a:endParaRPr lang="en-US" altLang="zh-TW" sz="2400" b="0" i="0" u="none" strike="noStrike" dirty="0">
                        <a:solidFill>
                          <a:srgbClr val="000000"/>
                        </a:solidFill>
                        <a:effectLst/>
                        <a:latin typeface="新細明體" panose="02020500000000000000" pitchFamily="18" charset="-120"/>
                        <a:ea typeface="新細明體" panose="02020500000000000000" pitchFamily="18" charset="-120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才藝表現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8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體適能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2400" u="none" strike="noStrike"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TW" altLang="en-US" sz="2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u="none" strike="noStrike" dirty="0">
                          <a:effectLst/>
                          <a:latin typeface="+mn-ea"/>
                          <a:ea typeface="+mn-ea"/>
                        </a:rPr>
                        <a:t>6</a:t>
                      </a:r>
                      <a:r>
                        <a:rPr lang="zh-TW" altLang="en-US" sz="2400" u="none" strike="noStrike" dirty="0">
                          <a:effectLst/>
                          <a:latin typeface="+mn-ea"/>
                          <a:ea typeface="+mn-ea"/>
                        </a:rPr>
                        <a:t>分</a:t>
                      </a:r>
                      <a:endParaRPr lang="zh-TW" alt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830" marR="7830" marT="7830" marB="0" anchor="ctr">
                    <a:solidFill>
                      <a:srgbClr val="B0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18256" y="620688"/>
            <a:ext cx="3970784" cy="990600"/>
          </a:xfrm>
        </p:spPr>
        <p:txBody>
          <a:bodyPr>
            <a:normAutofit/>
          </a:bodyPr>
          <a:lstStyle/>
          <a:p>
            <a:r>
              <a:rPr lang="zh-TW" altLang="en-US" dirty="0"/>
              <a:t>多元學習</a:t>
            </a:r>
          </a:p>
        </p:txBody>
      </p:sp>
      <p:sp>
        <p:nvSpPr>
          <p:cNvPr id="5" name="直線圖說文字 2 4"/>
          <p:cNvSpPr/>
          <p:nvPr/>
        </p:nvSpPr>
        <p:spPr>
          <a:xfrm>
            <a:off x="4355976" y="476672"/>
            <a:ext cx="4536504" cy="165618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1925"/>
              <a:gd name="adj6" fmla="val -3760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>
                <a:solidFill>
                  <a:srgbClr val="0070C0"/>
                </a:solidFill>
              </a:rPr>
              <a:t>一定要「銷過」</a:t>
            </a:r>
            <a:endParaRPr lang="en-US" altLang="zh-TW" sz="2400" b="1" dirty="0">
              <a:solidFill>
                <a:srgbClr val="0070C0"/>
              </a:solidFill>
            </a:endParaRPr>
          </a:p>
          <a:p>
            <a:r>
              <a:rPr lang="zh-TW" altLang="en-US" sz="2400" b="1" dirty="0">
                <a:solidFill>
                  <a:srgbClr val="0070C0"/>
                </a:solidFill>
              </a:rPr>
              <a:t>記「嘉獎」</a:t>
            </a:r>
            <a:r>
              <a:rPr lang="en-US" altLang="zh-TW" sz="2400" b="1" dirty="0">
                <a:solidFill>
                  <a:srgbClr val="0070C0"/>
                </a:solidFill>
              </a:rPr>
              <a:t>8</a:t>
            </a:r>
            <a:r>
              <a:rPr lang="zh-TW" altLang="en-US" sz="2400" b="1" dirty="0">
                <a:solidFill>
                  <a:srgbClr val="0070C0"/>
                </a:solidFill>
              </a:rPr>
              <a:t>支</a:t>
            </a:r>
          </a:p>
        </p:txBody>
      </p:sp>
      <p:sp>
        <p:nvSpPr>
          <p:cNvPr id="6" name="矩形 5"/>
          <p:cNvSpPr/>
          <p:nvPr/>
        </p:nvSpPr>
        <p:spPr>
          <a:xfrm>
            <a:off x="1978284" y="3861048"/>
            <a:ext cx="7165715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3688623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4928</TotalTime>
  <Words>2247</Words>
  <Application>Microsoft Office PowerPoint</Application>
  <PresentationFormat>如螢幕大小 (4:3)</PresentationFormat>
  <Paragraphs>578</Paragraphs>
  <Slides>24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華康中圓體</vt:lpstr>
      <vt:lpstr>華康仿宋體W4</vt:lpstr>
      <vt:lpstr>華康仿宋體W6</vt:lpstr>
      <vt:lpstr>華康細圓體</vt:lpstr>
      <vt:lpstr>華康標宋體</vt:lpstr>
      <vt:lpstr>微軟正黑體</vt:lpstr>
      <vt:lpstr>新細明體</vt:lpstr>
      <vt:lpstr>標楷體</vt:lpstr>
      <vt:lpstr>Arial</vt:lpstr>
      <vt:lpstr>Calibri</vt:lpstr>
      <vt:lpstr>Trebuchet MS</vt:lpstr>
      <vt:lpstr>Wingdings 3</vt:lpstr>
      <vt:lpstr>多面向</vt:lpstr>
      <vt:lpstr>免試入學超額比序 項目積分 說明會</vt:lpstr>
      <vt:lpstr>PowerPoint 簡報</vt:lpstr>
      <vt:lpstr>PowerPoint 簡報</vt:lpstr>
      <vt:lpstr>PowerPoint 簡報</vt:lpstr>
      <vt:lpstr>PowerPoint 簡報</vt:lpstr>
      <vt:lpstr>升學事項宣導 </vt:lpstr>
      <vt:lpstr> 適性輔導</vt:lpstr>
      <vt:lpstr> 適性輔導</vt:lpstr>
      <vt:lpstr>多元學習</vt:lpstr>
      <vt:lpstr>多元學習</vt:lpstr>
      <vt:lpstr>PowerPoint 簡報</vt:lpstr>
      <vt:lpstr>PowerPoint 簡報</vt:lpstr>
      <vt:lpstr>PowerPoint 簡報</vt:lpstr>
      <vt:lpstr>總積分相同－超額比序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315班親會</dc:title>
  <dc:creator>chjhs6659</dc:creator>
  <cp:lastModifiedBy>Joe Chiang</cp:lastModifiedBy>
  <cp:revision>237</cp:revision>
  <cp:lastPrinted>2024-11-12T05:23:04Z</cp:lastPrinted>
  <dcterms:created xsi:type="dcterms:W3CDTF">2017-09-07T08:10:05Z</dcterms:created>
  <dcterms:modified xsi:type="dcterms:W3CDTF">2025-11-05T06:15:20Z</dcterms:modified>
</cp:coreProperties>
</file>