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8" r:id="rId2"/>
    <p:sldId id="340" r:id="rId3"/>
    <p:sldId id="343" r:id="rId4"/>
    <p:sldId id="342" r:id="rId5"/>
    <p:sldId id="341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04" r:id="rId14"/>
    <p:sldId id="303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277" r:id="rId29"/>
  </p:sldIdLst>
  <p:sldSz cx="12192000" cy="6858000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EDEC"/>
    <a:srgbClr val="523A2C"/>
    <a:srgbClr val="D78F8E"/>
    <a:srgbClr val="EDD1CF"/>
    <a:srgbClr val="F3E8E7"/>
    <a:srgbClr val="4F392B"/>
    <a:srgbClr val="F6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62B1376-5301-4754-8517-07A8CBAD00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76B69F8-60E4-46A7-8438-C8DD528DEF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09836-CCF5-4BC4-9A7F-A6EF7265A90E}" type="datetime1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D91FA23-A11D-4B2E-BC3A-FC9ADF3C8C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B21F432-DA3E-4DEF-BD9B-D6A3EDDAE2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643BE-BD6F-40BA-8D3B-F5D99E225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82165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94B9958-C91B-4DAE-B2A5-81B8169D78FC}" type="datetime1">
              <a:rPr lang="zh-TW" altLang="en-US" smtClean="0"/>
              <a:t>2023/11/28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1BC510C-A274-4F09-B4F8-A9F602567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5759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D9DAE7D7-BC92-471C-B4A0-FEE868ED832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8A21F9-0BD6-4D5D-B85C-711FC61EE0E8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00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E52C4B03-3FD8-4052-8B9B-AB72FB8A057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8134CD-58BD-4E35-8F37-843175CE7167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36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D8100E0E-4437-4640-831D-BEAAB68A178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5893303-908E-4232-A1B9-100772544347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804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812EC85E-AA23-4CD7-847F-A21FD6FD63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F5075AC-A0D2-4465-A1E9-7B491C78E6C1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55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4E6D8127-259B-4916-897D-B46BF61E840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4892F89-6B04-4272-8FDA-662139B51AB5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681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D0D0AD3A-F4E7-4777-A305-46C3F3F6CF2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DAC2202-39F3-4202-9078-15FBAB96733A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392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8D7106EE-DC24-4B91-9F46-E95820CF6D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1B834C5-B9FE-48AA-8EBE-01EC8EF46F1A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934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3B129CFA-04CE-4FF1-9576-598AE33F7A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A26211-D28A-4A0B-B836-112D83541212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27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D48FB936-80C5-4EC8-8337-AE7B01BD20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E884063-0AA9-4BFE-AA33-21277DC76B1B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159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BE47E1A1-5BED-42C9-A813-A24331FF7B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0E71A91-243F-4534-BEF4-7C6A73BA1844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48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443AC0F3-1D95-4CE0-BA1D-31FD8D744CE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6F2E191-490E-44DA-ACA8-5B9D2B1D3152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97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8D19ECE5-71F5-42D5-8F55-AB1BBA7314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4294309-6D0A-4157-9D00-CFBB5F66C82B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33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310FA52F-ACF0-4F8A-B97A-3793A898B4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B5604F-B127-4EBA-8444-38DBBD5765A5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93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51BADDD7-5857-44FF-8F4B-D08BC87099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E12BD57-0CFD-49FA-94D9-DA1797B9AE53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69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89B378F6-9C46-4E15-A60F-C7AB5CDF87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634634D-E5C3-4BA1-80C5-6D65328E89BB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80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537DCE71-855D-4A30-9CE7-3699A133FDC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0B89B2E-162F-4E05-B72E-55E4AAA84D1D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547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3977B949-2FCE-4B66-9EF2-E4CA91946C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DCD3597-CEEB-4D27-8612-87FC74B2BEC9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54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BA776A4D-8A21-443C-9D3A-2590DB00443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3A5306-B97C-46E6-8541-6380624418FA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186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15A2FAA8-3DC2-4D64-9BC8-48703A189F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B0C6921-06C6-44FB-AA05-1E7D7B3D11E3}" type="datetime1">
              <a:rPr lang="zh-TW" altLang="en-US" smtClean="0"/>
              <a:t>2023/11/28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02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>
            <a:spLocks noChangeArrowheads="1"/>
          </p:cNvSpPr>
          <p:nvPr/>
        </p:nvSpPr>
        <p:spPr bwMode="auto">
          <a:xfrm>
            <a:off x="0" y="0"/>
            <a:ext cx="6426200" cy="5861054"/>
          </a:xfrm>
          <a:custGeom>
            <a:avLst/>
            <a:gdLst>
              <a:gd name="connsiteX0" fmla="*/ 0 w 6426200"/>
              <a:gd name="connsiteY0" fmla="*/ 0 h 5861054"/>
              <a:gd name="connsiteX1" fmla="*/ 6202018 w 6426200"/>
              <a:gd name="connsiteY1" fmla="*/ 0 h 5861054"/>
              <a:gd name="connsiteX2" fmla="*/ 6225541 w 6426200"/>
              <a:gd name="connsiteY2" fmla="*/ 69532 h 5861054"/>
              <a:gd name="connsiteX3" fmla="*/ 6426200 w 6426200"/>
              <a:gd name="connsiteY3" fmla="*/ 1397004 h 5861054"/>
              <a:gd name="connsiteX4" fmla="*/ 1962943 w 6426200"/>
              <a:gd name="connsiteY4" fmla="*/ 5861054 h 5861054"/>
              <a:gd name="connsiteX5" fmla="*/ 27937 w 6426200"/>
              <a:gd name="connsiteY5" fmla="*/ 5420851 h 5861054"/>
              <a:gd name="connsiteX6" fmla="*/ 0 w 6426200"/>
              <a:gd name="connsiteY6" fmla="*/ 5406540 h 586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6200" h="5861054">
                <a:moveTo>
                  <a:pt x="0" y="0"/>
                </a:moveTo>
                <a:lnTo>
                  <a:pt x="6202018" y="0"/>
                </a:lnTo>
                <a:lnTo>
                  <a:pt x="6225541" y="69532"/>
                </a:lnTo>
                <a:cubicBezTo>
                  <a:pt x="6355948" y="488880"/>
                  <a:pt x="6426200" y="934737"/>
                  <a:pt x="6426200" y="1397004"/>
                </a:cubicBezTo>
                <a:cubicBezTo>
                  <a:pt x="6426200" y="3862431"/>
                  <a:pt x="4427932" y="5861054"/>
                  <a:pt x="1962943" y="5861054"/>
                </a:cubicBezTo>
                <a:cubicBezTo>
                  <a:pt x="1269665" y="5861054"/>
                  <a:pt x="613305" y="5702960"/>
                  <a:pt x="27937" y="5420851"/>
                </a:cubicBezTo>
                <a:lnTo>
                  <a:pt x="0" y="5406540"/>
                </a:lnTo>
                <a:close/>
              </a:path>
            </a:pathLst>
          </a:custGeom>
          <a:solidFill>
            <a:srgbClr val="E5B8B7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任意多边形 52"/>
          <p:cNvSpPr>
            <a:spLocks noChangeArrowheads="1"/>
          </p:cNvSpPr>
          <p:nvPr/>
        </p:nvSpPr>
        <p:spPr bwMode="auto">
          <a:xfrm>
            <a:off x="1" y="0"/>
            <a:ext cx="4662117" cy="4096657"/>
          </a:xfrm>
          <a:custGeom>
            <a:avLst/>
            <a:gdLst>
              <a:gd name="connsiteX0" fmla="*/ 0 w 4662117"/>
              <a:gd name="connsiteY0" fmla="*/ 0 h 4096657"/>
              <a:gd name="connsiteX1" fmla="*/ 4269417 w 4662117"/>
              <a:gd name="connsiteY1" fmla="*/ 0 h 4096657"/>
              <a:gd name="connsiteX2" fmla="*/ 4336341 w 4662117"/>
              <a:gd name="connsiteY2" fmla="*/ 110179 h 4096657"/>
              <a:gd name="connsiteX3" fmla="*/ 4662117 w 4662117"/>
              <a:gd name="connsiteY3" fmla="*/ 1396997 h 4096657"/>
              <a:gd name="connsiteX4" fmla="*/ 1962937 w 4662117"/>
              <a:gd name="connsiteY4" fmla="*/ 4096657 h 4096657"/>
              <a:gd name="connsiteX5" fmla="*/ 54329 w 4662117"/>
              <a:gd name="connsiteY5" fmla="*/ 3305945 h 4096657"/>
              <a:gd name="connsiteX6" fmla="*/ 0 w 4662117"/>
              <a:gd name="connsiteY6" fmla="*/ 3246158 h 409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2117" h="4096657">
                <a:moveTo>
                  <a:pt x="0" y="0"/>
                </a:moveTo>
                <a:lnTo>
                  <a:pt x="4269417" y="0"/>
                </a:lnTo>
                <a:lnTo>
                  <a:pt x="4336341" y="110179"/>
                </a:lnTo>
                <a:cubicBezTo>
                  <a:pt x="4544103" y="492703"/>
                  <a:pt x="4662117" y="931066"/>
                  <a:pt x="4662117" y="1396997"/>
                </a:cubicBezTo>
                <a:cubicBezTo>
                  <a:pt x="4662117" y="2887978"/>
                  <a:pt x="3453653" y="4096657"/>
                  <a:pt x="1962937" y="4096657"/>
                </a:cubicBezTo>
                <a:cubicBezTo>
                  <a:pt x="1217579" y="4096657"/>
                  <a:pt x="542784" y="3794487"/>
                  <a:pt x="54329" y="3305945"/>
                </a:cubicBezTo>
                <a:lnTo>
                  <a:pt x="0" y="3246158"/>
                </a:lnTo>
                <a:close/>
              </a:path>
            </a:pathLst>
          </a:custGeom>
          <a:solidFill>
            <a:srgbClr val="D78F8D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椭圆 4"/>
          <p:cNvSpPr>
            <a:spLocks noChangeArrowheads="1"/>
          </p:cNvSpPr>
          <p:nvPr/>
        </p:nvSpPr>
        <p:spPr bwMode="auto">
          <a:xfrm>
            <a:off x="9937750" y="216694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椭圆 5"/>
          <p:cNvSpPr>
            <a:spLocks noChangeArrowheads="1"/>
          </p:cNvSpPr>
          <p:nvPr/>
        </p:nvSpPr>
        <p:spPr bwMode="auto">
          <a:xfrm>
            <a:off x="10061357" y="2290549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椭圆 8"/>
          <p:cNvSpPr>
            <a:spLocks noChangeArrowheads="1"/>
          </p:cNvSpPr>
          <p:nvPr/>
        </p:nvSpPr>
        <p:spPr bwMode="auto">
          <a:xfrm>
            <a:off x="7072313" y="411639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椭圆 7"/>
          <p:cNvSpPr>
            <a:spLocks noChangeArrowheads="1"/>
          </p:cNvSpPr>
          <p:nvPr/>
        </p:nvSpPr>
        <p:spPr bwMode="auto">
          <a:xfrm>
            <a:off x="7342188" y="1954217"/>
            <a:ext cx="2860675" cy="2860675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椭圆 9"/>
          <p:cNvSpPr>
            <a:spLocks noChangeArrowheads="1"/>
          </p:cNvSpPr>
          <p:nvPr/>
        </p:nvSpPr>
        <p:spPr bwMode="auto">
          <a:xfrm>
            <a:off x="7542213" y="4741867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椭圆 29"/>
          <p:cNvSpPr>
            <a:spLocks noChangeArrowheads="1"/>
          </p:cNvSpPr>
          <p:nvPr/>
        </p:nvSpPr>
        <p:spPr bwMode="auto">
          <a:xfrm>
            <a:off x="10453688" y="5392742"/>
            <a:ext cx="341312" cy="341312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椭圆 30"/>
          <p:cNvSpPr>
            <a:spLocks noChangeArrowheads="1"/>
          </p:cNvSpPr>
          <p:nvPr/>
        </p:nvSpPr>
        <p:spPr bwMode="auto">
          <a:xfrm>
            <a:off x="10521139" y="5460193"/>
            <a:ext cx="206410" cy="20641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椭圆 32"/>
          <p:cNvSpPr>
            <a:spLocks noChangeArrowheads="1"/>
          </p:cNvSpPr>
          <p:nvPr/>
        </p:nvSpPr>
        <p:spPr bwMode="auto">
          <a:xfrm>
            <a:off x="9353550" y="5314954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椭圆 33"/>
          <p:cNvSpPr>
            <a:spLocks noChangeArrowheads="1"/>
          </p:cNvSpPr>
          <p:nvPr/>
        </p:nvSpPr>
        <p:spPr bwMode="auto">
          <a:xfrm>
            <a:off x="9387119" y="5348836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椭圆 39"/>
          <p:cNvSpPr>
            <a:spLocks noChangeArrowheads="1"/>
          </p:cNvSpPr>
          <p:nvPr/>
        </p:nvSpPr>
        <p:spPr bwMode="auto">
          <a:xfrm>
            <a:off x="4803775" y="4756154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椭圆 40"/>
          <p:cNvSpPr>
            <a:spLocks noChangeArrowheads="1"/>
          </p:cNvSpPr>
          <p:nvPr/>
        </p:nvSpPr>
        <p:spPr bwMode="auto">
          <a:xfrm>
            <a:off x="4862755" y="4815134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54609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76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02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7839969" y="5434663"/>
            <a:ext cx="1663363" cy="2917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6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2729838" y="5434663"/>
            <a:ext cx="1663363" cy="2917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7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5184492" y="4220821"/>
            <a:ext cx="1862057" cy="32562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1332877" y="2093854"/>
            <a:ext cx="3764973" cy="23882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4893345" y="3156388"/>
            <a:ext cx="893111" cy="15563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1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mess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4509" y="0"/>
            <a:ext cx="3741139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6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6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lang="zh-CN" altLang="en-US" sz="2800" kern="1200" baseline="0" dirty="0" smtClean="0">
          <a:solidFill>
            <a:schemeClr val="accent2">
              <a:lumMod val="75000"/>
            </a:schemeClr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10146278" y="603916"/>
            <a:ext cx="402696" cy="402696"/>
          </a:xfrm>
          <a:prstGeom prst="ellipse">
            <a:avLst/>
          </a:prstGeom>
          <a:solidFill>
            <a:srgbClr val="D78F8E"/>
          </a:solidFill>
          <a:ln>
            <a:noFill/>
          </a:ln>
          <a:effectLst>
            <a:reflection stA="45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10800000" flipV="1">
            <a:off x="29139" y="1203639"/>
            <a:ext cx="7251614" cy="5654361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4"/>
          <p:cNvSpPr>
            <a:spLocks noChangeArrowheads="1"/>
          </p:cNvSpPr>
          <p:nvPr/>
        </p:nvSpPr>
        <p:spPr bwMode="auto">
          <a:xfrm>
            <a:off x="8852147" y="1923873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椭圆 5"/>
          <p:cNvSpPr>
            <a:spLocks noChangeArrowheads="1"/>
          </p:cNvSpPr>
          <p:nvPr/>
        </p:nvSpPr>
        <p:spPr bwMode="auto">
          <a:xfrm>
            <a:off x="8975754" y="2047480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椭圆 8"/>
          <p:cNvSpPr>
            <a:spLocks noChangeArrowheads="1"/>
          </p:cNvSpPr>
          <p:nvPr/>
        </p:nvSpPr>
        <p:spPr bwMode="auto">
          <a:xfrm>
            <a:off x="8663016" y="4159073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椭圆 7"/>
          <p:cNvSpPr>
            <a:spLocks noChangeArrowheads="1"/>
          </p:cNvSpPr>
          <p:nvPr/>
        </p:nvSpPr>
        <p:spPr bwMode="auto">
          <a:xfrm>
            <a:off x="6256585" y="1711148"/>
            <a:ext cx="2860675" cy="2860675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椭圆 9"/>
          <p:cNvSpPr>
            <a:spLocks noChangeArrowheads="1"/>
          </p:cNvSpPr>
          <p:nvPr/>
        </p:nvSpPr>
        <p:spPr bwMode="auto">
          <a:xfrm>
            <a:off x="6466563" y="4693852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9368085" y="5149673"/>
            <a:ext cx="341312" cy="341312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椭圆 30"/>
          <p:cNvSpPr>
            <a:spLocks noChangeArrowheads="1"/>
          </p:cNvSpPr>
          <p:nvPr/>
        </p:nvSpPr>
        <p:spPr bwMode="auto">
          <a:xfrm>
            <a:off x="9435536" y="5217124"/>
            <a:ext cx="206410" cy="20641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椭圆 32"/>
          <p:cNvSpPr>
            <a:spLocks noChangeArrowheads="1"/>
          </p:cNvSpPr>
          <p:nvPr/>
        </p:nvSpPr>
        <p:spPr bwMode="auto">
          <a:xfrm>
            <a:off x="8267947" y="5071885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椭圆 33"/>
          <p:cNvSpPr>
            <a:spLocks noChangeArrowheads="1"/>
          </p:cNvSpPr>
          <p:nvPr/>
        </p:nvSpPr>
        <p:spPr bwMode="auto">
          <a:xfrm>
            <a:off x="8301516" y="5105767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椭圆 39"/>
          <p:cNvSpPr>
            <a:spLocks noChangeArrowheads="1"/>
          </p:cNvSpPr>
          <p:nvPr/>
        </p:nvSpPr>
        <p:spPr bwMode="auto">
          <a:xfrm>
            <a:off x="2815347" y="4513085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椭圆 40"/>
          <p:cNvSpPr>
            <a:spLocks noChangeArrowheads="1"/>
          </p:cNvSpPr>
          <p:nvPr/>
        </p:nvSpPr>
        <p:spPr bwMode="auto">
          <a:xfrm>
            <a:off x="2874327" y="4572065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Google Shape;257;p12"/>
          <p:cNvSpPr txBox="1">
            <a:spLocks/>
          </p:cNvSpPr>
          <p:nvPr/>
        </p:nvSpPr>
        <p:spPr>
          <a:xfrm>
            <a:off x="1090961" y="2291746"/>
            <a:ext cx="8618436" cy="11604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spcAft>
                <a:spcPct val="0"/>
              </a:spcAft>
              <a:buFont typeface="Montserrat" charset="0"/>
              <a:buNone/>
            </a:pP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ontserrat" charset="0"/>
                <a:sym typeface="Montserrat" charset="0"/>
              </a:rPr>
              <a:t>桃連</a:t>
            </a:r>
            <a:r>
              <a:rPr lang="zh-TW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ontserrat" charset="0"/>
                <a:sym typeface="Montserrat" charset="0"/>
              </a:rPr>
              <a:t>區</a:t>
            </a:r>
            <a:b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ontserrat" charset="0"/>
                <a:sym typeface="Montserrat" charset="0"/>
              </a:rPr>
            </a:br>
            <a:r>
              <a:rPr lang="zh-TW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ontserrat" charset="0"/>
                <a:sym typeface="Montserrat" charset="0"/>
              </a:rPr>
              <a:t>免試入學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ontserrat" charset="0"/>
                <a:sym typeface="Montserrat" charset="0"/>
              </a:rPr>
              <a:t>報名及志願分發系統</a:t>
            </a:r>
            <a:endParaRPr lang="zh-TW" altLang="zh-TW" sz="4800" dirty="0">
              <a:solidFill>
                <a:schemeClr val="tx1"/>
              </a:solidFill>
              <a:latin typeface="Montserrat" charset="0"/>
              <a:ea typeface="新細明體" panose="02020500000000000000" pitchFamily="18" charset="-120"/>
              <a:cs typeface="Montserrat" charset="0"/>
              <a:sym typeface="Montserrat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083235" y="3688836"/>
            <a:ext cx="17235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說明會</a:t>
            </a:r>
          </a:p>
        </p:txBody>
      </p:sp>
      <p:sp>
        <p:nvSpPr>
          <p:cNvPr id="28" name="矩形 10"/>
          <p:cNvSpPr>
            <a:spLocks noChangeArrowheads="1"/>
          </p:cNvSpPr>
          <p:nvPr/>
        </p:nvSpPr>
        <p:spPr bwMode="auto">
          <a:xfrm>
            <a:off x="9164884" y="3661332"/>
            <a:ext cx="4243098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ts val="2800"/>
              </a:lnSpc>
              <a:buFontTx/>
              <a:buNone/>
            </a:pP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報告人： 江東運</a:t>
            </a:r>
            <a:b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  期： </a:t>
            </a:r>
            <a: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149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72"/>
          <p:cNvSpPr/>
          <p:nvPr/>
        </p:nvSpPr>
        <p:spPr>
          <a:xfrm>
            <a:off x="10754261" y="2707395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74"/>
          <p:cNvSpPr/>
          <p:nvPr/>
        </p:nvSpPr>
        <p:spPr>
          <a:xfrm>
            <a:off x="10556967" y="3443715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67722" y="6158518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659" y="6605377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258778" y="1504346"/>
            <a:ext cx="5579745" cy="327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點選【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相關作業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】裡的【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學生資料查詢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】。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zh-TW" sz="20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查詢忘記密碼學生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查詢區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輸入學生之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，點選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【查詢】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按鈕。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忘記密碼學生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</a:t>
            </a:r>
            <a:r>
              <a:rPr lang="zh-TW" altLang="zh-TW" sz="20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按下【還原預設密碼】按鈕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</a:t>
            </a:r>
            <a:r>
              <a:rPr lang="zh-TW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學生密碼還原成功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83" y="959005"/>
            <a:ext cx="6214239" cy="3587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04" y="4854671"/>
            <a:ext cx="6492912" cy="17948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-208592" y="611663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還原學生預設密碼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5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72"/>
          <p:cNvSpPr/>
          <p:nvPr/>
        </p:nvSpPr>
        <p:spPr>
          <a:xfrm>
            <a:off x="10754261" y="2707395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74"/>
          <p:cNvSpPr/>
          <p:nvPr/>
        </p:nvSpPr>
        <p:spPr>
          <a:xfrm>
            <a:off x="10556967" y="3443715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67722" y="6158518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240797" y="949159"/>
            <a:ext cx="978516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本功能提供輔導老師或導師端查詢學生選填情況。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點選【</a:t>
            </a:r>
            <a:r>
              <a:rPr lang="zh-TW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相關作業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】裡的【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「免試」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學生志願設定與查詢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】。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查詢學生：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查詢區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輸入要查詢的學生之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，點選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【查詢】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按鈕。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查閱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欄位的【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志願明細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】按鈕。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278" y="3443715"/>
            <a:ext cx="7162096" cy="333485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-206464" y="267355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學生選填情況查詢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5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996398" y="2317173"/>
            <a:ext cx="2321775" cy="2162960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02302" y="757995"/>
            <a:ext cx="487230" cy="487230"/>
            <a:chOff x="1649684" y="465073"/>
            <a:chExt cx="2713594" cy="2713594"/>
          </a:xfrm>
        </p:grpSpPr>
        <p:grpSp>
          <p:nvGrpSpPr>
            <p:cNvPr id="5" name="组合 4"/>
            <p:cNvGrpSpPr/>
            <p:nvPr/>
          </p:nvGrpSpPr>
          <p:grpSpPr>
            <a:xfrm>
              <a:off x="1649684" y="465073"/>
              <a:ext cx="2713594" cy="2713594"/>
              <a:chOff x="1664733" y="480122"/>
              <a:chExt cx="2683496" cy="268349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rgbClr val="523A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23A2C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 rot="7200000"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rgbClr val="523A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23A2C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 rot="-7200000"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rgbClr val="523A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23A2C"/>
                  </a:solidFill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2741438" y="1556827"/>
              <a:ext cx="530086" cy="530086"/>
            </a:xfrm>
            <a:prstGeom prst="ellipse">
              <a:avLst/>
            </a:prstGeom>
            <a:noFill/>
            <a:ln w="12700">
              <a:solidFill>
                <a:srgbClr val="523A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3A2C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72979" y="1206849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23A2C"/>
                </a:solidFill>
              </a:rPr>
              <a:t>Core Info</a:t>
            </a:r>
            <a:endParaRPr lang="zh-CN" altLang="en-US" dirty="0">
              <a:solidFill>
                <a:srgbClr val="523A2C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215070" y="3962606"/>
            <a:ext cx="517527" cy="517527"/>
            <a:chOff x="9937750" y="2166942"/>
            <a:chExt cx="625475" cy="625475"/>
          </a:xfrm>
        </p:grpSpPr>
        <p:sp>
          <p:nvSpPr>
            <p:cNvPr id="50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816258" y="4377859"/>
            <a:ext cx="517527" cy="517527"/>
            <a:chOff x="9937750" y="2166942"/>
            <a:chExt cx="625475" cy="625475"/>
          </a:xfrm>
        </p:grpSpPr>
        <p:sp>
          <p:nvSpPr>
            <p:cNvPr id="53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4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96771" y="49521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志願設定與查詢</a:t>
            </a:r>
            <a:endParaRPr lang="zh-TW" altLang="zh-TW" sz="32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ontserrat" charset="0"/>
              <a:sym typeface="Montserrat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3319" y="1193019"/>
            <a:ext cx="81443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【相關作業】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「免試」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學生志願設定與查詢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dirty="0"/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296771" y="1886382"/>
            <a:ext cx="4237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學生未填志願原因設定</a:t>
            </a: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514638" y="2454800"/>
            <a:ext cx="8353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8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於未填志願原因欄位的下拉選單選擇未填志願原因，再點選【</a:t>
            </a:r>
            <a:r>
              <a:rPr lang="zh-TW" altLang="zh-TW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送出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】按鈕。</a:t>
            </a: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06" y="3659227"/>
            <a:ext cx="92011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24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402355" y="415443"/>
            <a:ext cx="3301902" cy="3301902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783601" y="3004660"/>
            <a:ext cx="414118" cy="414118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3169703" y="415443"/>
            <a:ext cx="5767206" cy="313922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  <a:cs typeface="ISOCP" panose="00000400000000000000" pitchFamily="2" charset="0"/>
              </a:rPr>
              <a:t>測試學生帳號</a:t>
            </a:r>
            <a:endParaRPr lang="zh-CN" altLang="en-US" sz="7200" dirty="0">
              <a:latin typeface="標楷體" panose="03000509000000000000" pitchFamily="65" charset="-120"/>
              <a:ea typeface="標楷體" panose="03000509000000000000" pitchFamily="65" charset="-120"/>
              <a:cs typeface="ISOCP" panose="00000400000000000000" pitchFamily="2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431280" y="2957750"/>
            <a:ext cx="5760720" cy="3911825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3790" y="4932027"/>
            <a:ext cx="611041" cy="611041"/>
            <a:chOff x="9937750" y="2166942"/>
            <a:chExt cx="625475" cy="625475"/>
          </a:xfrm>
        </p:grpSpPr>
        <p:sp>
          <p:nvSpPr>
            <p:cNvPr id="12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298864" y="2803857"/>
            <a:ext cx="1046364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系統建置給國中端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Demo</a:t>
            </a:r>
            <a:r>
              <a:rPr lang="zh-TW" altLang="en-US" sz="2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使用之測試學生</a:t>
            </a:r>
            <a:endParaRPr lang="en-US" altLang="zh-TW" sz="28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</a:pPr>
            <a:endParaRPr lang="en-US" altLang="zh-TW" sz="28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b="1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帳號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A123456789  </a:t>
            </a:r>
            <a:r>
              <a:rPr lang="zh-TW" altLang="en-US" sz="2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A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2345678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b="1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密碼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Jj123456    </a:t>
            </a:r>
            <a:r>
              <a:rPr lang="zh-TW" altLang="en-US" sz="2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Jj123456</a:t>
            </a:r>
          </a:p>
          <a:p>
            <a:pPr>
              <a:spcBef>
                <a:spcPct val="0"/>
              </a:spcBef>
            </a:pPr>
            <a:endParaRPr lang="en-US" altLang="zh-TW" sz="28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請不要修改它的資料及密碼</a:t>
            </a:r>
            <a:r>
              <a:rPr lang="en-US" altLang="zh-TW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24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2556164" y="3717345"/>
            <a:ext cx="3221181" cy="12146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5857009" y="3717345"/>
            <a:ext cx="3221181" cy="12146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711875" y="302475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635069" y="4478842"/>
            <a:ext cx="1939722" cy="4026796"/>
            <a:chOff x="11310678" y="5484773"/>
            <a:chExt cx="2665090" cy="5532633"/>
          </a:xfrm>
        </p:grpSpPr>
        <p:sp>
          <p:nvSpPr>
            <p:cNvPr id="14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7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9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1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2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3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4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5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6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7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9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0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6268" y="3190086"/>
            <a:ext cx="2168525" cy="4501782"/>
            <a:chOff x="11310678" y="5484773"/>
            <a:chExt cx="2665090" cy="5532633"/>
          </a:xfrm>
        </p:grpSpPr>
        <p:sp>
          <p:nvSpPr>
            <p:cNvPr id="33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9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0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1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2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3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4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5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6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7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8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9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1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2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3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26269" y="4478842"/>
            <a:ext cx="1939722" cy="4026796"/>
            <a:chOff x="11310678" y="5484773"/>
            <a:chExt cx="2665090" cy="5532633"/>
          </a:xfrm>
        </p:grpSpPr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8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9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0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2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3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4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7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pic>
        <p:nvPicPr>
          <p:cNvPr id="7" name="图片占位符 6"/>
          <p:cNvPicPr>
            <a:picLocks noGrp="1" noChangeAspect="1"/>
          </p:cNvPicPr>
          <p:nvPr>
            <p:ph type="pic" sz="quarter" idx="5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 r="21284"/>
          <a:stretch>
            <a:fillRect/>
          </a:stretch>
        </p:blipFill>
        <p:spPr>
          <a:xfrm>
            <a:off x="9775449" y="5068903"/>
            <a:ext cx="1663363" cy="2917453"/>
          </a:xfr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5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>
            <a:fillRect/>
          </a:stretch>
        </p:blipFill>
        <p:spPr>
          <a:xfrm>
            <a:off x="4665318" y="5068903"/>
            <a:ext cx="1663363" cy="2917453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5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r="11534"/>
          <a:stretch>
            <a:fillRect/>
          </a:stretch>
        </p:blipFill>
        <p:spPr>
          <a:xfrm>
            <a:off x="7119972" y="3855061"/>
            <a:ext cx="1862057" cy="3256271"/>
          </a:xfrm>
        </p:spPr>
      </p:pic>
      <p:sp>
        <p:nvSpPr>
          <p:cNvPr id="77" name="椭圆 76"/>
          <p:cNvSpPr/>
          <p:nvPr/>
        </p:nvSpPr>
        <p:spPr>
          <a:xfrm>
            <a:off x="1308784" y="3415793"/>
            <a:ext cx="414118" cy="414118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字版面配置區 10"/>
          <p:cNvSpPr txBox="1">
            <a:spLocks/>
          </p:cNvSpPr>
          <p:nvPr/>
        </p:nvSpPr>
        <p:spPr bwMode="auto">
          <a:xfrm>
            <a:off x="-1731646" y="-81782"/>
            <a:ext cx="10166271" cy="316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EFEFEF"/>
              </a:buClr>
              <a:buSzPts val="3200"/>
              <a:buFontTx/>
              <a:buNone/>
            </a:pPr>
            <a:r>
              <a:rPr lang="zh-TW" altLang="en-US" sz="115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T Serif" charset="0"/>
                <a:sym typeface="PT Serif" charset="0"/>
              </a:rPr>
              <a:t>學生端</a:t>
            </a:r>
          </a:p>
        </p:txBody>
      </p:sp>
      <p:sp>
        <p:nvSpPr>
          <p:cNvPr id="78" name="標題 9"/>
          <p:cNvSpPr txBox="1">
            <a:spLocks/>
          </p:cNvSpPr>
          <p:nvPr/>
        </p:nvSpPr>
        <p:spPr bwMode="gray">
          <a:xfrm>
            <a:off x="2805235" y="2302059"/>
            <a:ext cx="3442067" cy="124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操作說明</a:t>
            </a:r>
          </a:p>
        </p:txBody>
      </p:sp>
    </p:spTree>
    <p:extLst>
      <p:ext uri="{BB962C8B-B14F-4D97-AF65-F5344CB8AC3E}">
        <p14:creationId xmlns:p14="http://schemas.microsoft.com/office/powerpoint/2010/main" val="417216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527481" y="4922608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9692" y="4576472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27" name="Oval 26"/>
          <p:cNvSpPr/>
          <p:nvPr/>
        </p:nvSpPr>
        <p:spPr>
          <a:xfrm>
            <a:off x="6664713" y="4608583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7527481" y="3518782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99692" y="3172646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0" name="Oval 29"/>
          <p:cNvSpPr/>
          <p:nvPr/>
        </p:nvSpPr>
        <p:spPr>
          <a:xfrm>
            <a:off x="6664713" y="3204757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字方塊 9"/>
          <p:cNvSpPr txBox="1">
            <a:spLocks noChangeArrowheads="1"/>
          </p:cNvSpPr>
          <p:nvPr/>
        </p:nvSpPr>
        <p:spPr bwMode="auto">
          <a:xfrm>
            <a:off x="1205572" y="1560630"/>
            <a:ext cx="541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使用者不同，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選擇您要執行的身分。</a:t>
            </a:r>
          </a:p>
        </p:txBody>
      </p:sp>
      <p:pic>
        <p:nvPicPr>
          <p:cNvPr id="37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09" y="2188825"/>
            <a:ext cx="10149626" cy="40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34033" y="660916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E23B99B-1A6C-4C64-AC1D-C9D297013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67" y="2275091"/>
            <a:ext cx="4647619" cy="435238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599692" y="4576472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0" name="Oval 29"/>
          <p:cNvSpPr/>
          <p:nvPr/>
        </p:nvSpPr>
        <p:spPr>
          <a:xfrm>
            <a:off x="7283316" y="2391969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字方塊 9"/>
          <p:cNvSpPr txBox="1">
            <a:spLocks noChangeArrowheads="1"/>
          </p:cNvSpPr>
          <p:nvPr/>
        </p:nvSpPr>
        <p:spPr bwMode="auto">
          <a:xfrm>
            <a:off x="1205572" y="1560630"/>
            <a:ext cx="4801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依系統畫面指示，輸入登入資訊。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164922" y="3586952"/>
            <a:ext cx="3775393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帳號：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身分證字號，第一碼大寫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164922" y="4406783"/>
            <a:ext cx="480131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身分證末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4碼+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出生月日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4碼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，共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160160" y="5182389"/>
            <a:ext cx="2492375" cy="40005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驗證碼</a:t>
            </a:r>
            <a:r>
              <a:rPr lang="zh-TW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依圖示輸入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橢圓形圖說文字 21"/>
          <p:cNvSpPr>
            <a:spLocks noChangeArrowheads="1"/>
          </p:cNvSpPr>
          <p:nvPr/>
        </p:nvSpPr>
        <p:spPr bwMode="auto">
          <a:xfrm>
            <a:off x="4047538" y="5877314"/>
            <a:ext cx="5382698" cy="668392"/>
          </a:xfrm>
          <a:prstGeom prst="wedgeEllipseCallout">
            <a:avLst>
              <a:gd name="adj1" fmla="val -48457"/>
              <a:gd name="adj2" fmla="val -211561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帳號、密碼有</a:t>
            </a:r>
            <a:r>
              <a:rPr kumimoji="0"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大小寫</a:t>
            </a:r>
            <a:r>
              <a:rPr kumimoji="0"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之分！</a:t>
            </a:r>
          </a:p>
        </p:txBody>
      </p:sp>
      <p:sp>
        <p:nvSpPr>
          <p:cNvPr id="23" name="矩形圖說文字 22"/>
          <p:cNvSpPr/>
          <p:nvPr/>
        </p:nvSpPr>
        <p:spPr bwMode="auto">
          <a:xfrm>
            <a:off x="4796497" y="2691602"/>
            <a:ext cx="2735263" cy="647700"/>
          </a:xfrm>
          <a:prstGeom prst="wedgeRectCallout">
            <a:avLst>
              <a:gd name="adj1" fmla="val -103318"/>
              <a:gd name="adj2" fmla="val 36859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2000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下拉選單</a:t>
            </a:r>
            <a:r>
              <a:rPr lang="zh-TW" altLang="en-US" sz="2000" u="sng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選擇學校</a:t>
            </a:r>
            <a:r>
              <a:rPr lang="zh-TW" altLang="en-US" sz="2000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spc="1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078514" y="6026594"/>
            <a:ext cx="714375" cy="519112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0184" y="537796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527481" y="4922608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9692" y="4576472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27" name="Oval 26"/>
          <p:cNvSpPr/>
          <p:nvPr/>
        </p:nvSpPr>
        <p:spPr>
          <a:xfrm>
            <a:off x="6664713" y="4608583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99692" y="3172646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0" name="Oval 29"/>
          <p:cNvSpPr/>
          <p:nvPr/>
        </p:nvSpPr>
        <p:spPr>
          <a:xfrm>
            <a:off x="6664713" y="3204757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1543622" y="1422896"/>
            <a:ext cx="63404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修改登入密碼，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確定儲存後</a:t>
            </a:r>
            <a:r>
              <a:rPr lang="zh-TW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b="1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系統會自動登出</a:t>
            </a: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，請以</a:t>
            </a:r>
            <a:r>
              <a:rPr lang="zh-TW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新密碼</a:t>
            </a: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再次登入系統。</a:t>
            </a:r>
            <a:endParaRPr kumimoji="0" lang="zh-TW" altLang="en-US" sz="2400" b="1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22" y="2493034"/>
            <a:ext cx="881538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橢圓形圖說文字 9"/>
          <p:cNvSpPr>
            <a:spLocks noChangeArrowheads="1"/>
          </p:cNvSpPr>
          <p:nvPr/>
        </p:nvSpPr>
        <p:spPr bwMode="auto">
          <a:xfrm>
            <a:off x="8326814" y="4475536"/>
            <a:ext cx="3362325" cy="2154238"/>
          </a:xfrm>
          <a:prstGeom prst="wedgeEllipseCallout">
            <a:avLst>
              <a:gd name="adj1" fmla="val -53746"/>
              <a:gd name="adj2" fmla="val -54005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首次登入，務必完成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修改密碼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，才可以執行其它功能哦！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4054" y="663099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登入密碼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7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527481" y="4922608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9692" y="4576472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27" name="Oval 26"/>
          <p:cNvSpPr/>
          <p:nvPr/>
        </p:nvSpPr>
        <p:spPr>
          <a:xfrm>
            <a:off x="6664713" y="4608583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99692" y="3172646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0" name="Oval 29"/>
          <p:cNvSpPr/>
          <p:nvPr/>
        </p:nvSpPr>
        <p:spPr>
          <a:xfrm>
            <a:off x="6664713" y="3204757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1604910" y="1454577"/>
            <a:ext cx="54163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請先瀏覽資訊安全宣告內容</a:t>
            </a:r>
            <a:endParaRPr lang="zh-TW" altLang="zh-TW" sz="24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 我已閱讀並接受上述內容</a:t>
            </a:r>
            <a:r>
              <a:rPr lang="zh-TW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確認送出</a:t>
            </a:r>
            <a:r>
              <a:rPr lang="zh-TW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」按鈕。</a:t>
            </a:r>
            <a:endParaRPr lang="zh-TW" altLang="zh-TW" sz="24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14" y="2795136"/>
            <a:ext cx="8646264" cy="380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33562" y="646481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資訊安全宣告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3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TextBox 32"/>
          <p:cNvSpPr txBox="1"/>
          <p:nvPr/>
        </p:nvSpPr>
        <p:spPr>
          <a:xfrm>
            <a:off x="2150145" y="638358"/>
            <a:ext cx="652626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適性輔導問卷調查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1-2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次試模擬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76" y="1493702"/>
            <a:ext cx="4713146" cy="531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形圖說文字 9"/>
          <p:cNvSpPr>
            <a:spLocks noChangeArrowheads="1"/>
          </p:cNvSpPr>
          <p:nvPr/>
        </p:nvSpPr>
        <p:spPr bwMode="auto">
          <a:xfrm>
            <a:off x="8086806" y="1633514"/>
            <a:ext cx="3476625" cy="2298700"/>
          </a:xfrm>
          <a:prstGeom prst="wedgeEllipseCallout">
            <a:avLst>
              <a:gd name="adj1" fmla="val -82497"/>
              <a:gd name="adj2" fmla="val 61489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務必完成適性輔導問卷調查的填報，才可以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執行選填志願功能哦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13722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8F5BAE7-3227-436C-8C4A-7218381E6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8" y="0"/>
            <a:ext cx="11006356" cy="6878973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9627866" y="2673404"/>
            <a:ext cx="1294600" cy="4053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544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05563" y="6012450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5164" y="1538029"/>
            <a:ext cx="8801100" cy="6937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indent="304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點選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志願選填相關作業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裡的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個別序位查詢服務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即可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588" y="2326215"/>
            <a:ext cx="8064500" cy="16081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提醒您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</a:p>
          <a:p>
            <a:pPr>
              <a:defRPr/>
            </a:pPr>
            <a:endParaRPr lang="zh-TW" altLang="zh-TW" sz="10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◆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請先設定網頁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可顯示彈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跳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視窗功能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才可使用「個別序位查詢服務」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61" y="2233494"/>
            <a:ext cx="5671231" cy="437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橢圓 19"/>
          <p:cNvSpPr/>
          <p:nvPr/>
        </p:nvSpPr>
        <p:spPr>
          <a:xfrm>
            <a:off x="4933164" y="5186659"/>
            <a:ext cx="3744913" cy="10937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25193" y="817803"/>
            <a:ext cx="652626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個別序位區間查詢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7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16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1543622" y="1318423"/>
            <a:ext cx="8651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【志願選填相關作業】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【</a:t>
            </a:r>
            <a:r>
              <a:rPr lang="zh-TW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基本資料及超額比序積分資料查詢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1543622" y="1998244"/>
            <a:ext cx="80756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系統會直接下載「</a:t>
            </a:r>
            <a:r>
              <a:rPr lang="zh-TW" altLang="en-US" sz="23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sz="23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基本資料及超額比序積分資料</a:t>
            </a:r>
            <a:r>
              <a:rPr lang="zh-TW" altLang="en-US" sz="23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en-US" sz="2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505" y="2631047"/>
            <a:ext cx="6117228" cy="3812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1194180" y="690579"/>
            <a:ext cx="699385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基本資料及超額比序積分資料查詢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604910" y="1602855"/>
            <a:ext cx="9072562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模擬選填志願期間，</a:t>
            </a:r>
            <a:r>
              <a:rPr lang="zh-TW" altLang="en-US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首次</a:t>
            </a:r>
            <a:r>
              <a:rPr lang="zh-TW" altLang="zh-TW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登入志願選填頁面，</a:t>
            </a:r>
            <a:r>
              <a:rPr lang="zh-TW" altLang="zh-TW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</a:t>
            </a:r>
            <a:r>
              <a:rPr lang="zh-TW" altLang="zh-TW" sz="25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先完成適性輔導問卷填報，才可</a:t>
            </a:r>
            <a:r>
              <a:rPr lang="zh-TW" altLang="en-US" sz="25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選填志願</a:t>
            </a: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建議選填過程中，每隔一段時間</a:t>
            </a:r>
            <a:r>
              <a:rPr lang="zh-TW" altLang="zh-TW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按下「儲存志願」按鈕</a:t>
            </a:r>
            <a:r>
              <a:rPr lang="zh-TW" altLang="zh-TW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，以避免停電等情況導致所選志願遺失。</a:t>
            </a:r>
            <a:endParaRPr lang="zh-TW" altLang="zh-TW" sz="2500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選填完畢，務必</a:t>
            </a:r>
            <a:r>
              <a:rPr lang="zh-TW" altLang="zh-TW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按下「儲存志願」按鈕</a:t>
            </a: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，並至「</a:t>
            </a:r>
            <a:r>
              <a:rPr lang="zh-TW" altLang="zh-TW" sz="25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查詢我的志願資料</a:t>
            </a: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」頁面確認您選擇的志願及排序。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安全性考量，在選填志願期間若要離開位置，務必先</a:t>
            </a:r>
            <a:r>
              <a:rPr lang="zh-TW" altLang="zh-TW" sz="25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登出</a:t>
            </a: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500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73400" y="747686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免試志願選填功能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3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1346328" y="1327758"/>
            <a:ext cx="8651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【志願選填相關作業】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【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志願選填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62175" y="2065946"/>
            <a:ext cx="8893175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26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首先閱讀注意事項。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26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選擇免試欲加入科組：</a:t>
            </a: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下拉選單選擇</a:t>
            </a:r>
            <a:r>
              <a:rPr lang="zh-TW" altLang="zh-TW" sz="24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科組</a:t>
            </a: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學校序</a:t>
            </a: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26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點選【</a:t>
            </a:r>
            <a:r>
              <a:rPr lang="zh-TW" altLang="zh-TW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zh-TW" altLang="zh-TW" sz="26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】按鈕。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26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調整排序。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26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點選【</a:t>
            </a:r>
            <a:r>
              <a:rPr lang="zh-TW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儲存志願</a:t>
            </a:r>
            <a:r>
              <a:rPr lang="zh-TW" altLang="zh-TW" sz="26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】按鈕。</a:t>
            </a:r>
          </a:p>
        </p:txBody>
      </p:sp>
      <p:sp>
        <p:nvSpPr>
          <p:cNvPr id="20" name="橢圓形圖說文字 8"/>
          <p:cNvSpPr>
            <a:spLocks noChangeArrowheads="1"/>
          </p:cNvSpPr>
          <p:nvPr/>
        </p:nvSpPr>
        <p:spPr bwMode="auto">
          <a:xfrm>
            <a:off x="5414241" y="3420708"/>
            <a:ext cx="4906962" cy="1209675"/>
          </a:xfrm>
          <a:prstGeom prst="wedgeEllipseCallout">
            <a:avLst>
              <a:gd name="adj1" fmla="val -56690"/>
              <a:gd name="adj2" fmla="val -26838"/>
            </a:avLst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kumimoji="0" lang="en-US" altLang="zh-TW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kumimoji="0"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：只是</a:t>
            </a:r>
            <a:r>
              <a:rPr kumimoji="0" lang="zh-TW" altLang="en-US" sz="2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暫存</a:t>
            </a:r>
            <a:r>
              <a:rPr kumimoji="0"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志願，並不會儲存到系統哦！</a:t>
            </a:r>
          </a:p>
        </p:txBody>
      </p:sp>
      <p:sp>
        <p:nvSpPr>
          <p:cNvPr id="21" name="橢圓形圖說文字 20"/>
          <p:cNvSpPr>
            <a:spLocks noChangeArrowheads="1"/>
          </p:cNvSpPr>
          <p:nvPr/>
        </p:nvSpPr>
        <p:spPr bwMode="auto">
          <a:xfrm>
            <a:off x="4578227" y="5323493"/>
            <a:ext cx="1835150" cy="835025"/>
          </a:xfrm>
          <a:prstGeom prst="wedgeEllipseCallout">
            <a:avLst>
              <a:gd name="adj1" fmla="val -56509"/>
              <a:gd name="adj2" fmla="val -82125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30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很重要！</a:t>
            </a:r>
            <a:endParaRPr kumimoji="0" lang="en-US" altLang="zh-TW" sz="30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7869" y="704749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免試志願選填功能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6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67722" y="6158518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342700" y="1554665"/>
            <a:ext cx="62047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點選【志願選填相關作業】裡之【志願選填】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首先閱讀注意事項。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選擇免試欲加入科組：下拉選單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科組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學校序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點選【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】按鈕。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調整排序。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點選【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儲存志願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】按鈕。</a:t>
            </a:r>
          </a:p>
        </p:txBody>
      </p:sp>
      <p:pic>
        <p:nvPicPr>
          <p:cNvPr id="22" name="Picture 2" descr="志願選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41" y="1428233"/>
            <a:ext cx="5859862" cy="495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直線圖說文字 1 36"/>
          <p:cNvSpPr>
            <a:spLocks/>
          </p:cNvSpPr>
          <p:nvPr/>
        </p:nvSpPr>
        <p:spPr bwMode="auto">
          <a:xfrm>
            <a:off x="4543636" y="4547930"/>
            <a:ext cx="1200150" cy="304800"/>
          </a:xfrm>
          <a:prstGeom prst="borderCallout1">
            <a:avLst>
              <a:gd name="adj1" fmla="val -2745"/>
              <a:gd name="adj2" fmla="val 100773"/>
              <a:gd name="adj3" fmla="val -105736"/>
              <a:gd name="adj4" fmla="val 152514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4000"/>
              </a:lnSpc>
              <a:spcBef>
                <a:spcPct val="0"/>
              </a:spcBef>
              <a:buFontTx/>
              <a:buNone/>
            </a:pPr>
            <a:r>
              <a:rPr lang="zh-TW" altLang="en-US" sz="1200" b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已選填志願數</a:t>
            </a:r>
            <a:endParaRPr lang="zh-TW" altLang="zh-TW" sz="180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25" name="直線圖說文字 1 35"/>
          <p:cNvSpPr>
            <a:spLocks/>
          </p:cNvSpPr>
          <p:nvPr/>
        </p:nvSpPr>
        <p:spPr bwMode="auto">
          <a:xfrm>
            <a:off x="9699287" y="3712905"/>
            <a:ext cx="950913" cy="835025"/>
          </a:xfrm>
          <a:prstGeom prst="borderCallout1">
            <a:avLst>
              <a:gd name="adj1" fmla="val 100745"/>
              <a:gd name="adj2" fmla="val 100896"/>
              <a:gd name="adj3" fmla="val 189212"/>
              <a:gd name="adj4" fmla="val 170959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44000"/>
              </a:lnSpc>
              <a:spcBef>
                <a:spcPct val="0"/>
              </a:spcBef>
              <a:buFontTx/>
              <a:buNone/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點選「垃圾筒」按鈕，即可刪除志願。</a:t>
            </a:r>
            <a:endParaRPr lang="zh-TW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27" name="直線圖說文字 1 36"/>
          <p:cNvSpPr>
            <a:spLocks/>
          </p:cNvSpPr>
          <p:nvPr/>
        </p:nvSpPr>
        <p:spPr bwMode="auto">
          <a:xfrm>
            <a:off x="10902288" y="6419535"/>
            <a:ext cx="1133475" cy="361950"/>
          </a:xfrm>
          <a:prstGeom prst="borderCallout1">
            <a:avLst>
              <a:gd name="adj1" fmla="val 769"/>
              <a:gd name="adj2" fmla="val 167"/>
              <a:gd name="adj3" fmla="val -74365"/>
              <a:gd name="adj4" fmla="val 7061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4000"/>
              </a:lnSpc>
              <a:spcBef>
                <a:spcPct val="0"/>
              </a:spcBef>
              <a:buFontTx/>
              <a:buNone/>
            </a:pPr>
            <a:r>
              <a:rPr lang="zh-TW" altLang="en-US" sz="1200" b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該項科組資訊</a:t>
            </a:r>
            <a:endParaRPr lang="zh-TW" altLang="zh-TW" sz="180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28" name="直線圖說文字 1 36"/>
          <p:cNvSpPr>
            <a:spLocks/>
          </p:cNvSpPr>
          <p:nvPr/>
        </p:nvSpPr>
        <p:spPr bwMode="auto">
          <a:xfrm>
            <a:off x="7282276" y="5853718"/>
            <a:ext cx="1743075" cy="304800"/>
          </a:xfrm>
          <a:prstGeom prst="borderCallout1">
            <a:avLst>
              <a:gd name="adj1" fmla="val 4574"/>
              <a:gd name="adj2" fmla="val 99250"/>
              <a:gd name="adj3" fmla="val -115648"/>
              <a:gd name="adj4" fmla="val 133759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4000"/>
              </a:lnSpc>
              <a:spcBef>
                <a:spcPct val="0"/>
              </a:spcBef>
              <a:buFontTx/>
              <a:buNone/>
            </a:pPr>
            <a:r>
              <a:rPr lang="zh-TW" altLang="en-US" sz="1200" b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該項總積分的計算說明</a:t>
            </a:r>
            <a:endParaRPr lang="zh-TW" altLang="zh-TW" sz="180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27148" y="747686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免試志願選填功能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637498" y="1461499"/>
            <a:ext cx="2979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800" b="1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排序功能說明 </a:t>
            </a: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793750" y="2133600"/>
            <a:ext cx="18065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sz="26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上下移動</a:t>
            </a:r>
            <a:endParaRPr lang="zh-TW" altLang="en-US" sz="26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3" y="3287542"/>
            <a:ext cx="5463672" cy="294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49" y="3259743"/>
            <a:ext cx="5674469" cy="29678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6246151" y="2092845"/>
            <a:ext cx="5222875" cy="101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zh-TW" sz="26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快速移動志願序</a:t>
            </a:r>
            <a:endParaRPr lang="en-US" altLang="zh-TW" sz="26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  <a:defRPr/>
            </a:pPr>
            <a:r>
              <a:rPr lang="zh-TW" altLang="en-US" sz="2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目標分發編號</a:t>
            </a:r>
            <a:r>
              <a:rPr lang="zh-TW" altLang="en-US" sz="2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，再按下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</a:t>
            </a:r>
            <a:r>
              <a:rPr lang="zh-TW" altLang="en-US" sz="2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按鈕。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8206" y="672009"/>
            <a:ext cx="542548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免試志願選填功能</a:t>
            </a:r>
            <a:endParaRPr lang="zh-TW" altLang="zh-TW" sz="36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47" y="2274045"/>
            <a:ext cx="6562725" cy="3228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橢圓形圖說文字 9"/>
          <p:cNvSpPr>
            <a:spLocks noChangeArrowheads="1"/>
          </p:cNvSpPr>
          <p:nvPr/>
        </p:nvSpPr>
        <p:spPr bwMode="auto">
          <a:xfrm>
            <a:off x="8497248" y="2317171"/>
            <a:ext cx="3603625" cy="2625725"/>
          </a:xfrm>
          <a:prstGeom prst="wedgeEllipseCallout">
            <a:avLst>
              <a:gd name="adj1" fmla="val -53201"/>
              <a:gd name="adj2" fmla="val 43510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儲存志願完成後，務必到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【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查詢我的志願資料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】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頁面，確認所選的志願及順序哦！</a:t>
            </a: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1543622" y="1300907"/>
            <a:ext cx="8651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【志願選填相關作業】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【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查詢我的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46328" y="655804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查詢我的免試志願資料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1543622" y="1300907"/>
            <a:ext cx="8651875" cy="58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【志願選填相關作業】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【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列印報名表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pic>
        <p:nvPicPr>
          <p:cNvPr id="17" name="Picture 2" descr="列印草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70" y="2278169"/>
            <a:ext cx="7977188" cy="2636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橢圓形圖說文字 9"/>
          <p:cNvSpPr>
            <a:spLocks noChangeArrowheads="1"/>
          </p:cNvSpPr>
          <p:nvPr/>
        </p:nvSpPr>
        <p:spPr bwMode="auto">
          <a:xfrm>
            <a:off x="6446777" y="3953479"/>
            <a:ext cx="4037013" cy="1852613"/>
          </a:xfrm>
          <a:prstGeom prst="wedgeEllipseCallout">
            <a:avLst>
              <a:gd name="adj1" fmla="val -44344"/>
              <a:gd name="adj2" fmla="val -54862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學生端可以列印學生報名表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草稿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與家長或老師做討論哦！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35745" y="706576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列印報名表（草稿）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3627117" y="550681"/>
            <a:ext cx="8564883" cy="6307319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872348" y="893373"/>
            <a:ext cx="8336282" cy="5964627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51986" y="550681"/>
            <a:ext cx="2305031" cy="2305031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31213" y="3427515"/>
            <a:ext cx="5011947" cy="134260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9600" b="1" dirty="0">
                <a:solidFill>
                  <a:srgbClr val="523A2C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rPr>
              <a:t>THANKS!</a:t>
            </a:r>
            <a:endParaRPr lang="zh-CN" altLang="en-US" sz="9600" b="1" dirty="0">
              <a:solidFill>
                <a:srgbClr val="523A2C"/>
              </a:solidFill>
              <a:latin typeface="ISOCP" panose="00000400000000000000" pitchFamily="2" charset="0"/>
              <a:ea typeface="造字工房悦黑（非商用）常规体" pitchFamily="50" charset="-122"/>
              <a:cs typeface="ISOCP" panose="00000400000000000000" pitchFamily="2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02638" y="2550191"/>
            <a:ext cx="611041" cy="611041"/>
            <a:chOff x="9937750" y="2166942"/>
            <a:chExt cx="625475" cy="625475"/>
          </a:xfrm>
        </p:grpSpPr>
        <p:sp>
          <p:nvSpPr>
            <p:cNvPr id="10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8" grpId="0" animBg="1"/>
          <p:bldP spid="16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8" grpId="0" animBg="1"/>
          <p:bldP spid="16" grpId="0" animBg="1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0980DA0-9C96-44C7-9566-16D374B98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0"/>
            <a:ext cx="10420350" cy="6858000"/>
          </a:xfrm>
          <a:prstGeom prst="rect">
            <a:avLst/>
          </a:prstGeom>
        </p:spPr>
      </p:pic>
      <p:sp>
        <p:nvSpPr>
          <p:cNvPr id="4" name="圓角矩形 3">
            <a:extLst>
              <a:ext uri="{FF2B5EF4-FFF2-40B4-BE49-F238E27FC236}">
                <a16:creationId xmlns:a16="http://schemas.microsoft.com/office/drawing/2014/main" id="{EB9CE49D-0735-432C-B886-7BEBE78CFB8F}"/>
              </a:ext>
            </a:extLst>
          </p:cNvPr>
          <p:cNvSpPr/>
          <p:nvPr/>
        </p:nvSpPr>
        <p:spPr>
          <a:xfrm>
            <a:off x="1019125" y="3565500"/>
            <a:ext cx="3341002" cy="22665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08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5A9E8D7-E003-42C6-B8B4-B0D4E9858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0"/>
            <a:ext cx="10420350" cy="6858000"/>
          </a:xfrm>
          <a:prstGeom prst="rect">
            <a:avLst/>
          </a:prstGeom>
        </p:spPr>
      </p:pic>
      <p:sp>
        <p:nvSpPr>
          <p:cNvPr id="7" name="圓角矩形 3">
            <a:extLst>
              <a:ext uri="{FF2B5EF4-FFF2-40B4-BE49-F238E27FC236}">
                <a16:creationId xmlns:a16="http://schemas.microsoft.com/office/drawing/2014/main" id="{B3BB803D-1132-42E3-9230-D05AE50E10D1}"/>
              </a:ext>
            </a:extLst>
          </p:cNvPr>
          <p:cNvSpPr/>
          <p:nvPr/>
        </p:nvSpPr>
        <p:spPr>
          <a:xfrm>
            <a:off x="4420246" y="2037784"/>
            <a:ext cx="742769" cy="3708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89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794B71B-E830-4C36-A7DB-446E4903C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5" r="23811" b="28780"/>
          <a:stretch/>
        </p:blipFill>
        <p:spPr>
          <a:xfrm>
            <a:off x="1646663" y="20073"/>
            <a:ext cx="8898674" cy="68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4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711875" y="302475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635069" y="4478842"/>
            <a:ext cx="1939722" cy="4026796"/>
            <a:chOff x="11310678" y="5484773"/>
            <a:chExt cx="2665090" cy="5532633"/>
          </a:xfrm>
        </p:grpSpPr>
        <p:sp>
          <p:nvSpPr>
            <p:cNvPr id="14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7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9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1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2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3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4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5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6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7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9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0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6268" y="3190086"/>
            <a:ext cx="2168525" cy="4501782"/>
            <a:chOff x="11310678" y="5484773"/>
            <a:chExt cx="2665090" cy="5532633"/>
          </a:xfrm>
        </p:grpSpPr>
        <p:sp>
          <p:nvSpPr>
            <p:cNvPr id="33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9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0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1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2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3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4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5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6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7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8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9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1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2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3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26269" y="4478842"/>
            <a:ext cx="1939722" cy="4026796"/>
            <a:chOff x="11310678" y="5484773"/>
            <a:chExt cx="2665090" cy="5532633"/>
          </a:xfrm>
        </p:grpSpPr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8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9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0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2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3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4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7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pic>
        <p:nvPicPr>
          <p:cNvPr id="7" name="图片占位符 6"/>
          <p:cNvPicPr>
            <a:picLocks noGrp="1" noChangeAspect="1"/>
          </p:cNvPicPr>
          <p:nvPr>
            <p:ph type="pic" sz="quarter" idx="5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 r="21284"/>
          <a:stretch>
            <a:fillRect/>
          </a:stretch>
        </p:blipFill>
        <p:spPr>
          <a:xfrm>
            <a:off x="9775449" y="5068903"/>
            <a:ext cx="1663363" cy="2917453"/>
          </a:xfr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5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>
            <a:fillRect/>
          </a:stretch>
        </p:blipFill>
        <p:spPr>
          <a:xfrm>
            <a:off x="4665318" y="5068903"/>
            <a:ext cx="1663363" cy="2917453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5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r="11534"/>
          <a:stretch>
            <a:fillRect/>
          </a:stretch>
        </p:blipFill>
        <p:spPr>
          <a:xfrm>
            <a:off x="7119972" y="3855061"/>
            <a:ext cx="1862057" cy="3256271"/>
          </a:xfrm>
        </p:spPr>
      </p:pic>
      <p:sp>
        <p:nvSpPr>
          <p:cNvPr id="77" name="椭圆 76"/>
          <p:cNvSpPr/>
          <p:nvPr/>
        </p:nvSpPr>
        <p:spPr>
          <a:xfrm>
            <a:off x="1308784" y="3415793"/>
            <a:ext cx="414118" cy="414118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字版面配置區 10"/>
          <p:cNvSpPr txBox="1">
            <a:spLocks/>
          </p:cNvSpPr>
          <p:nvPr/>
        </p:nvSpPr>
        <p:spPr bwMode="auto">
          <a:xfrm>
            <a:off x="-390822" y="-521871"/>
            <a:ext cx="10166271" cy="316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EFEFEF"/>
              </a:buClr>
              <a:buSzPts val="3200"/>
              <a:buFontTx/>
              <a:buNone/>
            </a:pPr>
            <a:r>
              <a:rPr lang="zh-TW" altLang="en-US" sz="115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T Serif" charset="0"/>
                <a:sym typeface="PT Serif" charset="0"/>
              </a:rPr>
              <a:t>老師端</a:t>
            </a:r>
          </a:p>
        </p:txBody>
      </p:sp>
      <p:sp>
        <p:nvSpPr>
          <p:cNvPr id="78" name="標題 9"/>
          <p:cNvSpPr txBox="1">
            <a:spLocks/>
          </p:cNvSpPr>
          <p:nvPr/>
        </p:nvSpPr>
        <p:spPr bwMode="gray">
          <a:xfrm>
            <a:off x="7594289" y="1736369"/>
            <a:ext cx="3442067" cy="124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操作說明</a:t>
            </a:r>
          </a:p>
        </p:txBody>
      </p:sp>
    </p:spTree>
    <p:extLst>
      <p:ext uri="{BB962C8B-B14F-4D97-AF65-F5344CB8AC3E}">
        <p14:creationId xmlns:p14="http://schemas.microsoft.com/office/powerpoint/2010/main" val="372185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84623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16" name="Oval 15"/>
          <p:cNvSpPr/>
          <p:nvPr/>
        </p:nvSpPr>
        <p:spPr>
          <a:xfrm>
            <a:off x="3721463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42112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20" name="Oval 19"/>
          <p:cNvSpPr/>
          <p:nvPr/>
        </p:nvSpPr>
        <p:spPr>
          <a:xfrm>
            <a:off x="6178951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42506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24" name="Oval 23"/>
          <p:cNvSpPr/>
          <p:nvPr/>
        </p:nvSpPr>
        <p:spPr>
          <a:xfrm>
            <a:off x="1279346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hape 2588"/>
          <p:cNvSpPr/>
          <p:nvPr/>
        </p:nvSpPr>
        <p:spPr>
          <a:xfrm>
            <a:off x="4119250" y="3458006"/>
            <a:ext cx="342012" cy="31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16309" y="384605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國中輔導老師及導師登入</a:t>
            </a:r>
            <a:endParaRPr lang="en-US" altLang="zh-CN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软雅黑" charset="0"/>
            </a:endParaRPr>
          </a:p>
        </p:txBody>
      </p:sp>
      <p:sp>
        <p:nvSpPr>
          <p:cNvPr id="34" name="文字方塊 9"/>
          <p:cNvSpPr txBox="1">
            <a:spLocks noChangeArrowheads="1"/>
          </p:cNvSpPr>
          <p:nvPr/>
        </p:nvSpPr>
        <p:spPr bwMode="auto">
          <a:xfrm>
            <a:off x="2085418" y="1153182"/>
            <a:ext cx="541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使用者不同，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選擇您要執行的身分。</a:t>
            </a:r>
          </a:p>
        </p:txBody>
      </p:sp>
      <p:pic>
        <p:nvPicPr>
          <p:cNvPr id="35" name="Picture 9" descr="花蓮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1" y="2048266"/>
            <a:ext cx="10586572" cy="41001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98D87ECB-D026-497B-9B34-54A8AA729B58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</p:spTree>
    <p:extLst>
      <p:ext uri="{BB962C8B-B14F-4D97-AF65-F5344CB8AC3E}">
        <p14:creationId xmlns:p14="http://schemas.microsoft.com/office/powerpoint/2010/main" val="127149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93B34C05-D719-4FC1-84B7-BCF6833A882F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-4509" y="0"/>
            <a:ext cx="3741139" cy="6858000"/>
          </a:xfrm>
        </p:spPr>
      </p:sp>
      <p:sp>
        <p:nvSpPr>
          <p:cNvPr id="15" name="TextBox 14"/>
          <p:cNvSpPr txBox="1"/>
          <p:nvPr/>
        </p:nvSpPr>
        <p:spPr>
          <a:xfrm>
            <a:off x="3484623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16" name="Oval 15"/>
          <p:cNvSpPr/>
          <p:nvPr/>
        </p:nvSpPr>
        <p:spPr>
          <a:xfrm>
            <a:off x="3721463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42112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2506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24" name="Oval 23"/>
          <p:cNvSpPr/>
          <p:nvPr/>
        </p:nvSpPr>
        <p:spPr>
          <a:xfrm>
            <a:off x="1279346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hape 2588"/>
          <p:cNvSpPr/>
          <p:nvPr/>
        </p:nvSpPr>
        <p:spPr>
          <a:xfrm>
            <a:off x="4119250" y="3458006"/>
            <a:ext cx="342012" cy="31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5750" y="387072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國中輔導老師及導師登入</a:t>
            </a:r>
            <a:endParaRPr lang="en-US" altLang="zh-CN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软雅黑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77" y="1184275"/>
            <a:ext cx="46958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字方塊 27"/>
          <p:cNvSpPr txBox="1"/>
          <p:nvPr/>
        </p:nvSpPr>
        <p:spPr>
          <a:xfrm>
            <a:off x="6112060" y="2717446"/>
            <a:ext cx="3349851" cy="1384995"/>
          </a:xfrm>
          <a:prstGeom prst="rect">
            <a:avLst/>
          </a:prstGeom>
          <a:solidFill>
            <a:srgbClr val="F8EDEC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zh-TW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、密碼：</a:t>
            </a:r>
            <a:endParaRPr lang="en-US" altLang="zh-TW" sz="28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輔導老師：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ch900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導師：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t900(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班號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6201328" y="4343164"/>
            <a:ext cx="2492375" cy="40005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驗證碼</a:t>
            </a:r>
            <a:r>
              <a:rPr lang="zh-TW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依圖示輸入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橢圓形圖說文字 31"/>
          <p:cNvSpPr>
            <a:spLocks noChangeArrowheads="1"/>
          </p:cNvSpPr>
          <p:nvPr/>
        </p:nvSpPr>
        <p:spPr bwMode="auto">
          <a:xfrm>
            <a:off x="5159408" y="5062183"/>
            <a:ext cx="2879725" cy="1209675"/>
          </a:xfrm>
          <a:prstGeom prst="wedgeEllipseCallout">
            <a:avLst>
              <a:gd name="adj1" fmla="val -64356"/>
              <a:gd name="adj2" fmla="val -141192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帳號、密碼有大小寫之分！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589549" y="5532438"/>
            <a:ext cx="792163" cy="519112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矩形圖說文字 35"/>
          <p:cNvSpPr/>
          <p:nvPr/>
        </p:nvSpPr>
        <p:spPr bwMode="auto">
          <a:xfrm>
            <a:off x="5061727" y="1773238"/>
            <a:ext cx="2735263" cy="647700"/>
          </a:xfrm>
          <a:prstGeom prst="wedgeRectCallout">
            <a:avLst>
              <a:gd name="adj1" fmla="val -103318"/>
              <a:gd name="adj2" fmla="val 36859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2000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下拉選單</a:t>
            </a:r>
            <a:r>
              <a:rPr lang="zh-TW" altLang="en-US" sz="2000" u="sng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選擇學校</a:t>
            </a:r>
            <a:r>
              <a:rPr lang="zh-TW" altLang="en-US" sz="2000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spc="1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18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  <p:bldP spid="33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 flipH="1" flipV="1">
            <a:off x="5873655" y="1775801"/>
            <a:ext cx="5730240" cy="4084319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405863" y="1933028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966151" y="4494439"/>
            <a:ext cx="636165" cy="636165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334171" y="610764"/>
            <a:ext cx="11078968" cy="215439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zh-TW" altLang="en-US" sz="7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國中輔導老師及導師權限</a:t>
            </a:r>
            <a:endParaRPr lang="zh-CN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2831057" y="2186115"/>
            <a:ext cx="572464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還原輔導班級的學生密碼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學生志願明細查詢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學生未填志願原因設定</a:t>
            </a:r>
          </a:p>
        </p:txBody>
      </p:sp>
    </p:spTree>
    <p:extLst>
      <p:ext uri="{BB962C8B-B14F-4D97-AF65-F5344CB8AC3E}">
        <p14:creationId xmlns:p14="http://schemas.microsoft.com/office/powerpoint/2010/main" val="904264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heme/theme1.xml><?xml version="1.0" encoding="utf-8"?>
<a:theme xmlns:a="http://schemas.openxmlformats.org/drawingml/2006/main" name="A000120140530A99PPBG">
  <a:themeElements>
    <a:clrScheme name="自定义 601">
      <a:dk1>
        <a:srgbClr val="4D4D4D"/>
      </a:dk1>
      <a:lt1>
        <a:sysClr val="window" lastClr="FFFFFF"/>
      </a:lt1>
      <a:dk2>
        <a:srgbClr val="4D4D4D"/>
      </a:dk2>
      <a:lt2>
        <a:srgbClr val="FFFFFF"/>
      </a:lt2>
      <a:accent1>
        <a:srgbClr val="956951"/>
      </a:accent1>
      <a:accent2>
        <a:srgbClr val="B07982"/>
      </a:accent2>
      <a:accent3>
        <a:srgbClr val="9D8855"/>
      </a:accent3>
      <a:accent4>
        <a:srgbClr val="62A088"/>
      </a:accent4>
      <a:accent5>
        <a:srgbClr val="5F77AB"/>
      </a:accent5>
      <a:accent6>
        <a:srgbClr val="FFC000"/>
      </a:accent6>
      <a:hlink>
        <a:srgbClr val="2998E3"/>
      </a:hlink>
      <a:folHlink>
        <a:srgbClr val="A5A5A5"/>
      </a:folHlink>
    </a:clrScheme>
    <a:fontScheme name="自定义 12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A000120150608A07KPBG</Template>
  <TotalTime>1175</TotalTime>
  <Words>1207</Words>
  <Application>Microsoft Office PowerPoint</Application>
  <PresentationFormat>寬螢幕</PresentationFormat>
  <Paragraphs>181</Paragraphs>
  <Slides>28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7" baseType="lpstr">
      <vt:lpstr>Gill Sans</vt:lpstr>
      <vt:lpstr>ISOCP</vt:lpstr>
      <vt:lpstr>微软雅黑</vt:lpstr>
      <vt:lpstr>Montserrat</vt:lpstr>
      <vt:lpstr>PT Serif</vt:lpstr>
      <vt:lpstr>Roboto Light</vt:lpstr>
      <vt:lpstr>宋体</vt:lpstr>
      <vt:lpstr>幼圆</vt:lpstr>
      <vt:lpstr>造字工房悦黑（非商用）常规体</vt:lpstr>
      <vt:lpstr>華康中黑體</vt:lpstr>
      <vt:lpstr>新細明體</vt:lpstr>
      <vt:lpstr>標楷體</vt:lpstr>
      <vt:lpstr>Arial</vt:lpstr>
      <vt:lpstr>Calibri</vt:lpstr>
      <vt:lpstr>Source Sans Pro</vt:lpstr>
      <vt:lpstr>Times New Roman</vt:lpstr>
      <vt:lpstr>Wingdings</vt:lpstr>
      <vt:lpstr>Wingdings 2</vt:lpstr>
      <vt:lpstr>A000120140530A99PPBG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Joe Chiang</cp:lastModifiedBy>
  <cp:revision>90</cp:revision>
  <cp:lastPrinted>2023-11-28T02:24:04Z</cp:lastPrinted>
  <dcterms:created xsi:type="dcterms:W3CDTF">2015-06-24T12:12:45Z</dcterms:created>
  <dcterms:modified xsi:type="dcterms:W3CDTF">2023-11-28T02:52:43Z</dcterms:modified>
</cp:coreProperties>
</file>