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2" r:id="rId2"/>
    <p:sldId id="297" r:id="rId3"/>
    <p:sldId id="372" r:id="rId4"/>
    <p:sldId id="374" r:id="rId5"/>
    <p:sldId id="298" r:id="rId6"/>
    <p:sldId id="373" r:id="rId7"/>
    <p:sldId id="305" r:id="rId8"/>
    <p:sldId id="306" r:id="rId9"/>
    <p:sldId id="307" r:id="rId10"/>
    <p:sldId id="308" r:id="rId11"/>
    <p:sldId id="314" r:id="rId12"/>
    <p:sldId id="354" r:id="rId13"/>
    <p:sldId id="317" r:id="rId14"/>
    <p:sldId id="329" r:id="rId1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651"/>
    <a:srgbClr val="B0413E"/>
    <a:srgbClr val="95220B"/>
    <a:srgbClr val="C1524F"/>
    <a:srgbClr val="BA4E56"/>
    <a:srgbClr val="00CC00"/>
    <a:srgbClr val="0000FF"/>
    <a:srgbClr val="000099"/>
    <a:srgbClr val="FF00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8273-4CD4-4930-B98E-11E6AF5BACBD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712C-467E-44E1-B6C4-22464AD133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B00D4BB-2411-4043-8F61-8007C5C2BA84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303ECE8-1914-4485-A8B9-8ED07F39A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094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ECE8-1914-4485-A8B9-8ED07F39AD6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825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C919-5951-4356-B68C-88E8ADE1CBFF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670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20AD-0D45-4708-A4AB-C42767CDF3F3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44074"/>
            <a:ext cx="12195009" cy="5449222"/>
          </a:xfrm>
          <a:prstGeom prst="rect">
            <a:avLst/>
          </a:prstGeom>
          <a:solidFill>
            <a:srgbClr val="B04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644074"/>
            <a:ext cx="6848598" cy="5449221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</p:pic>
    </p:spTree>
    <p:extLst>
      <p:ext uri="{BB962C8B-B14F-4D97-AF65-F5344CB8AC3E}">
        <p14:creationId xmlns="" xmlns:p14="http://schemas.microsoft.com/office/powerpoint/2010/main" val="296208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043-A4F1-4E59-B311-29550B7EDCB0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2014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068E-0056-4CAB-83E8-62D0A68AF88B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1325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FB6E-06B3-45C0-A1DA-A50B03A25BF6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00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7E45-BFCA-45FF-98D1-44AB66DDC0BC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511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BD7-908F-4F41-8FBD-2316304E67DC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5254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86EB-EE0E-4E34-9F1D-1BCA2F67D755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4991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D339-6E4F-4B3F-AE60-1A8CB54C6145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6797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D488-11DC-4E7C-9857-677434F495D3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74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9272" y="620689"/>
            <a:ext cx="10041715" cy="56571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9943-E052-4BCF-8C56-BE0BA77AA445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434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010" y="1369020"/>
            <a:ext cx="12192000" cy="4356647"/>
          </a:xfrm>
          <a:prstGeom prst="rect">
            <a:avLst/>
          </a:prstGeom>
          <a:solidFill>
            <a:srgbClr val="B04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29677" y="65914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475-D19C-4812-B7A4-0150FAEAB7FC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23" y="1369020"/>
            <a:ext cx="5475081" cy="435664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639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03FE-813D-431E-BA8C-A72B069802CF}" type="datetime1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2744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457200" y="274638"/>
            <a:ext cx="11399440" cy="11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108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學年度高中藝才班報名校內前置作業：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22(</a:t>
            </a:r>
            <a:r>
              <a:rPr lang="zh-TW" altLang="en-US" sz="32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前至輔導室特教組領取紙本表件填寫並繳回下列資料。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內容版面配置區 4"/>
          <p:cNvSpPr txBox="1">
            <a:spLocks/>
          </p:cNvSpPr>
          <p:nvPr/>
        </p:nvSpPr>
        <p:spPr>
          <a:xfrm>
            <a:off x="1055440" y="1484784"/>
            <a:ext cx="10225136" cy="38164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、報名表、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數位照片電子檔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有在學校拍攝畢業照者免交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二、觀察推薦表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需有推薦人簽名，並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請將表現與具體事蹟打成電子檔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三、鑑定申請表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四、報名費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音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2800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舞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美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1200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戲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1700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繳交中低收入戶或低收入戶證明正本者免報名費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特殊考場需額外申請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199456" y="5445224"/>
            <a:ext cx="9839944" cy="1210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注意：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3/4(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上午務必至輔導室特教組領取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        正式列印的報名表，家長簽章後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3/5(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繳回。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4311" y="273516"/>
            <a:ext cx="9649072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108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藝才班甄選入學聯合分發辦理時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gray">
          <a:xfrm>
            <a:off x="5519741" y="1340768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簡章公告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gray">
          <a:xfrm>
            <a:off x="5519741" y="1915444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術科測驗報名（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gray">
          <a:xfrm>
            <a:off x="1631504" y="2634581"/>
            <a:ext cx="3785012" cy="4333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以競賽入學報名（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音樂舞蹈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gray">
          <a:xfrm>
            <a:off x="1631504" y="3283869"/>
            <a:ext cx="3785012" cy="50641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以競賽入學報到（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音樂舞蹈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gray">
          <a:xfrm>
            <a:off x="5519741" y="3212432"/>
            <a:ext cx="2879725" cy="541339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400" b="1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及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20-22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gray">
          <a:xfrm>
            <a:off x="8759827" y="3140994"/>
            <a:ext cx="1656653" cy="360363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美術及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gray">
          <a:xfrm>
            <a:off x="8759827" y="3644232"/>
            <a:ext cx="1656653" cy="360363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舞蹈及音樂</a:t>
            </a:r>
          </a:p>
          <a:p>
            <a:pPr eaLnBrk="1" hangingPunct="1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20-22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5519741" y="4003007"/>
            <a:ext cx="2879725" cy="36036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18-19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gray">
          <a:xfrm>
            <a:off x="2279576" y="4622132"/>
            <a:ext cx="2662315" cy="36036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400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免試入學報名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2279576" y="5442869"/>
            <a:ext cx="2662315" cy="506412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免試入學放榜（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  <a:p>
            <a:pPr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免試入學報到（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5519741" y="4622132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甄選入學分發報名（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10-14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5238745" y="5427009"/>
            <a:ext cx="2500330" cy="506412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甄選入學撕榜及報到</a:t>
            </a:r>
          </a:p>
          <a:p>
            <a:pPr algn="ctr"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cxnSp>
        <p:nvCxnSpPr>
          <p:cNvPr id="15" name="AutoShape 31"/>
          <p:cNvCxnSpPr>
            <a:cxnSpLocks noChangeShapeType="1"/>
          </p:cNvCxnSpPr>
          <p:nvPr/>
        </p:nvCxnSpPr>
        <p:spPr bwMode="gray">
          <a:xfrm rot="5400000">
            <a:off x="5052222" y="727202"/>
            <a:ext cx="358775" cy="3455987"/>
          </a:xfrm>
          <a:prstGeom prst="bent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/>
          <p:cNvCxnSpPr>
            <a:cxnSpLocks noChangeShapeType="1"/>
          </p:cNvCxnSpPr>
          <p:nvPr/>
        </p:nvCxnSpPr>
        <p:spPr bwMode="gray">
          <a:xfrm rot="5400000">
            <a:off x="6559556" y="2669507"/>
            <a:ext cx="793749" cy="63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9"/>
          <p:cNvCxnSpPr>
            <a:cxnSpLocks noChangeShapeType="1"/>
          </p:cNvCxnSpPr>
          <p:nvPr/>
        </p:nvCxnSpPr>
        <p:spPr bwMode="gray">
          <a:xfrm flipV="1">
            <a:off x="8399463" y="3321969"/>
            <a:ext cx="360362" cy="252412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8"/>
          <p:cNvCxnSpPr>
            <a:cxnSpLocks noChangeShapeType="1"/>
          </p:cNvCxnSpPr>
          <p:nvPr/>
        </p:nvCxnSpPr>
        <p:spPr bwMode="gray">
          <a:xfrm>
            <a:off x="8399463" y="3574383"/>
            <a:ext cx="360362" cy="250825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5"/>
          <p:cNvCxnSpPr>
            <a:cxnSpLocks noChangeShapeType="1"/>
            <a:stCxn id="7" idx="2"/>
            <a:endCxn id="10" idx="0"/>
          </p:cNvCxnSpPr>
          <p:nvPr/>
        </p:nvCxnSpPr>
        <p:spPr bwMode="gray">
          <a:xfrm>
            <a:off x="6959604" y="3753771"/>
            <a:ext cx="0" cy="2492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5"/>
          <p:cNvCxnSpPr>
            <a:cxnSpLocks noChangeShapeType="1"/>
            <a:stCxn id="10" idx="2"/>
            <a:endCxn id="13" idx="0"/>
          </p:cNvCxnSpPr>
          <p:nvPr/>
        </p:nvCxnSpPr>
        <p:spPr bwMode="gray">
          <a:xfrm rot="5400000">
            <a:off x="6830221" y="4492749"/>
            <a:ext cx="2587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15"/>
          <p:cNvCxnSpPr>
            <a:cxnSpLocks noChangeShapeType="1"/>
            <a:stCxn id="13" idx="2"/>
          </p:cNvCxnSpPr>
          <p:nvPr/>
        </p:nvCxnSpPr>
        <p:spPr bwMode="gray">
          <a:xfrm rot="5400000">
            <a:off x="6769893" y="5165861"/>
            <a:ext cx="373077" cy="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2"/>
          <p:cNvCxnSpPr>
            <a:cxnSpLocks noChangeShapeType="1"/>
          </p:cNvCxnSpPr>
          <p:nvPr/>
        </p:nvCxnSpPr>
        <p:spPr bwMode="gray">
          <a:xfrm rot="10800000" flipV="1">
            <a:off x="3683000" y="4183981"/>
            <a:ext cx="1836738" cy="43815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4"/>
          <p:cNvCxnSpPr>
            <a:cxnSpLocks noChangeShapeType="1"/>
          </p:cNvCxnSpPr>
          <p:nvPr/>
        </p:nvCxnSpPr>
        <p:spPr bwMode="gray">
          <a:xfrm rot="16200000" flipH="1">
            <a:off x="3956052" y="4709442"/>
            <a:ext cx="209551" cy="755650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1"/>
          <p:cNvCxnSpPr>
            <a:cxnSpLocks noChangeShapeType="1"/>
          </p:cNvCxnSpPr>
          <p:nvPr/>
        </p:nvCxnSpPr>
        <p:spPr bwMode="gray">
          <a:xfrm>
            <a:off x="3683000" y="4982496"/>
            <a:ext cx="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23"/>
          <p:cNvSpPr txBox="1">
            <a:spLocks noChangeArrowheads="1"/>
          </p:cNvSpPr>
          <p:nvPr/>
        </p:nvSpPr>
        <p:spPr bwMode="gray">
          <a:xfrm>
            <a:off x="4439816" y="4998381"/>
            <a:ext cx="1584325" cy="30282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可同時報名</a:t>
            </a:r>
          </a:p>
        </p:txBody>
      </p:sp>
      <p:cxnSp>
        <p:nvCxnSpPr>
          <p:cNvPr id="39" name="AutoShape 25"/>
          <p:cNvCxnSpPr>
            <a:cxnSpLocks noChangeShapeType="1"/>
          </p:cNvCxnSpPr>
          <p:nvPr/>
        </p:nvCxnSpPr>
        <p:spPr bwMode="gray">
          <a:xfrm rot="5400000">
            <a:off x="6386515" y="4618957"/>
            <a:ext cx="209551" cy="936625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3"/>
          <p:cNvCxnSpPr>
            <a:cxnSpLocks noChangeShapeType="1"/>
            <a:endCxn id="42" idx="1"/>
          </p:cNvCxnSpPr>
          <p:nvPr/>
        </p:nvCxnSpPr>
        <p:spPr bwMode="gray">
          <a:xfrm>
            <a:off x="3683002" y="5949282"/>
            <a:ext cx="555611" cy="221467"/>
          </a:xfrm>
          <a:prstGeom prst="bentConnector3">
            <a:avLst>
              <a:gd name="adj1" fmla="val 2746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6"/>
          <p:cNvSpPr txBox="1">
            <a:spLocks noChangeArrowheads="1"/>
          </p:cNvSpPr>
          <p:nvPr/>
        </p:nvSpPr>
        <p:spPr bwMode="gray">
          <a:xfrm>
            <a:off x="4238613" y="6069952"/>
            <a:ext cx="1928826" cy="20159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如同時錄取擇一報到</a:t>
            </a:r>
          </a:p>
        </p:txBody>
      </p:sp>
      <p:cxnSp>
        <p:nvCxnSpPr>
          <p:cNvPr id="43" name="AutoShape 34"/>
          <p:cNvCxnSpPr>
            <a:cxnSpLocks noChangeShapeType="1"/>
          </p:cNvCxnSpPr>
          <p:nvPr/>
        </p:nvCxnSpPr>
        <p:spPr bwMode="gray">
          <a:xfrm rot="5400000">
            <a:off x="6452789" y="5663932"/>
            <a:ext cx="221467" cy="792162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2"/>
          <p:cNvCxnSpPr>
            <a:cxnSpLocks noChangeShapeType="1"/>
          </p:cNvCxnSpPr>
          <p:nvPr/>
        </p:nvCxnSpPr>
        <p:spPr bwMode="gray">
          <a:xfrm flipH="1">
            <a:off x="3452000" y="3070349"/>
            <a:ext cx="1588" cy="2508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12"/>
          <p:cNvSpPr txBox="1">
            <a:spLocks noChangeArrowheads="1"/>
          </p:cNvSpPr>
          <p:nvPr/>
        </p:nvSpPr>
        <p:spPr bwMode="gray">
          <a:xfrm>
            <a:off x="7824192" y="5372670"/>
            <a:ext cx="2736304" cy="57150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ts val="1600"/>
              </a:lnSpc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獨招學校放榜（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1600"/>
              </a:lnSpc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報到（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2163556"/>
              </p:ext>
            </p:extLst>
          </p:nvPr>
        </p:nvGraphicFramePr>
        <p:xfrm>
          <a:off x="695400" y="2420887"/>
          <a:ext cx="11161240" cy="3631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5025"/>
                <a:gridCol w="3334033"/>
                <a:gridCol w="3772182"/>
              </a:tblGrid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主修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×5.0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聽寫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樂理與基礎和聲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視唱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1027986">
                <a:tc gridSpan="3">
                  <a:txBody>
                    <a:bodyPr/>
                    <a:lstStyle/>
                    <a:p>
                      <a:pPr marL="2057400" marR="0" lvl="0" indent="-2057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  <a:p>
                      <a:pPr marL="360000" marR="0" lvl="0" indent="-2057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主修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×5.0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副修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聽寫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樂理與基礎和聲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視唱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 smtClean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1384" y="260648"/>
            <a:ext cx="11305256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95400" y="1052736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9303677"/>
              </p:ext>
            </p:extLst>
          </p:nvPr>
        </p:nvGraphicFramePr>
        <p:xfrm>
          <a:off x="839417" y="2527401"/>
          <a:ext cx="10729191" cy="3447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1283"/>
                <a:gridCol w="3259760"/>
                <a:gridCol w="3688148"/>
              </a:tblGrid>
              <a:tr h="43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3930">
                <a:tc gridSpan="3">
                  <a:txBody>
                    <a:bodyPr/>
                    <a:lstStyle/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×4.0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5400" y="260647"/>
            <a:ext cx="10873208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67408" y="1148551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305679"/>
              </p:ext>
            </p:extLst>
          </p:nvPr>
        </p:nvGraphicFramePr>
        <p:xfrm>
          <a:off x="839416" y="2420887"/>
          <a:ext cx="10801201" cy="3986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6662"/>
                <a:gridCol w="3281637"/>
                <a:gridCol w="3712902"/>
              </a:tblGrid>
              <a:tr h="57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.0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438">
                <a:tc gridSpan="3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7408" y="260648"/>
            <a:ext cx="10873208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416" y="1052736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687334"/>
              </p:ext>
            </p:extLst>
          </p:nvPr>
        </p:nvGraphicFramePr>
        <p:xfrm>
          <a:off x="1415479" y="1844824"/>
          <a:ext cx="9649073" cy="4248473"/>
        </p:xfrm>
        <a:graphic>
          <a:graphicData uri="http://schemas.openxmlformats.org/drawingml/2006/table">
            <a:tbl>
              <a:tblPr/>
              <a:tblGrid>
                <a:gridCol w="1580452"/>
                <a:gridCol w="1746815"/>
                <a:gridCol w="6321806"/>
              </a:tblGrid>
              <a:tr h="360041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科目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計分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說明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創意思維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</a:t>
                      </a: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以筆試形式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測驗考生理解、思考、想像、組織、閱讀、文字表達能力與創意思維，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考試時間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口語表達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以抽題唸誦劇本、</a:t>
                      </a:r>
                      <a:r>
                        <a:rPr lang="zh-TW" sz="1900" b="1" kern="100" spc="3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詩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詞與散文方式為主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生音</a:t>
                      </a:r>
                      <a:r>
                        <a:rPr lang="zh-TW" sz="1900" kern="100" spc="5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質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音量、音域表現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及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聲音表情等，另輔以面談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了解考生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反應及表達能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力</a:t>
                      </a:r>
                      <a:r>
                        <a:rPr lang="zh-TW" sz="1900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9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</a:t>
                      </a:r>
                      <a:r>
                        <a:rPr lang="zh-TW" sz="1900" b="1" kern="100" spc="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限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專長表演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內容不拘、項目不限，例如：現場說、唱、舞、劇等。由考生自選自備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分鐘為限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。如攜帶美術或設計作品呈現，其作品僅供評審參考。</a:t>
                      </a:r>
                      <a:r>
                        <a:rPr lang="zh-TW" sz="19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另評審可依遴選需求，輔以表演情境測驗或面談。</a:t>
                      </a:r>
                      <a:endParaRPr lang="zh-TW" sz="190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5480" y="188640"/>
            <a:ext cx="9649072" cy="1512168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戲劇班  加權合計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分＝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＋口語表達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＋專長表演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計算至小數點第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位（含）以下四捨五入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1127448" y="6166465"/>
            <a:ext cx="10081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戲劇班全國僅核定臺北市立復興高級中學</a:t>
            </a: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1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班辦理特色招生甄選入學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向右箭號 12"/>
          <p:cNvSpPr/>
          <p:nvPr/>
        </p:nvSpPr>
        <p:spPr>
          <a:xfrm>
            <a:off x="2489679" y="3472804"/>
            <a:ext cx="571504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9236" y="854741"/>
            <a:ext cx="11179372" cy="821572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甄選入學分發作業流程 管道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 </a:t>
            </a:r>
            <a:endParaRPr lang="en-US" altLang="zh-TW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874" y="2632844"/>
            <a:ext cx="2044724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須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術科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上報名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考試 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95712" y="2618248"/>
            <a:ext cx="1856184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甄選入學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分發 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上報名 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撕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榜報到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78445" y="2621383"/>
            <a:ext cx="1790163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依甄選入學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聯合分發簡章安置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6269" y="2618248"/>
            <a:ext cx="1428760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送鑑輔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 </a:t>
            </a: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6011" y="2536700"/>
            <a:ext cx="54435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通過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527110" y="3477282"/>
            <a:ext cx="879436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611712" y="3472804"/>
            <a:ext cx="62121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9189389" y="3472804"/>
            <a:ext cx="57099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440016" y="2618248"/>
            <a:ext cx="1171696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國中教育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會考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095" y="0"/>
            <a:ext cx="11285432" cy="78579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術科測驗報名及考試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7368835"/>
              </p:ext>
            </p:extLst>
          </p:nvPr>
        </p:nvGraphicFramePr>
        <p:xfrm>
          <a:off x="479376" y="908720"/>
          <a:ext cx="11316151" cy="5239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6544"/>
                <a:gridCol w="1662499"/>
                <a:gridCol w="864929"/>
                <a:gridCol w="856948"/>
                <a:gridCol w="1656184"/>
                <a:gridCol w="563617"/>
                <a:gridCol w="815430"/>
              </a:tblGrid>
              <a:tr h="38017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美術班及戲劇班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68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68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656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術科測驗線上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4~8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4~8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發聯合術科測驗准考證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68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13~1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20~22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發聯合術科測驗成績單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發資優鑑定結果通知單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56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測驗及資優鑑定結果通知單補發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68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教育會考</a:t>
                      </a:r>
                      <a:endParaRPr lang="zh-TW" sz="20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18~19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18~19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教育會考成績公布</a:t>
                      </a:r>
                      <a:endParaRPr lang="zh-TW" sz="2000" b="1" kern="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772393"/>
              </p:ext>
            </p:extLst>
          </p:nvPr>
        </p:nvGraphicFramePr>
        <p:xfrm>
          <a:off x="442168" y="908720"/>
          <a:ext cx="11270456" cy="581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3"/>
                <a:gridCol w="144016"/>
                <a:gridCol w="1656184"/>
                <a:gridCol w="864096"/>
                <a:gridCol w="720080"/>
                <a:gridCol w="1656184"/>
                <a:gridCol w="669153"/>
                <a:gridCol w="664200"/>
              </a:tblGrid>
              <a:tr h="501506"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美術班及戲劇班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4738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4738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2510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3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入學分發寄發選校登記序號通知單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0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510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入學分發現場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撕榜暨報到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8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聲明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467">
                <a:tc gridSpan="8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獨招分發</a:t>
                      </a:r>
                      <a:endParaRPr lang="zh-TW" alt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入學分發報名暨郵寄繳件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入學分發放榜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入學分發報到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入學分發放棄聲明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28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受理續招簡章截止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2168" y="2"/>
            <a:ext cx="11307664" cy="76470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聯合分發報名及現場撕榜日期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693" y="2561235"/>
            <a:ext cx="1654559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277" y="802628"/>
            <a:ext cx="10936014" cy="923330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甄選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入學分發作業流程 管道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endParaRPr lang="zh-TW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5640" y="2543054"/>
            <a:ext cx="940862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spc="16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進行</a:t>
            </a:r>
            <a:endParaRPr lang="en-US" altLang="zh-TW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書面</a:t>
            </a:r>
            <a:endParaRPr lang="en-US" altLang="zh-TW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審查</a:t>
            </a:r>
            <a:endParaRPr lang="en-US" altLang="zh-TW" sz="2600" b="1" spc="16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5610" y="2558741"/>
            <a:ext cx="1222069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送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輔會 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80454" y="2561235"/>
            <a:ext cx="1636868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4049" y="2722918"/>
            <a:ext cx="8771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通過 </a:t>
            </a:r>
          </a:p>
        </p:txBody>
      </p:sp>
      <p:sp>
        <p:nvSpPr>
          <p:cNvPr id="8" name="矩形 7"/>
          <p:cNvSpPr/>
          <p:nvPr/>
        </p:nvSpPr>
        <p:spPr>
          <a:xfrm>
            <a:off x="9644768" y="2558743"/>
            <a:ext cx="1760172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以競賽表現入學簡章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安置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170005" y="3303743"/>
            <a:ext cx="642942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863866" y="3303742"/>
            <a:ext cx="714380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917284" y="3232305"/>
            <a:ext cx="1321849" cy="7143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8946820" y="3283711"/>
            <a:ext cx="668449" cy="6429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367" y="0"/>
            <a:ext cx="11377264" cy="8572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以競賽表現入學</a:t>
            </a:r>
            <a:endParaRPr lang="zh-TW" altLang="en-US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5920"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9944086"/>
              </p:ext>
            </p:extLst>
          </p:nvPr>
        </p:nvGraphicFramePr>
        <p:xfrm>
          <a:off x="432620" y="980728"/>
          <a:ext cx="11352011" cy="53843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3951"/>
                <a:gridCol w="2055499"/>
                <a:gridCol w="423173"/>
                <a:gridCol w="1232195"/>
                <a:gridCol w="355097"/>
                <a:gridCol w="291536"/>
                <a:gridCol w="357688"/>
                <a:gridCol w="1543018"/>
                <a:gridCol w="470284"/>
                <a:gridCol w="502937"/>
                <a:gridCol w="646633"/>
              </a:tblGrid>
              <a:tr h="380669">
                <a:tc rowSpan="3"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9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9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485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485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776174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20~25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~4</a:t>
                      </a:r>
                      <a:r>
                        <a:rPr lang="zh-TW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spc="-15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6174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暨寄發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錄取通知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087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5728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</a:t>
                      </a:r>
                      <a:r>
                        <a:rPr lang="zh-TW" sz="2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聲明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7835">
                <a:tc grid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（以競賽表現入學餘額流入甄選分發名額）</a:t>
                      </a:r>
                      <a:endParaRPr lang="zh-TW" sz="28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以競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 txBox="1">
            <a:spLocks noChangeArrowheads="1"/>
          </p:cNvSpPr>
          <p:nvPr/>
        </p:nvSpPr>
        <p:spPr>
          <a:xfrm>
            <a:off x="551384" y="188640"/>
            <a:ext cx="11017224" cy="719139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108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音樂班各區招生學校及名額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572818"/>
              </p:ext>
            </p:extLst>
          </p:nvPr>
        </p:nvGraphicFramePr>
        <p:xfrm>
          <a:off x="551386" y="1052736"/>
          <a:ext cx="11017222" cy="5491124"/>
        </p:xfrm>
        <a:graphic>
          <a:graphicData uri="http://schemas.openxmlformats.org/drawingml/2006/table">
            <a:tbl>
              <a:tblPr/>
              <a:tblGrid>
                <a:gridCol w="1007086"/>
                <a:gridCol w="1196358"/>
                <a:gridCol w="7877675"/>
                <a:gridCol w="936103"/>
              </a:tblGrid>
              <a:tr h="71475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班別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就學區學校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招生</a:t>
                      </a:r>
                      <a:endParaRPr lang="en-US" altLang="zh-TW" sz="1900" b="1" kern="100" dirty="0" smtClean="0">
                        <a:solidFill>
                          <a:srgbClr val="FFFF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名額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</a:tr>
              <a:tr h="1661510"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音樂班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花蓮高級中學、國立羅東高級中學、國立基隆高級中學、國立臺灣師範大學附屬高級中學、臺北市立中正高級中學、臺北市立復興高級中學、新北市立新北高級中學、新北市立新店高級中學、新北市私立淡江高級中學、新北市私立光仁高級中學、桃園市立武陵高級中等學校、國立中央大學附屬中壢高級中學、桃園市立南崁高級中等學校、國立新竹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14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420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臺中市立臺中第二高級中等學校、臺中市立清水高級中等學校、國立彰化高級中學、國立南投高級中學、國立嘉義高級中學、臺中市私立新民高級中等學校、彰化縣立彰化藝術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endParaRPr lang="en-US" altLang="zh-TW" sz="1900" kern="1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205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82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國立臺南女子高級中學、國立鳳新高級中學、國立屏東女子高級中學、高雄市立高雄中學、高雄市立新莊高級中學、高雄市立新興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</a:t>
                      </a:r>
                      <a:endParaRPr lang="en-US" altLang="zh-TW" sz="1900" kern="100" dirty="0" smtClean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180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0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獨招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國立馬公高級中學、雲林縣私立正心高級中學、彰化縣立成功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endParaRPr lang="en-US" altLang="zh-TW" sz="1900" kern="100" dirty="0" smtClean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384" y="179929"/>
            <a:ext cx="11089232" cy="584775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zh-TW" altLang="zh-TW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班各區招生學校及名額</a:t>
            </a:r>
            <a:endParaRPr lang="zh-TW" alt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768742"/>
              </p:ext>
            </p:extLst>
          </p:nvPr>
        </p:nvGraphicFramePr>
        <p:xfrm>
          <a:off x="552065" y="908720"/>
          <a:ext cx="11089231" cy="5331764"/>
        </p:xfrm>
        <a:graphic>
          <a:graphicData uri="http://schemas.openxmlformats.org/drawingml/2006/table">
            <a:tbl>
              <a:tblPr/>
              <a:tblGrid>
                <a:gridCol w="1008111"/>
                <a:gridCol w="1152128"/>
                <a:gridCol w="7920200"/>
                <a:gridCol w="1008792"/>
              </a:tblGrid>
              <a:tr h="587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班別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就學區學校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招生</a:t>
                      </a:r>
                      <a:endParaRPr lang="en-US" altLang="zh-TW" sz="1900" b="1" kern="100" dirty="0" smtClean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名額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44492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美術班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宜蘭高級中學、國立基隆高級中學、國立臺灣師範大學附屬高級中學、臺北市立中正高級中學、臺北市立復興高級中學、臺北市立明倫高級中學、臺北市私立泰北高級中學、新北市立新莊高級中學、新北市立永平高級中學、新北市立三重高級中學、新北市私立淡江高級中學、新北市私立復興高級商工職業學校、國立新竹女子高級中學、國立苗栗高級中學、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國立苑裡</a:t>
                      </a:r>
                      <a:r>
                        <a:rPr lang="zh-TW" sz="190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15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428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7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桃園市立內壢高級中等學校、桃園市立陽明高級中等學校、桃園市立南崁高級中等學校、桃園市立平鎮高級中等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學校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國立苑裡</a:t>
                      </a:r>
                      <a:r>
                        <a:rPr lang="zh-TW" sz="190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臺中市立豐原高級中等學校、臺中市立臺中第一高級中等學校、國立員林高級中學、國立竹山高級中學、國立斗六高級中學、國立嘉義高級中學、臺中市立龍津高級中等學校、彰化縣立彰化藝術高級中學、嘉義縣立竹崎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292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8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國立新營高級中學、國立臺南第二高級中學、國立鳳新高級中學、高雄市立鼓山高級中學、高雄市立前鎮高級中學、國立屏東高級中學、屏東縣立大同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210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獨招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國立花蓮女子高級中學、國立臺東女子高級中學、國立馬公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 txBox="1">
            <a:spLocks noChangeArrowheads="1"/>
          </p:cNvSpPr>
          <p:nvPr/>
        </p:nvSpPr>
        <p:spPr>
          <a:xfrm>
            <a:off x="551384" y="620689"/>
            <a:ext cx="11161240" cy="719139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108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舞蹈班各區招生學校及名額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3617772"/>
              </p:ext>
            </p:extLst>
          </p:nvPr>
        </p:nvGraphicFramePr>
        <p:xfrm>
          <a:off x="551384" y="1556792"/>
          <a:ext cx="11161240" cy="4248472"/>
        </p:xfrm>
        <a:graphic>
          <a:graphicData uri="http://schemas.openxmlformats.org/drawingml/2006/table">
            <a:tbl>
              <a:tblPr/>
              <a:tblGrid>
                <a:gridCol w="936104"/>
                <a:gridCol w="940565"/>
                <a:gridCol w="8157797"/>
                <a:gridCol w="1126774"/>
              </a:tblGrid>
              <a:tr h="6583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班別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就學區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就學區學校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招生名額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48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舞蹈班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北區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國立蘭陽女子高級中學、臺北市立中正高級中學、臺北市立復興高級中學、新北市立清水高級中學、桃園市立桃園高級中等學校、國立竹北</a:t>
                      </a:r>
                      <a:r>
                        <a:rPr lang="zh-TW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endParaRPr lang="en-US" altLang="zh-TW" sz="20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180</a:t>
                      </a: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710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南區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臺中市立文華高級中等學校、國立嘉義女子高級中學、國立臺南家齊高級中學、高雄市立左營高級中學、屏東縣立大同高級中學、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彰化縣立彰化藝術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170</a:t>
                      </a: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3175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獨招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國立馬公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4080</TotalTime>
  <Words>2085</Words>
  <Application>Microsoft Office PowerPoint</Application>
  <PresentationFormat>自訂</PresentationFormat>
  <Paragraphs>388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術科測驗報名及考試日期</vt:lpstr>
      <vt:lpstr>聯合分發報名及現場撕榜日期</vt:lpstr>
      <vt:lpstr>投影片 5</vt:lpstr>
      <vt:lpstr>以競賽表現入學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441</cp:revision>
  <cp:lastPrinted>2019-01-08T08:41:10Z</cp:lastPrinted>
  <dcterms:created xsi:type="dcterms:W3CDTF">2018-07-09T04:08:32Z</dcterms:created>
  <dcterms:modified xsi:type="dcterms:W3CDTF">2019-01-31T03:56:50Z</dcterms:modified>
</cp:coreProperties>
</file>