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4"/>
  </p:notesMasterIdLst>
  <p:handoutMasterIdLst>
    <p:handoutMasterId r:id="rId25"/>
  </p:handoutMasterIdLst>
  <p:sldIdLst>
    <p:sldId id="526" r:id="rId3"/>
    <p:sldId id="439" r:id="rId4"/>
    <p:sldId id="306" r:id="rId5"/>
    <p:sldId id="468" r:id="rId6"/>
    <p:sldId id="467" r:id="rId7"/>
    <p:sldId id="530" r:id="rId8"/>
    <p:sldId id="531" r:id="rId9"/>
    <p:sldId id="311" r:id="rId10"/>
    <p:sldId id="442" r:id="rId11"/>
    <p:sldId id="529" r:id="rId12"/>
    <p:sldId id="527" r:id="rId13"/>
    <p:sldId id="540" r:id="rId14"/>
    <p:sldId id="522" r:id="rId15"/>
    <p:sldId id="465" r:id="rId16"/>
    <p:sldId id="524" r:id="rId17"/>
    <p:sldId id="541" r:id="rId18"/>
    <p:sldId id="533" r:id="rId19"/>
    <p:sldId id="535" r:id="rId20"/>
    <p:sldId id="539" r:id="rId21"/>
    <p:sldId id="528" r:id="rId22"/>
    <p:sldId id="368" r:id="rId23"/>
  </p:sldIdLst>
  <p:sldSz cx="11522075" cy="7921625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1pPr>
    <a:lvl2pPr marL="447596" indent="1588"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2pPr>
    <a:lvl3pPr marL="904716" indent="1588"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3pPr>
    <a:lvl4pPr marL="1361835" indent="1588"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4pPr>
    <a:lvl5pPr marL="1818953" indent="1588"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5pPr>
    <a:lvl6pPr marL="2285596" algn="l" defTabSz="914239" rtl="0" eaLnBrk="1" latinLnBrk="0" hangingPunct="1"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6pPr>
    <a:lvl7pPr marL="2742715" algn="l" defTabSz="914239" rtl="0" eaLnBrk="1" latinLnBrk="0" hangingPunct="1"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7pPr>
    <a:lvl8pPr marL="3199835" algn="l" defTabSz="914239" rtl="0" eaLnBrk="1" latinLnBrk="0" hangingPunct="1"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8pPr>
    <a:lvl9pPr marL="3656954" algn="l" defTabSz="914239" rtl="0" eaLnBrk="1" latinLnBrk="0" hangingPunct="1">
      <a:defRPr kumimoji="1" sz="2800" kern="1200">
        <a:solidFill>
          <a:schemeClr val="tx2"/>
        </a:solidFill>
        <a:latin typeface="標楷體" pitchFamily="65" charset="-12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5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FF"/>
    <a:srgbClr val="0000CC"/>
    <a:srgbClr val="660033"/>
    <a:srgbClr val="CCFFCC"/>
    <a:srgbClr val="99FFCC"/>
    <a:srgbClr val="FF9966"/>
    <a:srgbClr val="6600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9853" autoAdjust="0"/>
  </p:normalViewPr>
  <p:slideViewPr>
    <p:cSldViewPr>
      <p:cViewPr varScale="1">
        <p:scale>
          <a:sx n="100" d="100"/>
          <a:sy n="100" d="100"/>
        </p:scale>
        <p:origin x="-1008" y="-90"/>
      </p:cViewPr>
      <p:guideLst>
        <p:guide orient="horz" pos="2495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38" y="-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L:\105&#24180;&#38498;&#38930;&#32771;&#26680;&#21450;&#36947;&#23433;&#23560;&#26696;&#22577;&#21578;\106&#24180;&#36947;&#23433;&#23560;&#26696;&#22577;&#21578;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6916588157632"/>
          <c:y val="5.3639129382449545E-2"/>
          <c:w val="0.89484018109609531"/>
          <c:h val="0.666407437389220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件數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97年</c:v>
                </c:pt>
                <c:pt idx="1">
                  <c:v>98年</c:v>
                </c:pt>
                <c:pt idx="2">
                  <c:v>99年</c:v>
                </c:pt>
                <c:pt idx="3">
                  <c:v>100年</c:v>
                </c:pt>
                <c:pt idx="4">
                  <c:v>101年</c:v>
                </c:pt>
                <c:pt idx="5">
                  <c:v>102年</c:v>
                </c:pt>
                <c:pt idx="6">
                  <c:v>103年</c:v>
                </c:pt>
                <c:pt idx="7">
                  <c:v>104年</c:v>
                </c:pt>
                <c:pt idx="8">
                  <c:v>105年</c:v>
                </c:pt>
                <c:pt idx="9">
                  <c:v>106年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138</c:v>
                </c:pt>
                <c:pt idx="1">
                  <c:v>127</c:v>
                </c:pt>
                <c:pt idx="2">
                  <c:v>131</c:v>
                </c:pt>
                <c:pt idx="3">
                  <c:v>121</c:v>
                </c:pt>
                <c:pt idx="4">
                  <c:v>114</c:v>
                </c:pt>
                <c:pt idx="5">
                  <c:v>115</c:v>
                </c:pt>
                <c:pt idx="6">
                  <c:v>119</c:v>
                </c:pt>
                <c:pt idx="7">
                  <c:v>118</c:v>
                </c:pt>
                <c:pt idx="8">
                  <c:v>112</c:v>
                </c:pt>
                <c:pt idx="9">
                  <c:v>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D5-465B-873F-CC37D39BB9E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人數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x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97年</c:v>
                </c:pt>
                <c:pt idx="1">
                  <c:v>98年</c:v>
                </c:pt>
                <c:pt idx="2">
                  <c:v>99年</c:v>
                </c:pt>
                <c:pt idx="3">
                  <c:v>100年</c:v>
                </c:pt>
                <c:pt idx="4">
                  <c:v>101年</c:v>
                </c:pt>
                <c:pt idx="5">
                  <c:v>102年</c:v>
                </c:pt>
                <c:pt idx="6">
                  <c:v>103年</c:v>
                </c:pt>
                <c:pt idx="7">
                  <c:v>104年</c:v>
                </c:pt>
                <c:pt idx="8">
                  <c:v>105年</c:v>
                </c:pt>
                <c:pt idx="9">
                  <c:v>106年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145</c:v>
                </c:pt>
                <c:pt idx="1">
                  <c:v>131</c:v>
                </c:pt>
                <c:pt idx="2">
                  <c:v>138</c:v>
                </c:pt>
                <c:pt idx="3">
                  <c:v>125</c:v>
                </c:pt>
                <c:pt idx="4">
                  <c:v>119</c:v>
                </c:pt>
                <c:pt idx="5">
                  <c:v>118</c:v>
                </c:pt>
                <c:pt idx="6">
                  <c:v>123</c:v>
                </c:pt>
                <c:pt idx="7">
                  <c:v>118</c:v>
                </c:pt>
                <c:pt idx="8">
                  <c:v>114</c:v>
                </c:pt>
                <c:pt idx="9">
                  <c:v>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D5-465B-873F-CC37D39BB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5312"/>
        <c:axId val="21327232"/>
      </c:lineChart>
      <c:catAx>
        <c:axId val="213253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4" b="1" i="0" u="none" strike="noStrike" baseline="0">
                <a:solidFill>
                  <a:schemeClr val="tx1"/>
                </a:solidFill>
                <a:latin typeface="新細明體"/>
                <a:ea typeface="新細明體"/>
                <a:cs typeface="新細明體"/>
              </a:defRPr>
            </a:pPr>
            <a:endParaRPr lang="zh-TW"/>
          </a:p>
        </c:txPr>
        <c:crossAx val="21327232"/>
        <c:crosses val="autoZero"/>
        <c:auto val="1"/>
        <c:lblAlgn val="ctr"/>
        <c:lblOffset val="100"/>
        <c:tickMarkSkip val="1"/>
        <c:noMultiLvlLbl val="0"/>
      </c:catAx>
      <c:valAx>
        <c:axId val="21327232"/>
        <c:scaling>
          <c:orientation val="minMax"/>
          <c:max val="150"/>
          <c:min val="100"/>
        </c:scaling>
        <c:delete val="0"/>
        <c:axPos val="l"/>
        <c:majorGridlines>
          <c:spPr>
            <a:ln w="27850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2785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2132531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ln w="27850">
            <a:solidFill>
              <a:srgbClr val="808080"/>
            </a:solidFill>
            <a:prstDash val="solid"/>
          </a:ln>
        </c:spPr>
        <c:txPr>
          <a:bodyPr/>
          <a:lstStyle/>
          <a:p>
            <a:pPr rtl="0">
              <a:defRPr sz="1600" b="1" i="0" u="none" strike="noStrike" baseline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</c:dTable>
      <c:spPr>
        <a:noFill/>
        <a:ln w="2785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4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27979274611446E-2"/>
          <c:y val="6.9386340175989838E-2"/>
          <c:w val="0.89484018109609531"/>
          <c:h val="0.6664074373892248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件數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FF"/>
              </a:solidFill>
              <a:ln w="28575"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97年</c:v>
                </c:pt>
                <c:pt idx="1">
                  <c:v>98年</c:v>
                </c:pt>
                <c:pt idx="2">
                  <c:v>99年</c:v>
                </c:pt>
                <c:pt idx="3">
                  <c:v>100年</c:v>
                </c:pt>
                <c:pt idx="4">
                  <c:v>101年</c:v>
                </c:pt>
                <c:pt idx="5">
                  <c:v>102年</c:v>
                </c:pt>
                <c:pt idx="6">
                  <c:v>103年</c:v>
                </c:pt>
                <c:pt idx="7">
                  <c:v>104年</c:v>
                </c:pt>
                <c:pt idx="8">
                  <c:v>105年</c:v>
                </c:pt>
                <c:pt idx="9">
                  <c:v>106年</c:v>
                </c:pt>
              </c:strCache>
            </c:strRef>
          </c:cat>
          <c:val>
            <c:numRef>
              <c:f>Sheet1!$B$2:$K$2</c:f>
              <c:numCache>
                <c:formatCode>#,##0</c:formatCode>
                <c:ptCount val="10"/>
                <c:pt idx="0">
                  <c:v>13510</c:v>
                </c:pt>
                <c:pt idx="1">
                  <c:v>15286</c:v>
                </c:pt>
                <c:pt idx="2">
                  <c:v>18300</c:v>
                </c:pt>
                <c:pt idx="3">
                  <c:v>22592</c:v>
                </c:pt>
                <c:pt idx="4">
                  <c:v>23840</c:v>
                </c:pt>
                <c:pt idx="5">
                  <c:v>26545</c:v>
                </c:pt>
                <c:pt idx="6">
                  <c:v>29433</c:v>
                </c:pt>
                <c:pt idx="7">
                  <c:v>31805</c:v>
                </c:pt>
                <c:pt idx="8">
                  <c:v>31063</c:v>
                </c:pt>
                <c:pt idx="9">
                  <c:v>30762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6D-453D-AF20-0B21ADFB96F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人數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x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97年</c:v>
                </c:pt>
                <c:pt idx="1">
                  <c:v>98年</c:v>
                </c:pt>
                <c:pt idx="2">
                  <c:v>99年</c:v>
                </c:pt>
                <c:pt idx="3">
                  <c:v>100年</c:v>
                </c:pt>
                <c:pt idx="4">
                  <c:v>101年</c:v>
                </c:pt>
                <c:pt idx="5">
                  <c:v>102年</c:v>
                </c:pt>
                <c:pt idx="6">
                  <c:v>103年</c:v>
                </c:pt>
                <c:pt idx="7">
                  <c:v>104年</c:v>
                </c:pt>
                <c:pt idx="8">
                  <c:v>105年</c:v>
                </c:pt>
                <c:pt idx="9">
                  <c:v>106年</c:v>
                </c:pt>
              </c:strCache>
            </c:strRef>
          </c:cat>
          <c:val>
            <c:numRef>
              <c:f>Sheet1!$B$3:$K$3</c:f>
              <c:numCache>
                <c:formatCode>#,##0</c:formatCode>
                <c:ptCount val="10"/>
                <c:pt idx="0">
                  <c:v>17649</c:v>
                </c:pt>
                <c:pt idx="1">
                  <c:v>20048</c:v>
                </c:pt>
                <c:pt idx="2">
                  <c:v>23833</c:v>
                </c:pt>
                <c:pt idx="3">
                  <c:v>29547</c:v>
                </c:pt>
                <c:pt idx="4">
                  <c:v>31155</c:v>
                </c:pt>
                <c:pt idx="5">
                  <c:v>35046</c:v>
                </c:pt>
                <c:pt idx="6">
                  <c:v>38644</c:v>
                </c:pt>
                <c:pt idx="7">
                  <c:v>41448</c:v>
                </c:pt>
                <c:pt idx="8">
                  <c:v>40166</c:v>
                </c:pt>
                <c:pt idx="9">
                  <c:v>40227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6D-453D-AF20-0B21ADFB9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88000"/>
        <c:axId val="24469504"/>
      </c:lineChart>
      <c:catAx>
        <c:axId val="1294880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24469504"/>
        <c:crosses val="autoZero"/>
        <c:auto val="1"/>
        <c:lblAlgn val="ctr"/>
        <c:lblOffset val="100"/>
        <c:tickMarkSkip val="1"/>
        <c:noMultiLvlLbl val="0"/>
      </c:catAx>
      <c:valAx>
        <c:axId val="24469504"/>
        <c:scaling>
          <c:orientation val="minMax"/>
          <c:max val="45000"/>
          <c:min val="0"/>
        </c:scaling>
        <c:delete val="0"/>
        <c:axPos val="l"/>
        <c:majorGridlines>
          <c:spPr>
            <a:ln w="27850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in"/>
        <c:minorTickMark val="none"/>
        <c:tickLblPos val="nextTo"/>
        <c:spPr>
          <a:ln w="2785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29488000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spPr>
          <a:ln w="27850">
            <a:solidFill>
              <a:srgbClr val="808080"/>
            </a:solidFill>
            <a:prstDash val="solid"/>
          </a:ln>
        </c:spPr>
        <c:txPr>
          <a:bodyPr/>
          <a:lstStyle/>
          <a:p>
            <a:pPr rtl="0">
              <a:defRPr>
                <a:latin typeface="+mj-lt"/>
              </a:defRPr>
            </a:pPr>
            <a:endParaRPr lang="zh-TW"/>
          </a:p>
        </c:txPr>
      </c:dTable>
      <c:spPr>
        <a:noFill/>
        <a:ln w="2785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4" b="1" i="0" u="none" strike="noStrike" baseline="0">
          <a:solidFill>
            <a:schemeClr val="tx1"/>
          </a:solidFill>
          <a:latin typeface="標楷體" pitchFamily="65" charset="-120"/>
          <a:ea typeface="標楷體" pitchFamily="65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26429980276273"/>
          <c:y val="2.5205479452054896E-2"/>
          <c:w val="0.88905400363875964"/>
          <c:h val="0.64931543042072382"/>
        </c:manualLayout>
      </c:layou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A2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Sheet2!$B$1:$H$1</c:f>
              <c:strCache>
                <c:ptCount val="7"/>
                <c:pt idx="0">
                  <c:v>100年</c:v>
                </c:pt>
                <c:pt idx="1">
                  <c:v>101年</c:v>
                </c:pt>
                <c:pt idx="2">
                  <c:v>102年</c:v>
                </c:pt>
                <c:pt idx="3">
                  <c:v>103年</c:v>
                </c:pt>
                <c:pt idx="4">
                  <c:v>104年</c:v>
                </c:pt>
                <c:pt idx="5">
                  <c:v>105年</c:v>
                </c:pt>
                <c:pt idx="6">
                  <c:v>106年</c:v>
                </c:pt>
              </c:strCache>
            </c:strRef>
          </c:cat>
          <c:val>
            <c:numRef>
              <c:f>Sheet2!$B$2:$H$2</c:f>
              <c:numCache>
                <c:formatCode>General</c:formatCode>
                <c:ptCount val="7"/>
                <c:pt idx="0">
                  <c:v>1115</c:v>
                </c:pt>
                <c:pt idx="1">
                  <c:v>876</c:v>
                </c:pt>
                <c:pt idx="2" formatCode="#,##0">
                  <c:v>659</c:v>
                </c:pt>
                <c:pt idx="3">
                  <c:v>639</c:v>
                </c:pt>
                <c:pt idx="4">
                  <c:v>681</c:v>
                </c:pt>
                <c:pt idx="5">
                  <c:v>589</c:v>
                </c:pt>
                <c:pt idx="6">
                  <c:v>502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25-470E-9D64-8D132A0EE2A4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A1</c:v>
                </c:pt>
              </c:strCache>
            </c:strRef>
          </c:tx>
          <c:spPr>
            <a:ln w="38100">
              <a:solidFill>
                <a:srgbClr val="9933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33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strRef>
              <c:f>Sheet2!$B$1:$H$1</c:f>
              <c:strCache>
                <c:ptCount val="7"/>
                <c:pt idx="0">
                  <c:v>100年</c:v>
                </c:pt>
                <c:pt idx="1">
                  <c:v>101年</c:v>
                </c:pt>
                <c:pt idx="2">
                  <c:v>102年</c:v>
                </c:pt>
                <c:pt idx="3">
                  <c:v>103年</c:v>
                </c:pt>
                <c:pt idx="4">
                  <c:v>104年</c:v>
                </c:pt>
                <c:pt idx="5">
                  <c:v>105年</c:v>
                </c:pt>
                <c:pt idx="6">
                  <c:v>106年</c:v>
                </c:pt>
              </c:strCache>
            </c:strRef>
          </c:cat>
          <c:val>
            <c:numRef>
              <c:f>Sheet2!$B$3:$H$3</c:f>
              <c:numCache>
                <c:formatCode>General</c:formatCode>
                <c:ptCount val="7"/>
                <c:pt idx="0">
                  <c:v>32</c:v>
                </c:pt>
                <c:pt idx="1">
                  <c:v>23</c:v>
                </c:pt>
                <c:pt idx="2">
                  <c:v>15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825-470E-9D64-8D132A0EE2A4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A1+A2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Sheet2!$B$1:$H$1</c:f>
              <c:strCache>
                <c:ptCount val="7"/>
                <c:pt idx="0">
                  <c:v>100年</c:v>
                </c:pt>
                <c:pt idx="1">
                  <c:v>101年</c:v>
                </c:pt>
                <c:pt idx="2">
                  <c:v>102年</c:v>
                </c:pt>
                <c:pt idx="3">
                  <c:v>103年</c:v>
                </c:pt>
                <c:pt idx="4">
                  <c:v>104年</c:v>
                </c:pt>
                <c:pt idx="5">
                  <c:v>105年</c:v>
                </c:pt>
                <c:pt idx="6">
                  <c:v>106年</c:v>
                </c:pt>
              </c:strCache>
            </c:strRef>
          </c:cat>
          <c:val>
            <c:numRef>
              <c:f>Sheet2!$B$4:$H$4</c:f>
              <c:numCache>
                <c:formatCode>General</c:formatCode>
                <c:ptCount val="7"/>
                <c:pt idx="0">
                  <c:v>1147</c:v>
                </c:pt>
                <c:pt idx="1">
                  <c:v>899</c:v>
                </c:pt>
                <c:pt idx="2">
                  <c:v>674</c:v>
                </c:pt>
                <c:pt idx="3">
                  <c:v>650</c:v>
                </c:pt>
                <c:pt idx="4">
                  <c:v>690</c:v>
                </c:pt>
                <c:pt idx="5">
                  <c:v>594</c:v>
                </c:pt>
                <c:pt idx="6">
                  <c:v>506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825-470E-9D64-8D132A0EE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26400"/>
        <c:axId val="129528576"/>
      </c:lineChart>
      <c:catAx>
        <c:axId val="1295264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129528576"/>
        <c:crosses val="autoZero"/>
        <c:auto val="1"/>
        <c:lblAlgn val="ctr"/>
        <c:lblOffset val="100"/>
        <c:tickMarkSkip val="1"/>
        <c:noMultiLvlLbl val="0"/>
      </c:catAx>
      <c:valAx>
        <c:axId val="1295285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129526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77946" y="282615"/>
            <a:ext cx="5184368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32" tIns="45020" rIns="90032" bIns="45020" numCol="1" anchor="t" anchorCtr="0" compatLnSpc="1">
            <a:prstTxWarp prst="textNoShape">
              <a:avLst/>
            </a:prstTxWarp>
          </a:bodyPr>
          <a:lstStyle>
            <a:lvl1pPr algn="ctr" defTabSz="915818">
              <a:defRPr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470"/>
            <a:ext cx="294624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32" tIns="45020" rIns="90032" bIns="45020" numCol="1" anchor="b" anchorCtr="0" compatLnSpc="1">
            <a:prstTxWarp prst="textNoShape">
              <a:avLst/>
            </a:prstTxWarp>
          </a:bodyPr>
          <a:lstStyle>
            <a:lvl1pPr defTabSz="915818">
              <a:defRPr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4085333" y="9308718"/>
            <a:ext cx="2712342" cy="5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42" tIns="45572" rIns="91142" bIns="45572" anchor="b"/>
          <a:lstStyle/>
          <a:p>
            <a:pPr algn="r" defTabSz="914221" eaLnBrk="0" hangingPunct="0">
              <a:defRPr/>
            </a:pPr>
            <a:fld id="{2C281D4E-1DED-4B94-A399-374417CC4E68}" type="slidenum">
              <a:rPr lang="zh-TW" altLang="en-US" sz="1500" b="1">
                <a:solidFill>
                  <a:schemeClr val="tx1"/>
                </a:solidFill>
                <a:latin typeface="Arial" charset="0"/>
              </a:rPr>
              <a:pPr algn="r" defTabSz="914221" eaLnBrk="0" hangingPunct="0">
                <a:defRPr/>
              </a:pPr>
              <a:t>‹#›</a:t>
            </a:fld>
            <a:endParaRPr lang="en-US" altLang="zh-TW" sz="15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133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54700" y="217151"/>
            <a:ext cx="5054599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32" tIns="45020" rIns="90032" bIns="45020" numCol="1" anchor="t" anchorCtr="0" compatLnSpc="1">
            <a:prstTxWarp prst="textNoShape">
              <a:avLst/>
            </a:prstTxWarp>
          </a:bodyPr>
          <a:lstStyle>
            <a:lvl1pPr algn="ctr" defTabSz="915818">
              <a:defRPr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44538"/>
            <a:ext cx="54149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5034"/>
            <a:ext cx="5439101" cy="446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32" tIns="45020" rIns="90032" bIns="4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470"/>
            <a:ext cx="294624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32" tIns="45020" rIns="90032" bIns="45020" numCol="1" anchor="b" anchorCtr="0" compatLnSpc="1">
            <a:prstTxWarp prst="textNoShape">
              <a:avLst/>
            </a:prstTxWarp>
          </a:bodyPr>
          <a:lstStyle>
            <a:lvl1pPr defTabSz="915818">
              <a:defRPr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8470"/>
            <a:ext cx="2946246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32" tIns="45020" rIns="90032" bIns="45020" numCol="1" anchor="b" anchorCtr="0" compatLnSpc="1">
            <a:prstTxWarp prst="textNoShape">
              <a:avLst/>
            </a:prstTxWarp>
          </a:bodyPr>
          <a:lstStyle>
            <a:lvl1pPr algn="r" defTabSz="915818">
              <a:defRPr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156054E-91C2-4594-AE27-04FE37C4C9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7446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4759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0471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6183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1895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2774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9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81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441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7B1D-2D96-42F9-8249-EC72D23BBA4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00"/>
            <a:fld id="{82BE8790-450E-4D9C-87F9-B2A0F7DCF00E}" type="slidenum">
              <a:rPr lang="zh-TW" altLang="en-US" smtClean="0"/>
              <a:pPr defTabSz="911300"/>
              <a:t>13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00"/>
            <a:fld id="{374CDB3C-BB0E-4635-847F-A72C6B602E77}" type="slidenum">
              <a:rPr lang="zh-TW" altLang="en-US" smtClean="0"/>
              <a:pPr defTabSz="911300"/>
              <a:t>14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00"/>
            <a:fld id="{82BE8790-450E-4D9C-87F9-B2A0F7DCF00E}" type="slidenum">
              <a:rPr lang="zh-TW" altLang="en-US" smtClean="0"/>
              <a:pPr defTabSz="911300"/>
              <a:t>15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00"/>
            <a:fld id="{82BE8790-450E-4D9C-87F9-B2A0F7DCF00E}" type="slidenum">
              <a:rPr lang="zh-TW" altLang="en-US" smtClean="0"/>
              <a:pPr defTabSz="91130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62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826" y="9428470"/>
            <a:ext cx="2946246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5" tIns="46004" rIns="92005" bIns="46004" anchor="b"/>
          <a:lstStyle/>
          <a:p>
            <a:pPr algn="r" defTabSz="912899"/>
            <a:fld id="{55B6EFEF-B2ED-4227-9172-216ADE4064E6}" type="slidenum">
              <a:rPr lang="en-US" altLang="zh-TW" sz="1200"/>
              <a:pPr algn="r" defTabSz="912899"/>
              <a:t>20</a:t>
            </a:fld>
            <a:endParaRPr lang="en-US" altLang="zh-TW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44538"/>
            <a:ext cx="5414962" cy="3722687"/>
          </a:xfrm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2460634"/>
            <a:ext cx="9794875" cy="16986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6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8788" y="4489460"/>
            <a:ext cx="8064500" cy="20240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2DC6-8807-42A5-820F-5FCDA4D0CAEC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877C-135C-4D4C-9088-3C954C1F68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53435" y="317509"/>
            <a:ext cx="2592387" cy="67595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6263" y="317509"/>
            <a:ext cx="7624762" cy="67595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5952-3215-4363-8140-6B9E0325397B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CE0-E22F-4CA3-A81A-36849E4031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8C86-A509-49F2-BC45-72D4B719046B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E0D2-6D90-4DCA-8320-E63229B338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76263" y="317509"/>
            <a:ext cx="10369550" cy="6759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DC85-0D95-46CE-9BC2-A77D8D99C2B4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76D6-A390-42FA-9D8B-9EE15A2520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17500"/>
            <a:ext cx="10369550" cy="13192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76264" y="1847851"/>
            <a:ext cx="5108575" cy="52292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837239" y="1847851"/>
            <a:ext cx="5108575" cy="52292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093C-F54F-4048-A62A-45E9A06BCD4D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BE5CD-E95C-417E-8CF9-3E3303A333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3600" y="2460626"/>
            <a:ext cx="9794875" cy="16986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28788" y="4489452"/>
            <a:ext cx="8064500" cy="2024063"/>
          </a:xfrm>
        </p:spPr>
        <p:txBody>
          <a:bodyPr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9" indent="0" algn="ctr">
              <a:buNone/>
              <a:defRPr/>
            </a:lvl3pPr>
            <a:lvl4pPr marL="1371358" indent="0" algn="ctr">
              <a:buNone/>
              <a:defRPr/>
            </a:lvl4pPr>
            <a:lvl5pPr marL="1828478" indent="0" algn="ctr">
              <a:buNone/>
              <a:defRPr/>
            </a:lvl5pPr>
            <a:lvl6pPr marL="2285596" indent="0" algn="ctr">
              <a:buNone/>
              <a:defRPr/>
            </a:lvl6pPr>
            <a:lvl7pPr marL="2742715" indent="0" algn="ctr">
              <a:buNone/>
              <a:defRPr/>
            </a:lvl7pPr>
            <a:lvl8pPr marL="3199835" indent="0" algn="ctr">
              <a:buNone/>
              <a:defRPr/>
            </a:lvl8pPr>
            <a:lvl9pPr marL="3656954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FAFF-CCB0-47BE-BCD3-674C80C7AD77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034D-5E3B-462C-9A3C-A4F969B94A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75CD-1998-4591-95E3-BA29F9141CE8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3FB4-B099-49F1-9136-ECD8BC7806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9638" y="5091114"/>
            <a:ext cx="9794875" cy="15732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09638" y="3357564"/>
            <a:ext cx="9794875" cy="1733550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500"/>
            </a:lvl4pPr>
            <a:lvl5pPr marL="1828478" indent="0">
              <a:buNone/>
              <a:defRPr sz="1500"/>
            </a:lvl5pPr>
            <a:lvl6pPr marL="2285596" indent="0">
              <a:buNone/>
              <a:defRPr sz="1500"/>
            </a:lvl6pPr>
            <a:lvl7pPr marL="2742715" indent="0">
              <a:buNone/>
              <a:defRPr sz="1500"/>
            </a:lvl7pPr>
            <a:lvl8pPr marL="3199835" indent="0">
              <a:buNone/>
              <a:defRPr sz="1500"/>
            </a:lvl8pPr>
            <a:lvl9pPr marL="3656954" indent="0">
              <a:buNone/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C83E8-E7C5-4D1F-BC98-B580B265D4C0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CAFD-8AE1-4F59-A0EA-CBF8F1B337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6264" y="1847851"/>
            <a:ext cx="5108575" cy="522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837239" y="1847851"/>
            <a:ext cx="5108575" cy="522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33975-2ACC-4C25-A9DA-E1ACE12EDAEB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AAA1-01DC-437A-A484-88316E5138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76264" y="1773238"/>
            <a:ext cx="5091111" cy="738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19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5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264" y="2511426"/>
            <a:ext cx="5091111" cy="456565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853114" y="1773238"/>
            <a:ext cx="5092700" cy="738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19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5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853114" y="2511426"/>
            <a:ext cx="5092700" cy="456565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4ED2-321B-4116-AE01-FC9D43D315D2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D54C-F131-465A-9580-A13AA33528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D1D2-55C1-434F-9D6D-DD8666339C7D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B412-924A-48A3-BF42-3BA4655B1E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3B14-5770-4265-A9A1-061AF66C1599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FA4C-2460-4BAD-9A48-146761603F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9E92-DF7F-45D6-91E6-BA7BF3EABFF9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B14B1-4FB7-4B04-B3EB-265DC78D5B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15913"/>
            <a:ext cx="3790950" cy="134143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5326" y="315914"/>
            <a:ext cx="6440488" cy="6761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76263" y="1657351"/>
            <a:ext cx="3790950" cy="5419724"/>
          </a:xfrm>
        </p:spPr>
        <p:txBody>
          <a:bodyPr/>
          <a:lstStyle>
            <a:lvl1pPr marL="0" indent="0">
              <a:buNone/>
              <a:defRPr sz="15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8" indent="0">
              <a:buNone/>
              <a:defRPr sz="900"/>
            </a:lvl5pPr>
            <a:lvl6pPr marL="2285596" indent="0">
              <a:buNone/>
              <a:defRPr sz="900"/>
            </a:lvl6pPr>
            <a:lvl7pPr marL="2742715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2BB7-C3FC-4B6B-B135-AAB869EBBCEF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5186-3C5A-4523-A565-0C0D5A39E7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9013" y="5545138"/>
            <a:ext cx="6911975" cy="654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59013" y="708026"/>
            <a:ext cx="6911975" cy="4752975"/>
          </a:xfrm>
        </p:spPr>
        <p:txBody>
          <a:bodyPr lIns="91392" tIns="45695" rIns="91392" bIns="45695"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1900"/>
            </a:lvl4pPr>
            <a:lvl5pPr marL="1828478" indent="0">
              <a:buNone/>
              <a:defRPr sz="1900"/>
            </a:lvl5pPr>
            <a:lvl6pPr marL="2285596" indent="0">
              <a:buNone/>
              <a:defRPr sz="1900"/>
            </a:lvl6pPr>
            <a:lvl7pPr marL="2742715" indent="0">
              <a:buNone/>
              <a:defRPr sz="1900"/>
            </a:lvl7pPr>
            <a:lvl8pPr marL="3199835" indent="0">
              <a:buNone/>
              <a:defRPr sz="1900"/>
            </a:lvl8pPr>
            <a:lvl9pPr marL="3656954" indent="0">
              <a:buNone/>
              <a:defRPr sz="19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259013" y="6199189"/>
            <a:ext cx="6911975" cy="930275"/>
          </a:xfrm>
        </p:spPr>
        <p:txBody>
          <a:bodyPr/>
          <a:lstStyle>
            <a:lvl1pPr marL="0" indent="0">
              <a:buNone/>
              <a:defRPr sz="15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8" indent="0">
              <a:buNone/>
              <a:defRPr sz="900"/>
            </a:lvl5pPr>
            <a:lvl6pPr marL="2285596" indent="0">
              <a:buNone/>
              <a:defRPr sz="900"/>
            </a:lvl6pPr>
            <a:lvl7pPr marL="2742715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30ADA-E876-4882-9294-2367C454FEDB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67E2B-7B02-48FD-BE02-482097DDD5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78BF-E8D3-4304-BD44-F648B41417BE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CB78-420C-4207-93AE-C1AC6034B37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53426" y="317501"/>
            <a:ext cx="2592387" cy="67595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6263" y="317501"/>
            <a:ext cx="7624762" cy="67595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9F13E-079B-4A60-8BF2-898376CA4763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1795-AF4B-4B45-B697-4BBA94E2DA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9638" y="5091116"/>
            <a:ext cx="9794875" cy="15732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09638" y="3357566"/>
            <a:ext cx="9794875" cy="1733550"/>
          </a:xfrm>
        </p:spPr>
        <p:txBody>
          <a:bodyPr anchor="b"/>
          <a:lstStyle>
            <a:lvl1pPr marL="0" indent="0">
              <a:buNone/>
              <a:defRPr sz="1900"/>
            </a:lvl1pPr>
            <a:lvl2pPr marL="456556" indent="0">
              <a:buNone/>
              <a:defRPr sz="1800"/>
            </a:lvl2pPr>
            <a:lvl3pPr marL="913110" indent="0">
              <a:buNone/>
              <a:defRPr sz="1600"/>
            </a:lvl3pPr>
            <a:lvl4pPr marL="1369665" indent="0">
              <a:buNone/>
              <a:defRPr sz="1500"/>
            </a:lvl4pPr>
            <a:lvl5pPr marL="1826224" indent="0">
              <a:buNone/>
              <a:defRPr sz="1500"/>
            </a:lvl5pPr>
            <a:lvl6pPr marL="2282774" indent="0">
              <a:buNone/>
              <a:defRPr sz="1500"/>
            </a:lvl6pPr>
            <a:lvl7pPr marL="2739329" indent="0">
              <a:buNone/>
              <a:defRPr sz="1500"/>
            </a:lvl7pPr>
            <a:lvl8pPr marL="3195881" indent="0">
              <a:buNone/>
              <a:defRPr sz="1500"/>
            </a:lvl8pPr>
            <a:lvl9pPr marL="3652441" indent="0">
              <a:buNone/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7A96-34ED-47C1-8068-F6EB98B6CA18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CF2A-158F-474E-B18D-D9C875231A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6273" y="1847859"/>
            <a:ext cx="5108575" cy="522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837248" y="1847859"/>
            <a:ext cx="5108575" cy="522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6A19-4D70-4D56-A796-5F159A261CC4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D647-362D-4CB3-BAE0-E9227B854C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76264" y="1773238"/>
            <a:ext cx="5091111" cy="738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6" indent="0">
              <a:buNone/>
              <a:defRPr sz="1900" b="1"/>
            </a:lvl2pPr>
            <a:lvl3pPr marL="913110" indent="0">
              <a:buNone/>
              <a:defRPr sz="1800" b="1"/>
            </a:lvl3pPr>
            <a:lvl4pPr marL="1369665" indent="0">
              <a:buNone/>
              <a:defRPr sz="1600" b="1"/>
            </a:lvl4pPr>
            <a:lvl5pPr marL="1826224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29" indent="0">
              <a:buNone/>
              <a:defRPr sz="1600" b="1"/>
            </a:lvl7pPr>
            <a:lvl8pPr marL="3195881" indent="0">
              <a:buNone/>
              <a:defRPr sz="1600" b="1"/>
            </a:lvl8pPr>
            <a:lvl9pPr marL="3652441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264" y="2511426"/>
            <a:ext cx="5091111" cy="456565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853114" y="1773238"/>
            <a:ext cx="5092700" cy="7381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6" indent="0">
              <a:buNone/>
              <a:defRPr sz="1900" b="1"/>
            </a:lvl2pPr>
            <a:lvl3pPr marL="913110" indent="0">
              <a:buNone/>
              <a:defRPr sz="1800" b="1"/>
            </a:lvl3pPr>
            <a:lvl4pPr marL="1369665" indent="0">
              <a:buNone/>
              <a:defRPr sz="1600" b="1"/>
            </a:lvl4pPr>
            <a:lvl5pPr marL="1826224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29" indent="0">
              <a:buNone/>
              <a:defRPr sz="1600" b="1"/>
            </a:lvl7pPr>
            <a:lvl8pPr marL="3195881" indent="0">
              <a:buNone/>
              <a:defRPr sz="1600" b="1"/>
            </a:lvl8pPr>
            <a:lvl9pPr marL="3652441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853114" y="2511426"/>
            <a:ext cx="5092700" cy="456565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A233-96BB-4593-863A-4D824C378408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CC594-C973-47DF-BE79-E99A41A233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686-4704-49E4-A855-EB7BC9EFB8AF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E618-4B77-40DA-AFF1-5008346A6C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15913"/>
            <a:ext cx="3790950" cy="134143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5326" y="315915"/>
            <a:ext cx="6440488" cy="6761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76263" y="1657351"/>
            <a:ext cx="3790950" cy="5419724"/>
          </a:xfrm>
        </p:spPr>
        <p:txBody>
          <a:bodyPr/>
          <a:lstStyle>
            <a:lvl1pPr marL="0" indent="0">
              <a:buNone/>
              <a:defRPr sz="1500"/>
            </a:lvl1pPr>
            <a:lvl2pPr marL="456556" indent="0">
              <a:buNone/>
              <a:defRPr sz="1200"/>
            </a:lvl2pPr>
            <a:lvl3pPr marL="913110" indent="0">
              <a:buNone/>
              <a:defRPr sz="1000"/>
            </a:lvl3pPr>
            <a:lvl4pPr marL="1369665" indent="0">
              <a:buNone/>
              <a:defRPr sz="900"/>
            </a:lvl4pPr>
            <a:lvl5pPr marL="1826224" indent="0">
              <a:buNone/>
              <a:defRPr sz="900"/>
            </a:lvl5pPr>
            <a:lvl6pPr marL="2282774" indent="0">
              <a:buNone/>
              <a:defRPr sz="900"/>
            </a:lvl6pPr>
            <a:lvl7pPr marL="2739329" indent="0">
              <a:buNone/>
              <a:defRPr sz="900"/>
            </a:lvl7pPr>
            <a:lvl8pPr marL="3195881" indent="0">
              <a:buNone/>
              <a:defRPr sz="900"/>
            </a:lvl8pPr>
            <a:lvl9pPr marL="365244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C6FA-CEBE-46EA-A26A-DA982F5B1700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43B50-D007-4BF8-8E9D-9CDF4E1642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9013" y="5545138"/>
            <a:ext cx="6911975" cy="654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59013" y="708029"/>
            <a:ext cx="6911975" cy="4752975"/>
          </a:xfrm>
        </p:spPr>
        <p:txBody>
          <a:bodyPr lIns="109933" tIns="54967" rIns="109933" bIns="54967"/>
          <a:lstStyle>
            <a:lvl1pPr marL="0" indent="0">
              <a:buNone/>
              <a:defRPr sz="3200"/>
            </a:lvl1pPr>
            <a:lvl2pPr marL="456556" indent="0">
              <a:buNone/>
              <a:defRPr sz="2800"/>
            </a:lvl2pPr>
            <a:lvl3pPr marL="913110" indent="0">
              <a:buNone/>
              <a:defRPr sz="2400"/>
            </a:lvl3pPr>
            <a:lvl4pPr marL="1369665" indent="0">
              <a:buNone/>
              <a:defRPr sz="1900"/>
            </a:lvl4pPr>
            <a:lvl5pPr marL="1826224" indent="0">
              <a:buNone/>
              <a:defRPr sz="1900"/>
            </a:lvl5pPr>
            <a:lvl6pPr marL="2282774" indent="0">
              <a:buNone/>
              <a:defRPr sz="1900"/>
            </a:lvl6pPr>
            <a:lvl7pPr marL="2739329" indent="0">
              <a:buNone/>
              <a:defRPr sz="1900"/>
            </a:lvl7pPr>
            <a:lvl8pPr marL="3195881" indent="0">
              <a:buNone/>
              <a:defRPr sz="1900"/>
            </a:lvl8pPr>
            <a:lvl9pPr marL="3652441" indent="0">
              <a:buNone/>
              <a:defRPr sz="19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259013" y="6199190"/>
            <a:ext cx="6911975" cy="930275"/>
          </a:xfrm>
        </p:spPr>
        <p:txBody>
          <a:bodyPr/>
          <a:lstStyle>
            <a:lvl1pPr marL="0" indent="0">
              <a:buNone/>
              <a:defRPr sz="1500"/>
            </a:lvl1pPr>
            <a:lvl2pPr marL="456556" indent="0">
              <a:buNone/>
              <a:defRPr sz="1200"/>
            </a:lvl2pPr>
            <a:lvl3pPr marL="913110" indent="0">
              <a:buNone/>
              <a:defRPr sz="1000"/>
            </a:lvl3pPr>
            <a:lvl4pPr marL="1369665" indent="0">
              <a:buNone/>
              <a:defRPr sz="900"/>
            </a:lvl4pPr>
            <a:lvl5pPr marL="1826224" indent="0">
              <a:buNone/>
              <a:defRPr sz="900"/>
            </a:lvl5pPr>
            <a:lvl6pPr marL="2282774" indent="0">
              <a:buNone/>
              <a:defRPr sz="900"/>
            </a:lvl6pPr>
            <a:lvl7pPr marL="2739329" indent="0">
              <a:buNone/>
              <a:defRPr sz="900"/>
            </a:lvl7pPr>
            <a:lvl8pPr marL="3195881" indent="0">
              <a:buNone/>
              <a:defRPr sz="900"/>
            </a:lvl8pPr>
            <a:lvl9pPr marL="365244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ED0-7A7D-46AE-9B07-A0DD7A8A2499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7849-4F7F-45B3-B8F7-8642776732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A0E6-EEF9-4983-8B0D-175CA30608B3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1758-6AF5-41C2-99A7-4C7C3B939D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17500"/>
            <a:ext cx="103695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071" tIns="53027" rIns="106071" bIns="53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847851"/>
            <a:ext cx="103695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071" tIns="53027" rIns="106071" bIns="53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4" y="7213601"/>
            <a:ext cx="268763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071" tIns="53027" rIns="106071" bIns="53027" numCol="1" anchor="t" anchorCtr="0" compatLnSpc="1">
            <a:prstTxWarp prst="textNoShape">
              <a:avLst/>
            </a:prstTxWarp>
          </a:bodyPr>
          <a:lstStyle>
            <a:lvl1pPr algn="l">
              <a:defRPr sz="1700" b="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B0808B0-324E-4E3E-BF31-7132F4467A1F}" type="datetime1">
              <a:rPr lang="en-US" altLang="zh-TW"/>
              <a:pPr>
                <a:defRPr/>
              </a:pPr>
              <a:t>4/30/2018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7213601"/>
            <a:ext cx="36480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071" tIns="53027" rIns="106071" bIns="53027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04288" y="7443789"/>
            <a:ext cx="268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69" rIns="90943" bIns="454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8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BD3CFD5-7912-4653-B5A1-B17994C8FB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</p:sldLayoutIdLst>
  <p:transition>
    <p:cover dir="lu"/>
  </p:transition>
  <p:hf hdr="0" ftr="0" dt="0"/>
  <p:txStyles>
    <p:titleStyle>
      <a:lvl1pPr algn="ctr" defTabSz="1101531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01531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defTabSz="1101531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defTabSz="1101531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defTabSz="1101531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6556" algn="ctr" defTabSz="1109681" rtl="0" fontAlgn="base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Arial" charset="0"/>
          <a:ea typeface="新細明體" pitchFamily="18" charset="-120"/>
        </a:defRPr>
      </a:lvl6pPr>
      <a:lvl7pPr marL="913110" algn="ctr" defTabSz="1109681" rtl="0" fontAlgn="base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Arial" charset="0"/>
          <a:ea typeface="新細明體" pitchFamily="18" charset="-120"/>
        </a:defRPr>
      </a:lvl7pPr>
      <a:lvl8pPr marL="1369665" algn="ctr" defTabSz="1109681" rtl="0" fontAlgn="base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6224" algn="ctr" defTabSz="1109681" rtl="0" fontAlgn="base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04742" indent="-404742" algn="l" defTabSz="1101531" rtl="0" eaLnBrk="0" fontAlgn="base" hangingPunct="0">
        <a:spcBef>
          <a:spcPct val="20000"/>
        </a:spcBef>
        <a:spcAft>
          <a:spcPct val="0"/>
        </a:spcAft>
        <a:buChar char="•"/>
        <a:defRPr kumimoji="1" sz="3900">
          <a:solidFill>
            <a:schemeClr val="tx1"/>
          </a:solidFill>
          <a:latin typeface="+mn-lt"/>
          <a:ea typeface="+mn-ea"/>
          <a:cs typeface="+mn-cs"/>
        </a:defRPr>
      </a:lvl1pPr>
      <a:lvl2pPr marL="893606" indent="-338079" algn="l" defTabSz="1101531" rtl="0" eaLnBrk="0" fontAlgn="base" hangingPunct="0">
        <a:spcBef>
          <a:spcPct val="20000"/>
        </a:spcBef>
        <a:spcAft>
          <a:spcPct val="0"/>
        </a:spcAft>
        <a:buChar char="–"/>
        <a:defRPr kumimoji="1" sz="3400">
          <a:solidFill>
            <a:schemeClr val="tx1"/>
          </a:solidFill>
          <a:latin typeface="+mn-lt"/>
          <a:ea typeface="+mn-ea"/>
        </a:defRPr>
      </a:lvl2pPr>
      <a:lvl3pPr marL="1377707" indent="-266652" algn="l" defTabSz="1101531" rtl="0" eaLnBrk="0" fontAlgn="base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</a:defRPr>
      </a:lvl3pPr>
      <a:lvl4pPr marL="1934822" indent="-268240" algn="l" defTabSz="1101531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490348" indent="-268240" algn="l" defTabSz="1101531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953341" indent="-277421" algn="l" defTabSz="1109681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3409894" indent="-277421" algn="l" defTabSz="1109681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866447" indent="-277421" algn="l" defTabSz="1109681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4323005" indent="-277421" algn="l" defTabSz="1109681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6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5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9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8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4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17500"/>
            <a:ext cx="103695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69" rIns="90943" bIns="454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847851"/>
            <a:ext cx="103695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69" rIns="90943" bIns="454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4" y="7213601"/>
            <a:ext cx="268763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69" rIns="90943" bIns="4546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DBAADB3-A340-4281-ACEA-875EA6043CEB}" type="datetime1">
              <a:rPr lang="zh-TW" altLang="en-US"/>
              <a:pPr>
                <a:defRPr/>
              </a:pPr>
              <a:t>2018/4/30</a:t>
            </a:fld>
            <a:endParaRPr lang="en-US" altLang="zh-TW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7213601"/>
            <a:ext cx="36480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69" rIns="90943" bIns="4546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04288" y="7443789"/>
            <a:ext cx="268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3" tIns="45469" rIns="90943" bIns="454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8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E74AB16-0AF6-4024-A5AA-39958254D5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11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23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35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47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212" indent="-22697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331" indent="-226973" algn="l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2055451" indent="-226973" algn="l" rtl="0" eaLnBrk="0" fontAlgn="base" hangingPunct="0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512569" indent="-226973" algn="l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969688" indent="-226973" algn="l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426808" indent="-226973" algn="l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883927" indent="-226973" algn="l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2" descr="구름하늘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1522075" cy="792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60113"/>
            <a:ext cx="4581481" cy="61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자유형 2"/>
          <p:cNvSpPr/>
          <p:nvPr/>
        </p:nvSpPr>
        <p:spPr>
          <a:xfrm>
            <a:off x="-31750" y="3392489"/>
            <a:ext cx="11569701" cy="4551362"/>
          </a:xfrm>
          <a:custGeom>
            <a:avLst/>
            <a:gdLst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637" h="3940935">
                <a:moveTo>
                  <a:pt x="25758" y="2112135"/>
                </a:moveTo>
                <a:cubicBezTo>
                  <a:pt x="5441929" y="3367484"/>
                  <a:pt x="8008211" y="1403320"/>
                  <a:pt x="9182637" y="0"/>
                </a:cubicBezTo>
                <a:lnTo>
                  <a:pt x="9169758" y="3940935"/>
                </a:lnTo>
                <a:lnTo>
                  <a:pt x="0" y="3940935"/>
                </a:lnTo>
                <a:lnTo>
                  <a:pt x="25758" y="2112135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rgbClr val="005426"/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-49213" y="4125914"/>
            <a:ext cx="11571288" cy="3810000"/>
          </a:xfrm>
          <a:custGeom>
            <a:avLst/>
            <a:gdLst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1469217 h 3298017"/>
              <a:gd name="connsiteX1" fmla="*/ 9182637 w 9182637"/>
              <a:gd name="connsiteY1" fmla="*/ 0 h 3298017"/>
              <a:gd name="connsiteX2" fmla="*/ 9169758 w 9182637"/>
              <a:gd name="connsiteY2" fmla="*/ 3298017 h 3298017"/>
              <a:gd name="connsiteX3" fmla="*/ 0 w 9182637"/>
              <a:gd name="connsiteY3" fmla="*/ 3298017 h 3298017"/>
              <a:gd name="connsiteX4" fmla="*/ 25758 w 9182637"/>
              <a:gd name="connsiteY4" fmla="*/ 1469217 h 3298017"/>
              <a:gd name="connsiteX0" fmla="*/ 25758 w 9182637"/>
              <a:gd name="connsiteY0" fmla="*/ 1469217 h 3298017"/>
              <a:gd name="connsiteX1" fmla="*/ 9182637 w 9182637"/>
              <a:gd name="connsiteY1" fmla="*/ 0 h 3298017"/>
              <a:gd name="connsiteX2" fmla="*/ 9169758 w 9182637"/>
              <a:gd name="connsiteY2" fmla="*/ 3298017 h 3298017"/>
              <a:gd name="connsiteX3" fmla="*/ 0 w 9182637"/>
              <a:gd name="connsiteY3" fmla="*/ 3298017 h 3298017"/>
              <a:gd name="connsiteX4" fmla="*/ 25758 w 9182637"/>
              <a:gd name="connsiteY4" fmla="*/ 1469217 h 3298017"/>
              <a:gd name="connsiteX0" fmla="*/ 25758 w 9182637"/>
              <a:gd name="connsiteY0" fmla="*/ 1469217 h 3298017"/>
              <a:gd name="connsiteX1" fmla="*/ 9182637 w 9182637"/>
              <a:gd name="connsiteY1" fmla="*/ 0 h 3298017"/>
              <a:gd name="connsiteX2" fmla="*/ 9169758 w 9182637"/>
              <a:gd name="connsiteY2" fmla="*/ 3298017 h 3298017"/>
              <a:gd name="connsiteX3" fmla="*/ 0 w 9182637"/>
              <a:gd name="connsiteY3" fmla="*/ 3298017 h 3298017"/>
              <a:gd name="connsiteX4" fmla="*/ 25758 w 9182637"/>
              <a:gd name="connsiteY4" fmla="*/ 1469217 h 3298017"/>
              <a:gd name="connsiteX0" fmla="*/ 25758 w 9182637"/>
              <a:gd name="connsiteY0" fmla="*/ 1469217 h 3298017"/>
              <a:gd name="connsiteX1" fmla="*/ 9182637 w 9182637"/>
              <a:gd name="connsiteY1" fmla="*/ 0 h 3298017"/>
              <a:gd name="connsiteX2" fmla="*/ 9169758 w 9182637"/>
              <a:gd name="connsiteY2" fmla="*/ 3298017 h 3298017"/>
              <a:gd name="connsiteX3" fmla="*/ 0 w 9182637"/>
              <a:gd name="connsiteY3" fmla="*/ 3298017 h 3298017"/>
              <a:gd name="connsiteX4" fmla="*/ 25758 w 9182637"/>
              <a:gd name="connsiteY4" fmla="*/ 1469217 h 329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637" h="3298017">
                <a:moveTo>
                  <a:pt x="25758" y="1469217"/>
                </a:moveTo>
                <a:cubicBezTo>
                  <a:pt x="5390000" y="2758734"/>
                  <a:pt x="7831707" y="1270898"/>
                  <a:pt x="9182637" y="0"/>
                </a:cubicBezTo>
                <a:lnTo>
                  <a:pt x="9169758" y="3298017"/>
                </a:lnTo>
                <a:lnTo>
                  <a:pt x="0" y="3298017"/>
                </a:lnTo>
                <a:lnTo>
                  <a:pt x="25758" y="1469217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50000">
                <a:srgbClr val="92D05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-49212" y="4689475"/>
            <a:ext cx="11571288" cy="3232150"/>
          </a:xfrm>
          <a:custGeom>
            <a:avLst/>
            <a:gdLst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2112135 h 3940935"/>
              <a:gd name="connsiteX1" fmla="*/ 9182637 w 9182637"/>
              <a:gd name="connsiteY1" fmla="*/ 0 h 3940935"/>
              <a:gd name="connsiteX2" fmla="*/ 9169758 w 9182637"/>
              <a:gd name="connsiteY2" fmla="*/ 3940935 h 3940935"/>
              <a:gd name="connsiteX3" fmla="*/ 0 w 9182637"/>
              <a:gd name="connsiteY3" fmla="*/ 3940935 h 3940935"/>
              <a:gd name="connsiteX4" fmla="*/ 25758 w 9182637"/>
              <a:gd name="connsiteY4" fmla="*/ 2112135 h 3940935"/>
              <a:gd name="connsiteX0" fmla="*/ 25758 w 9182637"/>
              <a:gd name="connsiteY0" fmla="*/ 1469217 h 3298017"/>
              <a:gd name="connsiteX1" fmla="*/ 9182637 w 9182637"/>
              <a:gd name="connsiteY1" fmla="*/ 0 h 3298017"/>
              <a:gd name="connsiteX2" fmla="*/ 9169758 w 9182637"/>
              <a:gd name="connsiteY2" fmla="*/ 3298017 h 3298017"/>
              <a:gd name="connsiteX3" fmla="*/ 0 w 9182637"/>
              <a:gd name="connsiteY3" fmla="*/ 3298017 h 3298017"/>
              <a:gd name="connsiteX4" fmla="*/ 25758 w 9182637"/>
              <a:gd name="connsiteY4" fmla="*/ 1469217 h 3298017"/>
              <a:gd name="connsiteX0" fmla="*/ 25758 w 9182637"/>
              <a:gd name="connsiteY0" fmla="*/ 1469217 h 3298017"/>
              <a:gd name="connsiteX1" fmla="*/ 9182637 w 9182637"/>
              <a:gd name="connsiteY1" fmla="*/ 0 h 3298017"/>
              <a:gd name="connsiteX2" fmla="*/ 9169758 w 9182637"/>
              <a:gd name="connsiteY2" fmla="*/ 3298017 h 3298017"/>
              <a:gd name="connsiteX3" fmla="*/ 0 w 9182637"/>
              <a:gd name="connsiteY3" fmla="*/ 3298017 h 3298017"/>
              <a:gd name="connsiteX4" fmla="*/ 25758 w 9182637"/>
              <a:gd name="connsiteY4" fmla="*/ 1469217 h 3298017"/>
              <a:gd name="connsiteX0" fmla="*/ 25758 w 9182637"/>
              <a:gd name="connsiteY0" fmla="*/ 1469217 h 3298017"/>
              <a:gd name="connsiteX1" fmla="*/ 9182637 w 9182637"/>
              <a:gd name="connsiteY1" fmla="*/ 0 h 3298017"/>
              <a:gd name="connsiteX2" fmla="*/ 9169758 w 9182637"/>
              <a:gd name="connsiteY2" fmla="*/ 3298017 h 3298017"/>
              <a:gd name="connsiteX3" fmla="*/ 0 w 9182637"/>
              <a:gd name="connsiteY3" fmla="*/ 3298017 h 3298017"/>
              <a:gd name="connsiteX4" fmla="*/ 25758 w 9182637"/>
              <a:gd name="connsiteY4" fmla="*/ 1469217 h 3298017"/>
              <a:gd name="connsiteX0" fmla="*/ 25758 w 9182637"/>
              <a:gd name="connsiteY0" fmla="*/ 969175 h 2797975"/>
              <a:gd name="connsiteX1" fmla="*/ 9182637 w 9182637"/>
              <a:gd name="connsiteY1" fmla="*/ 0 h 2797975"/>
              <a:gd name="connsiteX2" fmla="*/ 9169758 w 9182637"/>
              <a:gd name="connsiteY2" fmla="*/ 2797975 h 2797975"/>
              <a:gd name="connsiteX3" fmla="*/ 0 w 9182637"/>
              <a:gd name="connsiteY3" fmla="*/ 2797975 h 2797975"/>
              <a:gd name="connsiteX4" fmla="*/ 25758 w 9182637"/>
              <a:gd name="connsiteY4" fmla="*/ 969175 h 2797975"/>
              <a:gd name="connsiteX0" fmla="*/ 25758 w 9182637"/>
              <a:gd name="connsiteY0" fmla="*/ 969175 h 2797975"/>
              <a:gd name="connsiteX1" fmla="*/ 9182637 w 9182637"/>
              <a:gd name="connsiteY1" fmla="*/ 0 h 2797975"/>
              <a:gd name="connsiteX2" fmla="*/ 9169758 w 9182637"/>
              <a:gd name="connsiteY2" fmla="*/ 2797975 h 2797975"/>
              <a:gd name="connsiteX3" fmla="*/ 0 w 9182637"/>
              <a:gd name="connsiteY3" fmla="*/ 2797975 h 2797975"/>
              <a:gd name="connsiteX4" fmla="*/ 25758 w 9182637"/>
              <a:gd name="connsiteY4" fmla="*/ 969175 h 2797975"/>
              <a:gd name="connsiteX0" fmla="*/ 25758 w 9182637"/>
              <a:gd name="connsiteY0" fmla="*/ 969175 h 2797975"/>
              <a:gd name="connsiteX1" fmla="*/ 9182637 w 9182637"/>
              <a:gd name="connsiteY1" fmla="*/ 0 h 2797975"/>
              <a:gd name="connsiteX2" fmla="*/ 9169758 w 9182637"/>
              <a:gd name="connsiteY2" fmla="*/ 2797975 h 2797975"/>
              <a:gd name="connsiteX3" fmla="*/ 0 w 9182637"/>
              <a:gd name="connsiteY3" fmla="*/ 2797975 h 2797975"/>
              <a:gd name="connsiteX4" fmla="*/ 25758 w 9182637"/>
              <a:gd name="connsiteY4" fmla="*/ 969175 h 2797975"/>
              <a:gd name="connsiteX0" fmla="*/ 25758 w 9182637"/>
              <a:gd name="connsiteY0" fmla="*/ 969175 h 2797975"/>
              <a:gd name="connsiteX1" fmla="*/ 9182637 w 9182637"/>
              <a:gd name="connsiteY1" fmla="*/ 0 h 2797975"/>
              <a:gd name="connsiteX2" fmla="*/ 9169758 w 9182637"/>
              <a:gd name="connsiteY2" fmla="*/ 2797975 h 2797975"/>
              <a:gd name="connsiteX3" fmla="*/ 0 w 9182637"/>
              <a:gd name="connsiteY3" fmla="*/ 2797975 h 2797975"/>
              <a:gd name="connsiteX4" fmla="*/ 25758 w 9182637"/>
              <a:gd name="connsiteY4" fmla="*/ 969175 h 279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637" h="2797975">
                <a:moveTo>
                  <a:pt x="25758" y="969175"/>
                </a:moveTo>
                <a:cubicBezTo>
                  <a:pt x="5396837" y="2321457"/>
                  <a:pt x="7733684" y="1141895"/>
                  <a:pt x="9182637" y="0"/>
                </a:cubicBezTo>
                <a:lnTo>
                  <a:pt x="9169758" y="2797975"/>
                </a:lnTo>
                <a:lnTo>
                  <a:pt x="0" y="2797975"/>
                </a:lnTo>
                <a:lnTo>
                  <a:pt x="25758" y="969175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391155" y="3548225"/>
            <a:ext cx="2790522" cy="2033185"/>
          </a:xfrm>
          <a:prstGeom prst="ellipse">
            <a:avLst/>
          </a:prstGeom>
          <a:solidFill>
            <a:srgbClr val="FFFFFF">
              <a:alpha val="8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6800000"/>
            </a:lightRig>
          </a:scene3d>
          <a:sp3d prstMaterial="plastic">
            <a:bevelT w="381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595022" y="4517064"/>
            <a:ext cx="2454047" cy="214545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391155" y="3647263"/>
            <a:ext cx="2880539" cy="181538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3528789" y="4392860"/>
            <a:ext cx="2592288" cy="2448272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677089" y="1712642"/>
            <a:ext cx="2440833" cy="2237486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6800000"/>
            </a:lightRig>
          </a:scene3d>
          <a:sp3d prstMaterial="plastic">
            <a:bevelT w="381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641576" y="1683864"/>
            <a:ext cx="2520472" cy="231049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244" name="직사각형 26"/>
          <p:cNvSpPr>
            <a:spLocks noChangeArrowheads="1"/>
          </p:cNvSpPr>
          <p:nvPr/>
        </p:nvSpPr>
        <p:spPr bwMode="auto">
          <a:xfrm>
            <a:off x="6522601" y="6337300"/>
            <a:ext cx="4225425" cy="7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080" tIns="55540" rIns="111080" bIns="55540">
            <a:spAutoFit/>
          </a:bodyPr>
          <a:lstStyle/>
          <a:p>
            <a:r>
              <a:rPr lang="zh-TW" altLang="en-US" sz="3900" b="1" dirty="0"/>
              <a:t>桃園市政府警察局</a:t>
            </a:r>
          </a:p>
        </p:txBody>
      </p:sp>
      <p:sp>
        <p:nvSpPr>
          <p:cNvPr id="26" name="모서리가 둥근 직사각형 6"/>
          <p:cNvSpPr/>
          <p:nvPr/>
        </p:nvSpPr>
        <p:spPr>
          <a:xfrm>
            <a:off x="0" y="531788"/>
            <a:ext cx="11522075" cy="964281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bg1">
                  <a:alpha val="11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pPr algn="ctr"/>
            <a:endParaRPr lang="ko-KR" altLang="en-US"/>
          </a:p>
        </p:txBody>
      </p:sp>
      <p:sp>
        <p:nvSpPr>
          <p:cNvPr id="9236" name="직사각형 26"/>
          <p:cNvSpPr>
            <a:spLocks noChangeArrowheads="1"/>
          </p:cNvSpPr>
          <p:nvPr/>
        </p:nvSpPr>
        <p:spPr bwMode="auto">
          <a:xfrm>
            <a:off x="1521391" y="586124"/>
            <a:ext cx="9240306" cy="7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en-US" altLang="zh-TW" sz="4000" b="1" dirty="0">
                <a:solidFill>
                  <a:srgbClr val="B41295"/>
                </a:solidFill>
              </a:rPr>
              <a:t>106</a:t>
            </a:r>
            <a:r>
              <a:rPr lang="zh-TW" altLang="en-US" sz="4000" b="1" dirty="0">
                <a:solidFill>
                  <a:srgbClr val="B41295"/>
                </a:solidFill>
              </a:rPr>
              <a:t>年道路交通事故統計分析報告</a:t>
            </a:r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239-0B02-4B93-892A-D29D28D982D2}" type="datetime1">
              <a:rPr lang="zh-TW" altLang="en-US" smtClean="0"/>
              <a:pPr/>
              <a:t>2018/4/30</a:t>
            </a:fld>
            <a:endParaRPr lang="zh-TW" altLang="en-US" dirty="0"/>
          </a:p>
        </p:txBody>
      </p:sp>
    </p:spTree>
  </p:cSld>
  <p:clrMapOvr>
    <a:masterClrMapping/>
  </p:clrMapOvr>
  <p:transition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文字方塊 5"/>
          <p:cNvSpPr txBox="1">
            <a:spLocks noChangeArrowheads="1"/>
          </p:cNvSpPr>
          <p:nvPr/>
        </p:nvSpPr>
        <p:spPr bwMode="auto">
          <a:xfrm>
            <a:off x="590107" y="1590661"/>
            <a:ext cx="10615911" cy="9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endParaRPr lang="zh-TW" altLang="zh-TW" b="1">
              <a:latin typeface="標楷體" pitchFamily="65" charset="-120"/>
            </a:endParaRPr>
          </a:p>
          <a:p>
            <a:endParaRPr lang="zh-TW" altLang="en-US">
              <a:latin typeface="標楷體" pitchFamily="65" charset="-120"/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360437" y="1998937"/>
            <a:ext cx="4824536" cy="36900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wrap="square" lIns="111080" tIns="55540" rIns="111080" bIns="55540">
            <a:spAutoFit/>
          </a:bodyPr>
          <a:lstStyle/>
          <a:p>
            <a:pPr algn="just" eaLnBrk="0" hangingPunct="0">
              <a:lnSpc>
                <a:spcPts val="3119"/>
              </a:lnSpc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+mj-lt"/>
              </a:rPr>
              <a:t>106</a:t>
            </a:r>
            <a:r>
              <a:rPr kumimoji="0" lang="zh-TW" altLang="en-US" b="1" dirty="0">
                <a:solidFill>
                  <a:srgbClr val="FF0000"/>
                </a:solidFill>
                <a:latin typeface="+mj-lt"/>
              </a:rPr>
              <a:t>年「酒駕</a:t>
            </a:r>
            <a:r>
              <a:rPr kumimoji="0" lang="en-US" altLang="zh-TW" b="1" dirty="0">
                <a:solidFill>
                  <a:srgbClr val="FF0000"/>
                </a:solidFill>
                <a:latin typeface="+mj-lt"/>
              </a:rPr>
              <a:t>A1</a:t>
            </a:r>
            <a:r>
              <a:rPr kumimoji="0" lang="zh-TW" altLang="en-US" b="1" dirty="0">
                <a:solidFill>
                  <a:srgbClr val="FF0000"/>
                </a:solidFill>
                <a:latin typeface="+mj-lt"/>
              </a:rPr>
              <a:t>類」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計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4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件、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4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人死亡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(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占總死亡人數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3.6%)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，與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105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年同期比較（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5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件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5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人）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減少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1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件</a:t>
            </a:r>
            <a:r>
              <a:rPr kumimoji="0" lang="en-US" altLang="en-US" b="1" dirty="0">
                <a:solidFill>
                  <a:srgbClr val="0000CC"/>
                </a:solidFill>
                <a:latin typeface="+mj-lt"/>
              </a:rPr>
              <a:t>（-20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%</a:t>
            </a:r>
            <a:r>
              <a:rPr kumimoji="0" lang="en-US" altLang="en-US" b="1" dirty="0">
                <a:solidFill>
                  <a:srgbClr val="0000CC"/>
                </a:solidFill>
                <a:latin typeface="+mj-lt"/>
              </a:rPr>
              <a:t>）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、死亡減少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1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人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(-20%)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；</a:t>
            </a:r>
            <a:r>
              <a:rPr kumimoji="0" lang="zh-TW" altLang="en-US" b="1" dirty="0">
                <a:solidFill>
                  <a:srgbClr val="FF0000"/>
                </a:solidFill>
                <a:latin typeface="+mj-lt"/>
              </a:rPr>
              <a:t>「酒駕</a:t>
            </a:r>
            <a:r>
              <a:rPr kumimoji="0" lang="en-US" altLang="zh-TW" b="1" dirty="0">
                <a:solidFill>
                  <a:srgbClr val="FF0000"/>
                </a:solidFill>
                <a:latin typeface="+mj-lt"/>
              </a:rPr>
              <a:t>A2</a:t>
            </a:r>
            <a:r>
              <a:rPr kumimoji="0" lang="zh-TW" altLang="en-US" b="1" dirty="0">
                <a:solidFill>
                  <a:srgbClr val="FF0000"/>
                </a:solidFill>
                <a:latin typeface="+mj-lt"/>
              </a:rPr>
              <a:t>類」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事故計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502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件、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624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人受傷</a:t>
            </a:r>
            <a:r>
              <a:rPr kumimoji="0" lang="en-US" altLang="en-US" dirty="0">
                <a:solidFill>
                  <a:schemeClr val="tx1"/>
                </a:solidFill>
                <a:latin typeface="+mj-lt"/>
              </a:rPr>
              <a:t>，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較105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年同期（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589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件、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738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人）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減少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87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件</a:t>
            </a:r>
            <a:r>
              <a:rPr kumimoji="0" lang="en-US" altLang="en-US" b="1" dirty="0">
                <a:solidFill>
                  <a:srgbClr val="0000CC"/>
                </a:solidFill>
                <a:latin typeface="+mj-lt"/>
              </a:rPr>
              <a:t>（-14.8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%</a:t>
            </a:r>
            <a:r>
              <a:rPr kumimoji="0" lang="en-US" altLang="en-US" b="1" dirty="0">
                <a:solidFill>
                  <a:srgbClr val="0000CC"/>
                </a:solidFill>
                <a:latin typeface="+mj-lt"/>
              </a:rPr>
              <a:t>）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、受傷減少</a:t>
            </a:r>
            <a:r>
              <a:rPr kumimoji="0" lang="en-US" altLang="zh-TW" b="1" dirty="0">
                <a:solidFill>
                  <a:srgbClr val="0000CC"/>
                </a:solidFill>
                <a:latin typeface="+mj-lt"/>
              </a:rPr>
              <a:t>114</a:t>
            </a:r>
            <a:r>
              <a:rPr kumimoji="0" lang="zh-TW" altLang="en-US" b="1" dirty="0">
                <a:solidFill>
                  <a:srgbClr val="0000CC"/>
                </a:solidFill>
                <a:latin typeface="+mj-lt"/>
              </a:rPr>
              <a:t>人</a:t>
            </a:r>
            <a:r>
              <a:rPr kumimoji="0" lang="zh-TW" altLang="en-US" dirty="0">
                <a:solidFill>
                  <a:schemeClr val="tx1"/>
                </a:solidFill>
                <a:latin typeface="+mj-lt"/>
              </a:rPr>
              <a:t>。</a:t>
            </a:r>
            <a:r>
              <a:rPr kumimoji="0" lang="en-US" altLang="zh-TW" dirty="0">
                <a:solidFill>
                  <a:schemeClr val="tx1"/>
                </a:solidFill>
                <a:latin typeface="+mj-lt"/>
              </a:rPr>
              <a:t>  </a:t>
            </a:r>
            <a:endParaRPr kumimoji="0" lang="zh-TW" altLang="en-US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339789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10</a:t>
            </a:fld>
            <a:endParaRPr lang="en-US" altLang="zh-TW" sz="1900" dirty="0"/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5434954" y="1784948"/>
            <a:ext cx="6062467" cy="4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080" tIns="55540" rIns="111080" bIns="55540">
            <a:spAutoFit/>
          </a:bodyPr>
          <a:lstStyle/>
          <a:p>
            <a:pPr algn="ctr"/>
            <a:r>
              <a:rPr kumimoji="0" lang="en-US" altLang="zh-TW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100</a:t>
            </a:r>
            <a:r>
              <a:rPr kumimoji="0" lang="zh-TW" altLang="en-US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年</a:t>
            </a:r>
            <a:r>
              <a:rPr kumimoji="0" lang="en-US" altLang="zh-TW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~106</a:t>
            </a:r>
            <a:r>
              <a:rPr kumimoji="0" lang="zh-TW" altLang="en-US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年</a:t>
            </a:r>
            <a:r>
              <a:rPr kumimoji="0" lang="en-US" altLang="zh-TW" sz="2400" b="1" dirty="0">
                <a:solidFill>
                  <a:schemeClr val="tx1"/>
                </a:solidFill>
                <a:latin typeface="+mj-lt"/>
                <a:ea typeface="+mn-ea"/>
              </a:rPr>
              <a:t>「</a:t>
            </a:r>
            <a:r>
              <a:rPr kumimoji="0" lang="zh-TW" altLang="en-US" sz="2400" b="1" dirty="0">
                <a:solidFill>
                  <a:schemeClr val="tx1"/>
                </a:solidFill>
                <a:latin typeface="+mj-lt"/>
                <a:ea typeface="+mn-ea"/>
              </a:rPr>
              <a:t>酒駕</a:t>
            </a:r>
            <a:r>
              <a:rPr kumimoji="0" lang="en-US" altLang="zh-TW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A1</a:t>
            </a:r>
            <a:r>
              <a:rPr kumimoji="0" lang="en-US" altLang="en-US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、</a:t>
            </a:r>
            <a:r>
              <a:rPr kumimoji="0" lang="en-US" altLang="zh-TW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A2</a:t>
            </a:r>
            <a:r>
              <a:rPr kumimoji="0" lang="zh-TW" altLang="en-US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類</a:t>
            </a:r>
            <a:r>
              <a:rPr kumimoji="0" lang="zh-TW" altLang="en-US" sz="2400" b="1" dirty="0">
                <a:solidFill>
                  <a:schemeClr val="tx1"/>
                </a:solidFill>
                <a:latin typeface="+mj-lt"/>
                <a:ea typeface="+mn-ea"/>
              </a:rPr>
              <a:t>」</a:t>
            </a:r>
            <a:r>
              <a:rPr kumimoji="0" lang="zh-TW" altLang="en-US" sz="2400" b="1" dirty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rPr>
              <a:t>件數趨勢圖</a:t>
            </a:r>
          </a:p>
        </p:txBody>
      </p:sp>
      <p:graphicFrame>
        <p:nvGraphicFramePr>
          <p:cNvPr id="15" name="Chart 3"/>
          <p:cNvGraphicFramePr>
            <a:graphicFrameLocks/>
          </p:cNvGraphicFramePr>
          <p:nvPr/>
        </p:nvGraphicFramePr>
        <p:xfrm>
          <a:off x="5256981" y="2442236"/>
          <a:ext cx="60068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字方塊 4"/>
          <p:cNvSpPr txBox="1">
            <a:spLocks noChangeArrowheads="1"/>
          </p:cNvSpPr>
          <p:nvPr/>
        </p:nvSpPr>
        <p:spPr bwMode="auto">
          <a:xfrm>
            <a:off x="2617765" y="126297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11" name="모서리가 둥근 직사각형 6"/>
          <p:cNvSpPr/>
          <p:nvPr/>
        </p:nvSpPr>
        <p:spPr bwMode="auto">
          <a:xfrm>
            <a:off x="216421" y="1117846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48480" y="1123957"/>
            <a:ext cx="5944605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三、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A1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及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A2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類酒駕事故統計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2617765" y="270313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11</a:t>
            </a:fld>
            <a:endParaRPr lang="en-US" altLang="zh-TW" sz="19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97682"/>
              </p:ext>
            </p:extLst>
          </p:nvPr>
        </p:nvGraphicFramePr>
        <p:xfrm>
          <a:off x="792484" y="1800572"/>
          <a:ext cx="9937105" cy="5478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5597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lt"/>
                        </a:rPr>
                        <a:t>年度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A1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及</a:t>
                      </a:r>
                      <a:r>
                        <a:rPr lang="en-US" sz="1800" kern="100" spc="-100" dirty="0">
                          <a:effectLst/>
                          <a:latin typeface="+mj-lt"/>
                        </a:rPr>
                        <a:t>A2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類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受傷人數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機車駕駛人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受傷人數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年長者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受傷人數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zh-TW" sz="1800" kern="100" spc="-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歲以上）</a:t>
                      </a:r>
                      <a:endParaRPr lang="zh-TW" sz="1800" kern="100" spc="-100" baseline="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年輕族群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</a:rPr>
                        <a:t>(18~24</a:t>
                      </a:r>
                      <a:r>
                        <a:rPr lang="zh-TW" sz="1800" kern="100" dirty="0">
                          <a:effectLst/>
                          <a:latin typeface="+mj-lt"/>
                        </a:rPr>
                        <a:t>歲</a:t>
                      </a:r>
                      <a:r>
                        <a:rPr lang="en-US" sz="1800" kern="100" dirty="0">
                          <a:effectLst/>
                          <a:latin typeface="+mj-lt"/>
                        </a:rPr>
                        <a:t>)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酒駕事故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受傷人數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行人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受傷人數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自行車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受傷人數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44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lt"/>
                        </a:rPr>
                        <a:t>106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40,273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31,962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 dirty="0">
                          <a:effectLst/>
                          <a:latin typeface="+mj-lt"/>
                        </a:rPr>
                        <a:t>79.4%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3,295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 dirty="0">
                          <a:effectLst/>
                          <a:latin typeface="+mj-lt"/>
                        </a:rPr>
                        <a:t>8.2%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effectLst/>
                          <a:latin typeface="+mj-lt"/>
                        </a:rPr>
                        <a:t>11,677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>
                          <a:effectLst/>
                          <a:latin typeface="+mj-lt"/>
                        </a:rPr>
                        <a:t>29%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）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628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 dirty="0">
                          <a:effectLst/>
                          <a:latin typeface="+mj-lt"/>
                        </a:rPr>
                        <a:t>1.6%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effectLst/>
                          <a:latin typeface="+mj-lt"/>
                        </a:rPr>
                        <a:t>1,794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>
                          <a:effectLst/>
                          <a:latin typeface="+mj-lt"/>
                        </a:rPr>
                        <a:t>4.5%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）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effectLst/>
                          <a:latin typeface="+mj-lt"/>
                        </a:rPr>
                        <a:t>1,048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>
                          <a:effectLst/>
                          <a:latin typeface="+mj-lt"/>
                        </a:rPr>
                        <a:t>2.6%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）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44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lt"/>
                        </a:rPr>
                        <a:t>105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40,211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effectLst/>
                          <a:latin typeface="+mj-lt"/>
                        </a:rPr>
                        <a:t>31,778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>
                          <a:effectLst/>
                          <a:latin typeface="+mj-lt"/>
                        </a:rPr>
                        <a:t>79.0%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）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effectLst/>
                          <a:latin typeface="+mj-lt"/>
                        </a:rPr>
                        <a:t>2,906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>
                          <a:effectLst/>
                          <a:latin typeface="+mj-lt"/>
                        </a:rPr>
                        <a:t>7.2%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）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effectLst/>
                          <a:latin typeface="+mj-lt"/>
                        </a:rPr>
                        <a:t>12,513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>
                          <a:effectLst/>
                          <a:latin typeface="+mj-lt"/>
                        </a:rPr>
                        <a:t>31.1%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）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741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 dirty="0">
                          <a:effectLst/>
                          <a:latin typeface="+mj-lt"/>
                        </a:rPr>
                        <a:t>1.8%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effectLst/>
                          <a:latin typeface="+mj-lt"/>
                        </a:rPr>
                        <a:t>1,860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>
                          <a:effectLst/>
                          <a:latin typeface="+mj-lt"/>
                        </a:rPr>
                        <a:t>4.6%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）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effectLst/>
                          <a:latin typeface="+mj-lt"/>
                        </a:rPr>
                        <a:t>1,046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人</a:t>
                      </a:r>
                      <a:endParaRPr lang="zh-TW" sz="18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>
                          <a:effectLst/>
                          <a:latin typeface="+mj-lt"/>
                        </a:rPr>
                        <a:t>2.6%</a:t>
                      </a:r>
                      <a:r>
                        <a:rPr lang="zh-TW" sz="1800" kern="100" spc="-100">
                          <a:effectLst/>
                          <a:latin typeface="+mj-lt"/>
                        </a:rPr>
                        <a:t>）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44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lt"/>
                        </a:rPr>
                        <a:t>同期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lt"/>
                        </a:rPr>
                        <a:t>比較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+62</a:t>
                      </a: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人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+0.2%</a:t>
                      </a: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）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+184</a:t>
                      </a: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人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+0.6%</a:t>
                      </a: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）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+389</a:t>
                      </a: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人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+13.4%</a:t>
                      </a: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）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-836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 dirty="0">
                          <a:effectLst/>
                          <a:latin typeface="+mj-lt"/>
                        </a:rPr>
                        <a:t>-6.7%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-113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 dirty="0">
                          <a:effectLst/>
                          <a:latin typeface="+mj-lt"/>
                        </a:rPr>
                        <a:t>-15.2%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-66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spc="-100" dirty="0">
                          <a:effectLst/>
                          <a:latin typeface="+mj-lt"/>
                        </a:rPr>
                        <a:t>-3.5%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+2</a:t>
                      </a: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人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</a:t>
                      </a:r>
                      <a:r>
                        <a:rPr lang="en-US" alt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.2%</a:t>
                      </a:r>
                      <a:r>
                        <a:rPr lang="zh-TW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）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441"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年平均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40,136</a:t>
                      </a: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31,725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79%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2,821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12,714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31.7%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794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1,886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4.7%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1,042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2.6%</a:t>
                      </a:r>
                      <a:r>
                        <a:rPr lang="zh-TW" altLang="en-US" sz="1800" kern="100" spc="-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1750608983"/>
                  </a:ext>
                </a:extLst>
              </a:tr>
              <a:tr h="618441"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</a:t>
                      </a:r>
                      <a:endParaRPr lang="en-US" altLang="zh-TW" sz="1800" b="1" kern="1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平均比較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+137</a:t>
                      </a: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+0.3%</a:t>
                      </a: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+237</a:t>
                      </a: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+0.7%</a:t>
                      </a: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+474</a:t>
                      </a: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+16.8%</a:t>
                      </a: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-1,037</a:t>
                      </a: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-8.2%</a:t>
                      </a: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-166</a:t>
                      </a: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-20.9%</a:t>
                      </a: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-92</a:t>
                      </a: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-4.9%</a:t>
                      </a:r>
                      <a:r>
                        <a:rPr lang="zh-TW" altLang="en-US" sz="1800" kern="100" spc="-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+6</a:t>
                      </a: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+0.6%</a:t>
                      </a:r>
                      <a:r>
                        <a:rPr lang="zh-TW" altLang="en-US" sz="1800" b="1" kern="100" spc="-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2304118958"/>
                  </a:ext>
                </a:extLst>
              </a:tr>
              <a:tr h="147150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+mj-lt"/>
                        </a:rPr>
                        <a:t>備註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 gridSpan="7">
                  <a:txBody>
                    <a:bodyPr/>
                    <a:lstStyle/>
                    <a:p>
                      <a:pPr marL="446088" marR="0" lvl="0" indent="-446088" algn="just" defTabSz="91311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一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106</a:t>
                      </a:r>
                      <a:r>
                        <a:rPr lang="zh-TW" altLang="zh-TW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年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「</a:t>
                      </a:r>
                      <a:r>
                        <a:rPr kumimoji="0" lang="en-US" altLang="zh-TW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</a:rPr>
                        <a:t>A1</a:t>
                      </a:r>
                      <a:r>
                        <a:rPr kumimoji="0" lang="zh-TW" alt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</a:rPr>
                        <a:t>及</a:t>
                      </a:r>
                      <a:r>
                        <a:rPr kumimoji="0" lang="en-US" altLang="zh-TW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</a:rPr>
                        <a:t>A2</a:t>
                      </a:r>
                      <a:r>
                        <a:rPr kumimoji="0" lang="zh-TW" alt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</a:rPr>
                        <a:t>類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」事故，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65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歲以上年長者事故呈現增加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389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人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(+13.4%)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，自行車事故微幅增加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人，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+mj-lt"/>
                        </a:rPr>
                        <a:t>餘各類肇事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受傷人數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+mj-lt"/>
                        </a:rPr>
                        <a:t>均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較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105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年受傷人數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+mj-lt"/>
                        </a:rPr>
                        <a:t>下降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，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本局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107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年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持續強化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各類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交通執法勤務規劃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446088" marR="0" lvl="0" indent="-446088" algn="just" defTabSz="91311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二、經統計</a:t>
                      </a:r>
                      <a:r>
                        <a:rPr lang="zh-TW" altLang="zh-TW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年輕族群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事故中以大學生計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1,034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人最多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高中生計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127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人及專科生計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" marR="1905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모서리가 둥근 직사각형 6"/>
          <p:cNvSpPr/>
          <p:nvPr/>
        </p:nvSpPr>
        <p:spPr bwMode="auto">
          <a:xfrm>
            <a:off x="216421" y="1045838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88429" y="1080492"/>
            <a:ext cx="8176853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四、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A1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及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A2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類各類肇事受傷人數統計表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2617765" y="270313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12</a:t>
            </a:fld>
            <a:endParaRPr lang="en-US" altLang="zh-TW" sz="19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02743"/>
              </p:ext>
            </p:extLst>
          </p:nvPr>
        </p:nvGraphicFramePr>
        <p:xfrm>
          <a:off x="792484" y="1992212"/>
          <a:ext cx="9937105" cy="4848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15558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lt"/>
                        </a:rPr>
                        <a:t>年度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死亡人數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機車駕駛人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死亡人數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年長者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死亡人數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歲以上）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年輕族群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(18~24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歲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酒駕事故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死亡人數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行人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死亡人數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自行車騎士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死亡人數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560"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106</a:t>
                      </a:r>
                      <a:endParaRPr lang="zh-TW" altLang="en-US" sz="1800" b="1" kern="1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152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62.5%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18.4%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3.9%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18.4%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560"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105</a:t>
                      </a:r>
                      <a:endParaRPr lang="zh-TW" altLang="en-US" sz="1800" b="1" kern="1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156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60.3%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22.4%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24.4%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4.5%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20.5%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3.8%</a:t>
                      </a:r>
                      <a:r>
                        <a:rPr lang="zh-TW" altLang="en-US" sz="18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560"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同期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比較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-2.6%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+1.1%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-20%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-18.4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(-14.3%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-12.5%</a:t>
                      </a:r>
                      <a:r>
                        <a:rPr lang="zh-TW" altLang="en-US" sz="18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+16.7%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866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+mj-lt"/>
                        </a:rPr>
                        <a:t>備註</a:t>
                      </a:r>
                      <a:endParaRPr lang="zh-TW" sz="18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9050" marR="19050" marT="0" marB="0" anchor="ctr"/>
                </a:tc>
                <a:tc gridSpan="7">
                  <a:txBody>
                    <a:bodyPr/>
                    <a:lstStyle/>
                    <a:p>
                      <a:pPr marL="446088" marR="0" lvl="0" indent="-446088" algn="just" defTabSz="91311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一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106</a:t>
                      </a:r>
                      <a:r>
                        <a:rPr lang="zh-TW" altLang="zh-TW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30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日內死亡人數，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機車及自行車事故微幅增加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人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，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+mj-lt"/>
                        </a:rPr>
                        <a:t>餘各類肇事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受傷人數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+mj-lt"/>
                        </a:rPr>
                        <a:t>均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較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105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年受傷人數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+mj-lt"/>
                        </a:rPr>
                        <a:t>下降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，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本局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107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年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持續強化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各類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交通執法勤務規劃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。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just" defTabSz="91311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二、經統計</a:t>
                      </a:r>
                      <a:r>
                        <a:rPr lang="zh-TW" altLang="zh-TW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年輕族群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事故中大學生及高中生各計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모서리가 둥근 직사각형 6"/>
          <p:cNvSpPr/>
          <p:nvPr/>
        </p:nvSpPr>
        <p:spPr bwMode="auto">
          <a:xfrm>
            <a:off x="216421" y="1045838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88429" y="1080492"/>
            <a:ext cx="8176853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五、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105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及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106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年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30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日內死亡事故類型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60836"/>
      </p:ext>
    </p:extLst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1"/>
          <p:cNvSpPr txBox="1">
            <a:spLocks noGrp="1"/>
          </p:cNvSpPr>
          <p:nvPr/>
        </p:nvSpPr>
        <p:spPr bwMode="auto">
          <a:xfrm>
            <a:off x="8904288" y="7443788"/>
            <a:ext cx="268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1" tIns="45559" rIns="91121" bIns="45559" anchor="b"/>
          <a:lstStyle/>
          <a:p>
            <a:pPr algn="r" eaLnBrk="0" hangingPunct="0"/>
            <a:fld id="{6DC47A7C-545A-4ABF-8F98-ED2AA3658DA9}" type="slidenum">
              <a:rPr lang="zh-TW" altLang="en-US" sz="1800" b="1">
                <a:solidFill>
                  <a:schemeClr val="tx1"/>
                </a:solidFill>
                <a:latin typeface="Arial" charset="0"/>
              </a:rPr>
              <a:pPr algn="r" eaLnBrk="0" hangingPunct="0"/>
              <a:t>13</a:t>
            </a:fld>
            <a:endParaRPr lang="en-US" altLang="zh-TW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2193925" y="9297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11021" tIns="55508" rIns="111021" bIns="55508"/>
          <a:lstStyle/>
          <a:p>
            <a:endParaRPr lang="zh-TW" altLang="en-US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38475" y="9297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11021" tIns="55508" rIns="111021" bIns="55508"/>
          <a:lstStyle/>
          <a:p>
            <a:endParaRPr lang="zh-TW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546869" y="1929369"/>
            <a:ext cx="7200799" cy="585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00" tIns="55550" rIns="111100" bIns="55550">
            <a:spAutoFit/>
          </a:bodyPr>
          <a:lstStyle/>
          <a:p>
            <a:pPr marL="627063" indent="-627063" algn="just" eaLnBrk="0" hangingPunct="0">
              <a:lnSpc>
                <a:spcPts val="3200"/>
              </a:lnSpc>
              <a:defRPr/>
            </a:pPr>
            <a:r>
              <a:rPr lang="zh-TW" altLang="en-US" b="1" dirty="0">
                <a:solidFill>
                  <a:schemeClr val="tx1"/>
                </a:solidFill>
                <a:cs typeface="Times New Roman" pitchFamily="18" charset="0"/>
              </a:rPr>
              <a:t>（一）</a:t>
            </a:r>
            <a:r>
              <a:rPr lang="en-US" altLang="zh-TW" b="1" dirty="0">
                <a:solidFill>
                  <a:schemeClr val="tx1"/>
                </a:solidFill>
                <a:cs typeface="Times New Roman" pitchFamily="18" charset="0"/>
              </a:rPr>
              <a:t>A1</a:t>
            </a:r>
            <a:r>
              <a:rPr lang="zh-TW" altLang="en-US" b="1" dirty="0">
                <a:solidFill>
                  <a:schemeClr val="tx1"/>
                </a:solidFill>
                <a:cs typeface="Times New Roman" pitchFamily="18" charset="0"/>
              </a:rPr>
              <a:t>類事故及易肇事地點防制</a:t>
            </a:r>
            <a:r>
              <a:rPr lang="zh-TW" altLang="en-US" b="1" dirty="0">
                <a:solidFill>
                  <a:schemeClr val="tx1"/>
                </a:solidFill>
              </a:rPr>
              <a:t>勤務</a:t>
            </a:r>
            <a:r>
              <a:rPr lang="zh-TW" altLang="en-US" b="1" dirty="0">
                <a:solidFill>
                  <a:schemeClr val="tx1"/>
                </a:solidFill>
                <a:cs typeface="Times New Roman" pitchFamily="18" charset="0"/>
              </a:rPr>
              <a:t>作為</a:t>
            </a:r>
            <a:endParaRPr lang="en-US" altLang="zh-TW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982663" algn="just" eaLnBrk="0" hangingPunct="0">
              <a:lnSpc>
                <a:spcPts val="3200"/>
              </a:lnSpc>
              <a:defRPr/>
            </a:pPr>
            <a:r>
              <a:rPr lang="en-US" altLang="zh-TW" spc="-100" dirty="0">
                <a:solidFill>
                  <a:schemeClr val="tx1"/>
                </a:solidFill>
                <a:cs typeface="Times New Roman" pitchFamily="18" charset="0"/>
              </a:rPr>
              <a:t>106</a:t>
            </a:r>
            <a:r>
              <a:rPr lang="zh-TW" altLang="en-US" spc="-100" dirty="0">
                <a:solidFill>
                  <a:schemeClr val="tx1"/>
                </a:solidFill>
                <a:cs typeface="Times New Roman" pitchFamily="18" charset="0"/>
              </a:rPr>
              <a:t>年</a:t>
            </a:r>
            <a:r>
              <a:rPr lang="en-US" altLang="zh-TW" spc="-100" dirty="0">
                <a:solidFill>
                  <a:schemeClr val="tx1"/>
                </a:solidFill>
              </a:rPr>
              <a:t>A1</a:t>
            </a:r>
            <a:r>
              <a:rPr lang="zh-TW" altLang="zh-TW" spc="-100" dirty="0">
                <a:solidFill>
                  <a:schemeClr val="tx1"/>
                </a:solidFill>
              </a:rPr>
              <a:t>類交通事故肇事因素以</a:t>
            </a:r>
            <a:r>
              <a:rPr lang="zh-TW" altLang="zh-TW" b="1" spc="-100" dirty="0">
                <a:solidFill>
                  <a:srgbClr val="FF0000"/>
                </a:solidFill>
              </a:rPr>
              <a:t>未注意車前狀態計</a:t>
            </a:r>
            <a:r>
              <a:rPr lang="en-US" altLang="zh-TW" b="1" spc="-100" dirty="0">
                <a:solidFill>
                  <a:srgbClr val="FF0000"/>
                </a:solidFill>
              </a:rPr>
              <a:t>32</a:t>
            </a:r>
            <a:r>
              <a:rPr lang="zh-TW" altLang="zh-TW" b="1" spc="-100" dirty="0">
                <a:solidFill>
                  <a:srgbClr val="FF0000"/>
                </a:solidFill>
              </a:rPr>
              <a:t>件</a:t>
            </a:r>
            <a:r>
              <a:rPr lang="zh-TW" altLang="en-US" b="1" spc="-100" dirty="0">
                <a:solidFill>
                  <a:srgbClr val="FF0000"/>
                </a:solidFill>
              </a:rPr>
              <a:t>為最多</a:t>
            </a:r>
            <a:r>
              <a:rPr lang="zh-TW" altLang="zh-TW" b="1" spc="-100" dirty="0">
                <a:solidFill>
                  <a:schemeClr val="tx1"/>
                </a:solidFill>
              </a:rPr>
              <a:t>，</a:t>
            </a:r>
            <a:r>
              <a:rPr lang="zh-TW" altLang="zh-TW" b="1" spc="-100" dirty="0">
                <a:solidFill>
                  <a:srgbClr val="FF0000"/>
                </a:solidFill>
              </a:rPr>
              <a:t>未依規定讓車計</a:t>
            </a:r>
            <a:r>
              <a:rPr lang="en-US" altLang="zh-TW" b="1" spc="-100" dirty="0">
                <a:solidFill>
                  <a:srgbClr val="FF0000"/>
                </a:solidFill>
              </a:rPr>
              <a:t>17</a:t>
            </a:r>
            <a:r>
              <a:rPr lang="zh-TW" altLang="zh-TW" b="1" spc="-100" dirty="0">
                <a:solidFill>
                  <a:srgbClr val="FF0000"/>
                </a:solidFill>
              </a:rPr>
              <a:t>件</a:t>
            </a:r>
            <a:r>
              <a:rPr lang="zh-TW" altLang="en-US" b="1" spc="-100" dirty="0">
                <a:solidFill>
                  <a:srgbClr val="FF0000"/>
                </a:solidFill>
              </a:rPr>
              <a:t>次之</a:t>
            </a:r>
            <a:r>
              <a:rPr lang="zh-TW" altLang="zh-TW" spc="-100" dirty="0">
                <a:solidFill>
                  <a:schemeClr val="tx1"/>
                </a:solidFill>
              </a:rPr>
              <a:t>，仍以駕駛人違規駕車行為為主要肇事因素</a:t>
            </a:r>
            <a:r>
              <a:rPr lang="zh-TW" altLang="en-US" spc="-100" dirty="0">
                <a:solidFill>
                  <a:schemeClr val="tx1"/>
                </a:solidFill>
              </a:rPr>
              <a:t>，相關防制作為如下：</a:t>
            </a:r>
            <a:endParaRPr lang="en-US" altLang="zh-TW" spc="-100" dirty="0">
              <a:solidFill>
                <a:schemeClr val="tx1"/>
              </a:solidFill>
            </a:endParaRPr>
          </a:p>
          <a:p>
            <a:pPr marL="989013" indent="-576000" algn="just" eaLnBrk="0" hangingPunct="0">
              <a:lnSpc>
                <a:spcPts val="3200"/>
              </a:lnSpc>
              <a:defRPr/>
            </a:pPr>
            <a:r>
              <a:rPr lang="en-US" altLang="zh-TW" dirty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tx1"/>
                </a:solidFill>
                <a:cs typeface="Times New Roman" pitchFamily="18" charset="0"/>
              </a:rPr>
              <a:t>、本局各單位針對轄區易肇事路段</a:t>
            </a: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cs typeface="Times New Roman" pitchFamily="18" charset="0"/>
              </a:rPr>
              <a:t>口</a:t>
            </a: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zh-TW" altLang="en-US" dirty="0">
                <a:solidFill>
                  <a:schemeClr val="tx1"/>
                </a:solidFill>
                <a:cs typeface="Times New Roman" pitchFamily="18" charset="0"/>
              </a:rPr>
              <a:t>，並參酌轄區特性及肇事原因，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各路段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口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每月至少編排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20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至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40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小時</a:t>
            </a:r>
            <a:r>
              <a:rPr lang="en-US" altLang="zh-TW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每分駐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派出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所至少</a:t>
            </a:r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cs typeface="Times New Roman" pitchFamily="18" charset="0"/>
              </a:rPr>
              <a:t>處</a:t>
            </a:r>
            <a:r>
              <a:rPr lang="en-US" altLang="zh-TW" b="1" dirty="0">
                <a:solidFill>
                  <a:srgbClr val="FF0000"/>
                </a:solidFill>
                <a:cs typeface="Times New Roman" pitchFamily="18" charset="0"/>
              </a:rPr>
              <a:t>]</a:t>
            </a:r>
            <a:r>
              <a:rPr lang="zh-TW" altLang="en-US" dirty="0">
                <a:solidFill>
                  <a:schemeClr val="tx1"/>
                </a:solidFill>
                <a:cs typeface="Times New Roman" pitchFamily="18" charset="0"/>
              </a:rPr>
              <a:t>取締違規勤務。</a:t>
            </a:r>
            <a:endParaRPr lang="en-US" altLang="zh-TW" dirty="0">
              <a:solidFill>
                <a:schemeClr val="tx1"/>
              </a:solidFill>
              <a:cs typeface="Times New Roman" pitchFamily="18" charset="0"/>
            </a:endParaRPr>
          </a:p>
          <a:p>
            <a:pPr marL="989013" indent="-576000" algn="just" eaLnBrk="0" hangingPunct="0">
              <a:lnSpc>
                <a:spcPts val="3200"/>
              </a:lnSpc>
              <a:defRPr/>
            </a:pP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、本局為有效降低事故發生率，要求各分局針對轄內易肇事及高風險路段，加強交通規劃勤務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增設夜間警示器具，善用爆閃燈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，提高見警率，以達防制事故之功效。</a:t>
            </a:r>
            <a:endParaRPr lang="en-US" altLang="zh-TW" dirty="0">
              <a:cs typeface="Times New Roman" pitchFamily="18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106416" y="792092"/>
            <a:ext cx="5048909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endParaRPr lang="zh-TW" altLang="ko-KR" b="1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4" name="文字方塊 4"/>
          <p:cNvSpPr txBox="1">
            <a:spLocks noChangeArrowheads="1"/>
          </p:cNvSpPr>
          <p:nvPr/>
        </p:nvSpPr>
        <p:spPr bwMode="auto">
          <a:xfrm>
            <a:off x="2260575" y="414329"/>
            <a:ext cx="7143800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參、策進作為及</a:t>
            </a:r>
            <a:r>
              <a:rPr lang="en-US" altLang="zh-TW" sz="3600" b="1" dirty="0">
                <a:solidFill>
                  <a:srgbClr val="663300"/>
                </a:solidFill>
              </a:rPr>
              <a:t>107</a:t>
            </a:r>
            <a:r>
              <a:rPr lang="zh-TW" altLang="en-US" sz="3600" b="1" dirty="0">
                <a:solidFill>
                  <a:srgbClr val="663300"/>
                </a:solidFill>
              </a:rPr>
              <a:t>年度工作重點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277" y="2073101"/>
            <a:ext cx="2966904" cy="222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3000" y="4446822"/>
            <a:ext cx="2966904" cy="222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6"/>
          <p:cNvSpPr/>
          <p:nvPr/>
        </p:nvSpPr>
        <p:spPr bwMode="auto">
          <a:xfrm>
            <a:off x="432446" y="1261862"/>
            <a:ext cx="6840760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504454" y="1224508"/>
            <a:ext cx="9721079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一、強化事故防制勤務、</a:t>
            </a:r>
            <a:r>
              <a:rPr lang="zh-TW" altLang="en-US" sz="3200" b="1" dirty="0">
                <a:solidFill>
                  <a:srgbClr val="FF0000"/>
                </a:solidFill>
                <a:cs typeface="Arial" pitchFamily="34" charset="0"/>
              </a:rPr>
              <a:t>提升見警率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cs typeface="Arial" pitchFamily="34" charset="0"/>
              </a:rPr>
              <a:t>增設爆閃燈</a:t>
            </a:r>
            <a:endParaRPr lang="ko-KR" altLang="ko-KR" sz="32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1"/>
          <p:cNvSpPr txBox="1">
            <a:spLocks noGrp="1"/>
          </p:cNvSpPr>
          <p:nvPr/>
        </p:nvSpPr>
        <p:spPr bwMode="auto">
          <a:xfrm>
            <a:off x="8904288" y="7443788"/>
            <a:ext cx="268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1" tIns="45559" rIns="91121" bIns="45559" anchor="b"/>
          <a:lstStyle/>
          <a:p>
            <a:pPr algn="r" eaLnBrk="0" hangingPunct="0"/>
            <a:fld id="{15077848-8FC5-4DC4-8698-EE2276B46D55}" type="slidenum">
              <a:rPr lang="zh-TW" altLang="en-US" sz="1800" b="1">
                <a:solidFill>
                  <a:schemeClr val="tx1"/>
                </a:solidFill>
                <a:latin typeface="Arial" charset="0"/>
              </a:rPr>
              <a:pPr algn="r" eaLnBrk="0" hangingPunct="0"/>
              <a:t>14</a:t>
            </a:fld>
            <a:endParaRPr lang="en-US" altLang="zh-TW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2193925" y="9297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11021" tIns="55508" rIns="111021" bIns="55508"/>
          <a:lstStyle/>
          <a:p>
            <a:endParaRPr lang="zh-TW" altLang="en-US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3038475" y="9297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11021" tIns="55508" rIns="111021" bIns="55508"/>
          <a:lstStyle/>
          <a:p>
            <a:endParaRPr lang="zh-TW" altLang="en-US"/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1080517" y="1512540"/>
            <a:ext cx="9577064" cy="571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00" tIns="55550" rIns="111100" bIns="55550">
            <a:spAutoFit/>
          </a:bodyPr>
          <a:lstStyle/>
          <a:p>
            <a:pPr marL="539750" indent="-539750" algn="just" eaLnBrk="0" hangingPunct="0">
              <a:defRPr/>
            </a:pPr>
            <a:r>
              <a:rPr lang="en-US" altLang="zh-TW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3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、於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重要聯絡道路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設置事故防制點及酒駕攔檢點，並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加強夜間交通執法及取締酒後駕車勤務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，防制事故之發生。</a:t>
            </a:r>
            <a:endParaRPr lang="en-US" altLang="zh-TW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539750" indent="-539750" algn="just" eaLnBrk="0" hangingPunct="0">
              <a:defRPr/>
            </a:pPr>
            <a:r>
              <a:rPr lang="en-US" altLang="zh-TW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4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、遇有發生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「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A1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類」及「重大交通事故」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時，本局於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肇事地點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或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附近適當地點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連續編排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日交通稽查防制勤務每日至少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班次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(2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小時，必要時視狀況增加）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，且跨越肇事時段。</a:t>
            </a:r>
            <a:endParaRPr lang="en-US" altLang="zh-TW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536575" indent="-536575" algn="just">
              <a:defRPr/>
            </a:pPr>
            <a:r>
              <a:rPr lang="en-US" altLang="zh-TW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重視地區特性，規劃事故防制勤務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。如本轄台七乙線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(8.1K-14K)106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年計發生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「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A1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類」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交通事故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件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(1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人死亡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「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A2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類」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計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43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件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(53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人受傷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；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肇事車種以機車事故計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35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件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占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79.5%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，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人死亡、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42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人受傷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為最多，機車事故中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又以自摔計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23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件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(1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人死亡、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23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人受傷</a:t>
            </a:r>
            <a:r>
              <a:rPr lang="en-US" altLang="zh-TW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為最多，肇事因素以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行經彎道未依規定減速操控不當自摔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居多，加強取締超速即為該路段之</a:t>
            </a:r>
            <a:r>
              <a:rPr lang="zh-TW" altLang="en-US" dirty="0">
                <a:solidFill>
                  <a:schemeClr val="tx1"/>
                </a:solidFill>
              </a:rPr>
              <a:t>工作重點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。</a:t>
            </a:r>
            <a:endParaRPr lang="en-US" altLang="zh-TW" dirty="0">
              <a:solidFill>
                <a:schemeClr val="tx1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106416" y="792092"/>
            <a:ext cx="5048909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endParaRPr lang="zh-TW" altLang="ko-KR" b="1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7" name="文字方塊 4"/>
          <p:cNvSpPr txBox="1">
            <a:spLocks noChangeArrowheads="1"/>
          </p:cNvSpPr>
          <p:nvPr/>
        </p:nvSpPr>
        <p:spPr bwMode="auto">
          <a:xfrm>
            <a:off x="2260575" y="576436"/>
            <a:ext cx="7143800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參、策進作為及</a:t>
            </a:r>
            <a:r>
              <a:rPr lang="en-US" altLang="zh-TW" sz="3600" b="1" dirty="0">
                <a:solidFill>
                  <a:srgbClr val="663300"/>
                </a:solidFill>
              </a:rPr>
              <a:t>107</a:t>
            </a:r>
            <a:r>
              <a:rPr lang="zh-TW" altLang="en-US" sz="3600" b="1" dirty="0">
                <a:solidFill>
                  <a:srgbClr val="663300"/>
                </a:solidFill>
              </a:rPr>
              <a:t>年度工作重點</a:t>
            </a:r>
          </a:p>
        </p:txBody>
      </p:sp>
    </p:spTree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1"/>
          <p:cNvSpPr txBox="1">
            <a:spLocks noGrp="1"/>
          </p:cNvSpPr>
          <p:nvPr/>
        </p:nvSpPr>
        <p:spPr bwMode="auto">
          <a:xfrm>
            <a:off x="8904288" y="7443788"/>
            <a:ext cx="268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1" tIns="45559" rIns="91121" bIns="45559" anchor="b"/>
          <a:lstStyle/>
          <a:p>
            <a:pPr algn="r" eaLnBrk="0" hangingPunct="0"/>
            <a:fld id="{6DC47A7C-545A-4ABF-8F98-ED2AA3658DA9}" type="slidenum">
              <a:rPr lang="zh-TW" altLang="en-US" sz="1800" b="1">
                <a:solidFill>
                  <a:schemeClr val="tx1"/>
                </a:solidFill>
                <a:latin typeface="Arial" charset="0"/>
              </a:rPr>
              <a:pPr algn="r" eaLnBrk="0" hangingPunct="0"/>
              <a:t>15</a:t>
            </a:fld>
            <a:endParaRPr lang="en-US" altLang="zh-TW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2193925" y="9297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11021" tIns="55508" rIns="111021" bIns="55508"/>
          <a:lstStyle/>
          <a:p>
            <a:endParaRPr lang="zh-TW" altLang="en-US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38475" y="9297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11021" tIns="55508" rIns="111021" bIns="55508"/>
          <a:lstStyle/>
          <a:p>
            <a:endParaRPr lang="zh-TW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647518" y="1544983"/>
            <a:ext cx="10215562" cy="549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00" tIns="55550" rIns="111100" bIns="55550">
            <a:spAutoFit/>
          </a:bodyPr>
          <a:lstStyle/>
          <a:p>
            <a:pPr marL="1081088" indent="-1081088" algn="just" eaLnBrk="0" hangingPunct="0">
              <a:lnSpc>
                <a:spcPts val="35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（一）本市年長者受傷增加比例較高，經分析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年長者交通事故，以「機車騎士」為最高（占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ea typeface="+mn-ea"/>
              </a:rPr>
              <a:t>66.5%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），其次為「行人」 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（占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15.7%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）</a:t>
            </a:r>
            <a:r>
              <a:rPr lang="zh-TW" altLang="zh-TW" dirty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en-US" altLang="zh-TW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1081088" indent="-1081088" algn="just" eaLnBrk="0" hangingPunct="0">
              <a:lnSpc>
                <a:spcPts val="35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（二）本局將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針對年長者駕駛機車，因生理機能衰退</a:t>
            </a:r>
            <a:r>
              <a:rPr lang="zh-TW" altLang="en-US" b="1" dirty="0">
                <a:solidFill>
                  <a:srgbClr val="FF0000"/>
                </a:solidFill>
              </a:rPr>
              <a:t>、反應遲鈍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或安全觀念不足，可能衍生之風險加強宣導，並加強年長者行人路權之宣導內容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endParaRPr lang="en-US" altLang="zh-TW" b="1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803275" indent="-803275" algn="just" eaLnBrk="0" hangingPunct="0">
              <a:lnSpc>
                <a:spcPts val="3500"/>
              </a:lnSpc>
              <a:defRPr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803275" indent="-803275" algn="just" eaLnBrk="0" hangingPunct="0">
              <a:lnSpc>
                <a:spcPts val="3500"/>
              </a:lnSpc>
              <a:defRPr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534988" indent="3175" algn="just" eaLnBrk="0" hangingPunct="0">
              <a:lnSpc>
                <a:spcPts val="3500"/>
              </a:lnSpc>
              <a:defRPr/>
            </a:pPr>
            <a:r>
              <a:rPr lang="en-US" altLang="zh-TW" dirty="0">
                <a:solidFill>
                  <a:schemeClr val="tx1"/>
                </a:solidFill>
                <a:latin typeface="+mj-lt"/>
                <a:ea typeface="+mn-ea"/>
              </a:rPr>
              <a:t>106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+mn-ea"/>
              </a:rPr>
              <a:t>年「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+mn-ea"/>
              </a:rPr>
              <a:t>A1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+mn-ea"/>
              </a:rPr>
              <a:t>及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+mn-ea"/>
              </a:rPr>
              <a:t>A2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+mn-ea"/>
              </a:rPr>
              <a:t>類」行人交通事故計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+mn-ea"/>
              </a:rPr>
              <a:t>1,870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+mn-ea"/>
              </a:rPr>
              <a:t>件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+mn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+mn-ea"/>
              </a:rPr>
              <a:t>占總件數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+mn-ea"/>
              </a:rPr>
              <a:t>6.1%)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+mn-ea"/>
              </a:rPr>
              <a:t>，行人死亡事故亦較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+mn-ea"/>
              </a:rPr>
              <a:t>105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+mn-ea"/>
              </a:rPr>
              <a:t>年增加，本局將針對</a:t>
            </a:r>
            <a:r>
              <a:rPr lang="zh-TW" altLang="en-US" b="1" dirty="0">
                <a:solidFill>
                  <a:srgbClr val="FF0000"/>
                </a:solidFill>
                <a:latin typeface="+mj-lt"/>
                <a:ea typeface="+mn-ea"/>
              </a:rPr>
              <a:t>汽、機車行經行人穿越道或於路口轉彎時未禮讓行人，以及行人違規穿越道路等違規</a:t>
            </a:r>
            <a:r>
              <a:rPr lang="zh-TW" altLang="en-US" spc="-130" dirty="0">
                <a:solidFill>
                  <a:schemeClr val="tx1"/>
                </a:solidFill>
                <a:latin typeface="+mj-lt"/>
                <a:ea typeface="+mn-ea"/>
              </a:rPr>
              <a:t>，</a:t>
            </a:r>
            <a:r>
              <a:rPr lang="zh-TW" altLang="en-US" b="1" spc="-130" dirty="0">
                <a:solidFill>
                  <a:srgbClr val="FF0000"/>
                </a:solidFill>
                <a:latin typeface="+mj-lt"/>
                <a:ea typeface="+mn-ea"/>
              </a:rPr>
              <a:t>列為</a:t>
            </a:r>
            <a:r>
              <a:rPr lang="en-US" altLang="zh-TW" b="1" spc="-130" dirty="0">
                <a:solidFill>
                  <a:srgbClr val="FF0000"/>
                </a:solidFill>
                <a:latin typeface="+mj-lt"/>
                <a:ea typeface="+mn-ea"/>
              </a:rPr>
              <a:t>107</a:t>
            </a:r>
            <a:r>
              <a:rPr lang="zh-TW" altLang="en-US" b="1" spc="-130" dirty="0">
                <a:solidFill>
                  <a:srgbClr val="FF0000"/>
                </a:solidFill>
                <a:latin typeface="+mj-lt"/>
                <a:ea typeface="+mn-ea"/>
              </a:rPr>
              <a:t>年加強取締之重點工作</a:t>
            </a:r>
            <a:r>
              <a:rPr lang="zh-TW" altLang="en-US" spc="-130" dirty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en-US" altLang="zh-TW" b="1" spc="-13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106416" y="792092"/>
            <a:ext cx="5048909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endParaRPr lang="zh-TW" altLang="ko-KR" b="1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4" name="文字方塊 4"/>
          <p:cNvSpPr txBox="1">
            <a:spLocks noChangeArrowheads="1"/>
          </p:cNvSpPr>
          <p:nvPr/>
        </p:nvSpPr>
        <p:spPr bwMode="auto">
          <a:xfrm>
            <a:off x="2260575" y="103160"/>
            <a:ext cx="7143800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參、策進作為及</a:t>
            </a:r>
            <a:r>
              <a:rPr lang="en-US" altLang="zh-TW" sz="3600" b="1" dirty="0">
                <a:solidFill>
                  <a:srgbClr val="663300"/>
                </a:solidFill>
              </a:rPr>
              <a:t>107</a:t>
            </a:r>
            <a:r>
              <a:rPr lang="zh-TW" altLang="en-US" sz="3600" b="1" dirty="0">
                <a:solidFill>
                  <a:srgbClr val="663300"/>
                </a:solidFill>
              </a:rPr>
              <a:t>年度工作重點</a:t>
            </a:r>
          </a:p>
        </p:txBody>
      </p:sp>
      <p:sp>
        <p:nvSpPr>
          <p:cNvPr id="11" name="모서리가 둥근 직사각형 6"/>
          <p:cNvSpPr/>
          <p:nvPr/>
        </p:nvSpPr>
        <p:spPr bwMode="auto">
          <a:xfrm>
            <a:off x="432446" y="973830"/>
            <a:ext cx="6840760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04454" y="936476"/>
            <a:ext cx="7128791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二、加強年長者事故防制作為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13" name="모서리가 둥근 직사각형 6"/>
          <p:cNvSpPr/>
          <p:nvPr/>
        </p:nvSpPr>
        <p:spPr bwMode="auto">
          <a:xfrm>
            <a:off x="504453" y="4430214"/>
            <a:ext cx="6840760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576461" y="4392860"/>
            <a:ext cx="7128791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三、維護行人安全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1"/>
          <p:cNvSpPr txBox="1">
            <a:spLocks noGrp="1"/>
          </p:cNvSpPr>
          <p:nvPr/>
        </p:nvSpPr>
        <p:spPr bwMode="auto">
          <a:xfrm>
            <a:off x="8904288" y="7443788"/>
            <a:ext cx="268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1" tIns="45559" rIns="91121" bIns="45559" anchor="b"/>
          <a:lstStyle/>
          <a:p>
            <a:pPr algn="r" eaLnBrk="0" hangingPunct="0"/>
            <a:fld id="{6DC47A7C-545A-4ABF-8F98-ED2AA3658DA9}" type="slidenum">
              <a:rPr lang="zh-TW" altLang="en-US" sz="1800" b="1">
                <a:solidFill>
                  <a:schemeClr val="tx1"/>
                </a:solidFill>
                <a:latin typeface="Arial" charset="0"/>
              </a:rPr>
              <a:pPr algn="r" eaLnBrk="0" hangingPunct="0"/>
              <a:t>16</a:t>
            </a:fld>
            <a:endParaRPr lang="en-US" altLang="zh-TW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2193925" y="9297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11021" tIns="55508" rIns="111021" bIns="55508"/>
          <a:lstStyle/>
          <a:p>
            <a:endParaRPr lang="zh-TW" altLang="en-US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038475" y="9297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111021" tIns="55508" rIns="111021" bIns="55508"/>
          <a:lstStyle/>
          <a:p>
            <a:endParaRPr lang="zh-TW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647517" y="1379883"/>
            <a:ext cx="10289711" cy="392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00" tIns="55550" rIns="111100" bIns="55550">
            <a:spAutoFit/>
          </a:bodyPr>
          <a:lstStyle/>
          <a:p>
            <a:pPr marL="1081088" indent="-1081088" algn="just" eaLnBrk="0" hangingPunct="0">
              <a:lnSpc>
                <a:spcPts val="33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（一）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機車騎士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仍為本市交通事故死、傷最頻繁之用路族群，其中</a:t>
            </a:r>
            <a:r>
              <a:rPr lang="zh-TW" altLang="zh-TW" b="1" dirty="0">
                <a:solidFill>
                  <a:srgbClr val="FF0000"/>
                </a:solidFill>
              </a:rPr>
              <a:t>年輕族群</a:t>
            </a:r>
            <a:r>
              <a:rPr lang="zh-TW" altLang="en-US" b="1" dirty="0">
                <a:solidFill>
                  <a:srgbClr val="FF0000"/>
                </a:solidFill>
              </a:rPr>
              <a:t>事故中又以大學生計</a:t>
            </a:r>
            <a:r>
              <a:rPr lang="en-US" altLang="zh-TW" b="1" dirty="0">
                <a:solidFill>
                  <a:srgbClr val="FF0000"/>
                </a:solidFill>
              </a:rPr>
              <a:t>1,034</a:t>
            </a:r>
            <a:r>
              <a:rPr lang="zh-TW" altLang="en-US" b="1" dirty="0">
                <a:solidFill>
                  <a:srgbClr val="FF0000"/>
                </a:solidFill>
              </a:rPr>
              <a:t>人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占</a:t>
            </a:r>
            <a:r>
              <a:rPr lang="en-US" altLang="zh-TW" b="1" dirty="0">
                <a:solidFill>
                  <a:srgbClr val="FF0000"/>
                </a:solidFill>
              </a:rPr>
              <a:t>8.9%)</a:t>
            </a:r>
            <a:r>
              <a:rPr lang="zh-TW" altLang="en-US" b="1" dirty="0">
                <a:solidFill>
                  <a:srgbClr val="FF0000"/>
                </a:solidFill>
              </a:rPr>
              <a:t>最多、高中生計</a:t>
            </a:r>
            <a:r>
              <a:rPr lang="en-US" altLang="zh-TW" b="1" dirty="0">
                <a:solidFill>
                  <a:srgbClr val="FF0000"/>
                </a:solidFill>
              </a:rPr>
              <a:t>127</a:t>
            </a:r>
            <a:r>
              <a:rPr lang="zh-TW" altLang="en-US" b="1" dirty="0">
                <a:solidFill>
                  <a:srgbClr val="FF0000"/>
                </a:solidFill>
              </a:rPr>
              <a:t>人及專科生計</a:t>
            </a:r>
            <a:r>
              <a:rPr lang="en-US" altLang="zh-TW" b="1" dirty="0">
                <a:solidFill>
                  <a:srgbClr val="FF0000"/>
                </a:solidFill>
              </a:rPr>
              <a:t>55</a:t>
            </a:r>
            <a:r>
              <a:rPr lang="zh-TW" altLang="en-US" b="1" dirty="0">
                <a:solidFill>
                  <a:srgbClr val="FF0000"/>
                </a:solidFill>
              </a:rPr>
              <a:t>人，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其肇因除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缺乏風險意識外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亦多見超速、違反路權、違反標誌、標線及號誌等交通違規行為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en-US" altLang="zh-TW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1081088" indent="-1081088" algn="just" eaLnBrk="0" hangingPunct="0">
              <a:lnSpc>
                <a:spcPts val="33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（二）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本局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將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持續依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內政部警政署函頒之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「加強取締重大交通違規」計畫，加強取締各項交通違規行為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（闖紅燈、嚴重超速、逆向行駛、轉彎未依規定、機車行駛禁行機車道、機車未依規定兩段式左轉）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106416" y="792092"/>
            <a:ext cx="5048909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endParaRPr lang="zh-TW" altLang="ko-KR" b="1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4" name="文字方塊 4"/>
          <p:cNvSpPr txBox="1">
            <a:spLocks noChangeArrowheads="1"/>
          </p:cNvSpPr>
          <p:nvPr/>
        </p:nvSpPr>
        <p:spPr bwMode="auto">
          <a:xfrm>
            <a:off x="2260575" y="103160"/>
            <a:ext cx="7143800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參、策進作為及</a:t>
            </a:r>
            <a:r>
              <a:rPr lang="en-US" altLang="zh-TW" sz="3600" b="1" dirty="0">
                <a:solidFill>
                  <a:srgbClr val="663300"/>
                </a:solidFill>
              </a:rPr>
              <a:t>107</a:t>
            </a:r>
            <a:r>
              <a:rPr lang="zh-TW" altLang="en-US" sz="3600" b="1" dirty="0">
                <a:solidFill>
                  <a:srgbClr val="663300"/>
                </a:solidFill>
              </a:rPr>
              <a:t>年度工作重點</a:t>
            </a:r>
          </a:p>
        </p:txBody>
      </p:sp>
      <p:sp>
        <p:nvSpPr>
          <p:cNvPr id="11" name="모서리가 둥근 직사각형 6"/>
          <p:cNvSpPr/>
          <p:nvPr/>
        </p:nvSpPr>
        <p:spPr bwMode="auto">
          <a:xfrm>
            <a:off x="432446" y="846830"/>
            <a:ext cx="6840760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04454" y="809476"/>
            <a:ext cx="7128791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四、減少機車事故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13" name="모서리가 둥근 직사각형 6">
            <a:extLst>
              <a:ext uri="{FF2B5EF4-FFF2-40B4-BE49-F238E27FC236}">
                <a16:creationId xmlns:a16="http://schemas.microsoft.com/office/drawing/2014/main" xmlns="" id="{B19CB65D-7CBC-483D-8C9B-A00D995C4177}"/>
              </a:ext>
            </a:extLst>
          </p:cNvPr>
          <p:cNvSpPr/>
          <p:nvPr/>
        </p:nvSpPr>
        <p:spPr bwMode="auto">
          <a:xfrm>
            <a:off x="584846" y="5269034"/>
            <a:ext cx="6840760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xmlns="" id="{B68B3180-C97D-445E-B8C1-1F3C8A08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54" y="5231680"/>
            <a:ext cx="7128791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五、</a:t>
            </a:r>
            <a:r>
              <a:rPr lang="zh-TW" altLang="zh-TW" sz="3200" b="1" dirty="0">
                <a:solidFill>
                  <a:srgbClr val="663300"/>
                </a:solidFill>
                <a:cs typeface="Arial" pitchFamily="34" charset="0"/>
              </a:rPr>
              <a:t>結合市府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友軍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  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強化防制成效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16" name="矩形 6">
            <a:extLst>
              <a:ext uri="{FF2B5EF4-FFF2-40B4-BE49-F238E27FC236}">
                <a16:creationId xmlns:a16="http://schemas.microsoft.com/office/drawing/2014/main" xmlns="" id="{D66EC4F9-3AB3-45CA-B063-8577D12CB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493" y="5818805"/>
            <a:ext cx="10072735" cy="18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00" tIns="55550" rIns="111100" bIns="55550">
            <a:spAutoFit/>
          </a:bodyPr>
          <a:lstStyle/>
          <a:p>
            <a:pPr algn="just" eaLnBrk="0" hangingPunct="0">
              <a:lnSpc>
                <a:spcPts val="3300"/>
              </a:lnSpc>
              <a:defRPr/>
            </a:pPr>
            <a:r>
              <a:rPr lang="zh-TW" altLang="en-US" spc="-9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有關</a:t>
            </a:r>
            <a:r>
              <a:rPr lang="zh-TW" altLang="en-US" b="1" spc="-9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「年長者」、「學童、學生」及「行人」事故</a:t>
            </a:r>
            <a:r>
              <a:rPr lang="zh-TW" altLang="en-US" spc="-9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為本</a:t>
            </a:r>
            <a:r>
              <a:rPr lang="en-US" altLang="zh-TW" spc="-9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(107)</a:t>
            </a:r>
            <a:r>
              <a:rPr lang="zh-TW" altLang="en-US" spc="-9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年度防制重點工作之一，本局針對該類</a:t>
            </a:r>
            <a:r>
              <a:rPr lang="en-US" altLang="zh-TW" spc="-9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A1</a:t>
            </a:r>
            <a:r>
              <a:rPr lang="zh-TW" altLang="en-US" spc="-9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事故會勘時，將事故</a:t>
            </a:r>
            <a:r>
              <a:rPr lang="zh-TW" altLang="en-US" b="1" spc="-9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發生原因、防制策進作為及相關會勘決議事項函請本府友軍單位</a:t>
            </a:r>
            <a:r>
              <a:rPr lang="en-US" altLang="zh-TW" b="1" spc="-9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TW" altLang="en-US" b="1" spc="-9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社會局、</a:t>
            </a:r>
            <a:r>
              <a:rPr lang="zh-TW" altLang="en-US" b="1" spc="-9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教育局</a:t>
            </a:r>
            <a:r>
              <a:rPr lang="zh-TW" altLang="en-US" b="1" spc="-9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、</a:t>
            </a:r>
            <a:r>
              <a:rPr lang="zh-TW" altLang="zh-TW" b="1" spc="-90" dirty="0">
                <a:solidFill>
                  <a:srgbClr val="FF0000"/>
                </a:solidFill>
              </a:rPr>
              <a:t>民政局</a:t>
            </a:r>
            <a:r>
              <a:rPr lang="en-US" altLang="zh-TW" b="1" spc="-9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)</a:t>
            </a:r>
            <a:r>
              <a:rPr lang="zh-TW" altLang="en-US" b="1" spc="-9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TW" altLang="en-US" spc="-9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利用各項集會時機配合加強交通安全宣導。</a:t>
            </a:r>
            <a:endParaRPr lang="en-US" altLang="zh-TW" b="1" spc="-9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7885"/>
      </p:ext>
    </p:extLst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2FA4C-2460-4BAD-9A48-146761603FD9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2102904" y="867042"/>
            <a:ext cx="5048909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endParaRPr lang="zh-TW" altLang="ko-KR" b="1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2260575" y="103160"/>
            <a:ext cx="7143800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參、策進作為及</a:t>
            </a:r>
            <a:r>
              <a:rPr lang="en-US" altLang="zh-TW" sz="3600" b="1" dirty="0">
                <a:solidFill>
                  <a:srgbClr val="663300"/>
                </a:solidFill>
              </a:rPr>
              <a:t>107</a:t>
            </a:r>
            <a:r>
              <a:rPr lang="zh-TW" altLang="en-US" sz="3600" b="1" dirty="0">
                <a:solidFill>
                  <a:srgbClr val="663300"/>
                </a:solidFill>
              </a:rPr>
              <a:t>年度工作重點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589" y="2232620"/>
            <a:ext cx="8136904" cy="550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모서리가 둥근 직사각형 6"/>
          <p:cNvSpPr/>
          <p:nvPr/>
        </p:nvSpPr>
        <p:spPr bwMode="auto">
          <a:xfrm>
            <a:off x="432446" y="973830"/>
            <a:ext cx="6840760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04454" y="936476"/>
            <a:ext cx="7128791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六、持續各項宣導作為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95788" y="1584548"/>
            <a:ext cx="5610419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1080" tIns="55540" rIns="111080" bIns="55540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一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zh-TW" altLang="en-US" b="1" dirty="0">
                <a:solidFill>
                  <a:schemeClr val="tx1"/>
                </a:solidFill>
              </a:rPr>
              <a:t>設計文宣</a:t>
            </a: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海報、影片、廣告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endParaRPr lang="zh-TW" altLang="en-US" b="1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2FA4C-2460-4BAD-9A48-146761603FD9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2102904" y="867042"/>
            <a:ext cx="5048909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endParaRPr lang="zh-TW" altLang="ko-KR" b="1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2260575" y="103160"/>
            <a:ext cx="7143800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參、策進作為及</a:t>
            </a:r>
            <a:r>
              <a:rPr lang="en-US" altLang="zh-TW" sz="3600" b="1" dirty="0">
                <a:solidFill>
                  <a:srgbClr val="663300"/>
                </a:solidFill>
              </a:rPr>
              <a:t>107</a:t>
            </a:r>
            <a:r>
              <a:rPr lang="zh-TW" altLang="en-US" sz="3600" b="1" dirty="0">
                <a:solidFill>
                  <a:srgbClr val="663300"/>
                </a:solidFill>
              </a:rPr>
              <a:t>年度工作重點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693" y="2195116"/>
            <a:ext cx="5328592" cy="20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693" y="5184948"/>
            <a:ext cx="5983250" cy="183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6"/>
          <p:cNvSpPr/>
          <p:nvPr/>
        </p:nvSpPr>
        <p:spPr bwMode="auto">
          <a:xfrm>
            <a:off x="432446" y="901822"/>
            <a:ext cx="6840760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504454" y="864468"/>
            <a:ext cx="7128791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六、持續各項宣導作為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95788" y="1584548"/>
            <a:ext cx="4892274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1080" tIns="55540" rIns="111080" bIns="55540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二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zh-TW" altLang="en-US" b="1" dirty="0">
                <a:solidFill>
                  <a:schemeClr val="tx1"/>
                </a:solidFill>
              </a:rPr>
              <a:t>趣味宣導方式</a:t>
            </a: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大頭貼機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endParaRPr lang="zh-TW" altLang="en-US" b="1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936501" y="4497880"/>
            <a:ext cx="4533201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1080" tIns="55540" rIns="111080" bIns="55540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三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zh-TW" altLang="en-US" b="1" dirty="0">
                <a:solidFill>
                  <a:schemeClr val="tx1"/>
                </a:solidFill>
              </a:rPr>
              <a:t>採購反光、發光宣導品</a:t>
            </a:r>
            <a:endParaRPr lang="zh-TW" altLang="en-US" b="1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2FA4C-2460-4BAD-9A48-146761603FD9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2102904" y="867042"/>
            <a:ext cx="5048909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endParaRPr lang="zh-TW" altLang="ko-KR" b="1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2260575" y="103160"/>
            <a:ext cx="7143800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參、策進作為及</a:t>
            </a:r>
            <a:r>
              <a:rPr lang="en-US" altLang="zh-TW" sz="3600" b="1" dirty="0">
                <a:solidFill>
                  <a:srgbClr val="663300"/>
                </a:solidFill>
              </a:rPr>
              <a:t>107</a:t>
            </a:r>
            <a:r>
              <a:rPr lang="zh-TW" altLang="en-US" sz="3600" b="1" dirty="0">
                <a:solidFill>
                  <a:srgbClr val="663300"/>
                </a:solidFill>
              </a:rPr>
              <a:t>年度工作重點</a:t>
            </a:r>
          </a:p>
        </p:txBody>
      </p:sp>
      <p:sp>
        <p:nvSpPr>
          <p:cNvPr id="15" name="모서리가 둥근 직사각형 6"/>
          <p:cNvSpPr/>
          <p:nvPr/>
        </p:nvSpPr>
        <p:spPr bwMode="auto">
          <a:xfrm>
            <a:off x="432446" y="901822"/>
            <a:ext cx="6840760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504454" y="864468"/>
            <a:ext cx="7128791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六、持續各項宣導作為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95788" y="1584548"/>
            <a:ext cx="6328565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1080" tIns="55540" rIns="111080" bIns="55540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四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zh-TW" altLang="en-US" b="1" dirty="0">
                <a:solidFill>
                  <a:schemeClr val="tx1"/>
                </a:solidFill>
              </a:rPr>
              <a:t>經營網路媒體增加宣導資訊觸及率</a:t>
            </a:r>
            <a:endParaRPr lang="zh-TW" altLang="en-US" b="1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541" y="2232620"/>
            <a:ext cx="764752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312419" y="799499"/>
            <a:ext cx="5989079" cy="103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11041" tIns="55521" rIns="111041" bIns="555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6000" b="1" spc="6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報告大綱</a:t>
            </a:r>
          </a:p>
        </p:txBody>
      </p:sp>
      <p:sp>
        <p:nvSpPr>
          <p:cNvPr id="19459" name="文字方塊 3"/>
          <p:cNvSpPr txBox="1">
            <a:spLocks noChangeArrowheads="1"/>
          </p:cNvSpPr>
          <p:nvPr/>
        </p:nvSpPr>
        <p:spPr bwMode="auto">
          <a:xfrm>
            <a:off x="1511421" y="2115616"/>
            <a:ext cx="9217024" cy="36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41" tIns="55521" rIns="111041" bIns="555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4800" b="1" spc="6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壹、前言</a:t>
            </a:r>
            <a:endParaRPr lang="en-US" altLang="zh-TW" sz="4800" b="1" spc="61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4800" b="1" spc="6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貳、交通事故資料分析</a:t>
            </a:r>
            <a:endParaRPr lang="en-US" altLang="zh-TW" sz="4800" b="1" spc="61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4800" b="1" spc="6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叁、策進作為及</a:t>
            </a:r>
            <a:r>
              <a:rPr lang="en-US" altLang="zh-TW" sz="4800" b="1" spc="6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107</a:t>
            </a:r>
            <a:r>
              <a:rPr lang="zh-TW" altLang="en-US" sz="4800" b="1" spc="6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年度工作重點</a:t>
            </a:r>
            <a:endParaRPr lang="en-US" altLang="zh-TW" sz="4800" b="1" spc="61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4800" b="1" spc="6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肆、結語</a:t>
            </a:r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55579" y="7287161"/>
            <a:ext cx="2690484" cy="550113"/>
          </a:xfrm>
          <a:noFill/>
        </p:spPr>
        <p:txBody>
          <a:bodyPr/>
          <a:lstStyle/>
          <a:p>
            <a:fld id="{4C28B93E-A562-41F1-B3A6-DC522DEFD90D}" type="slidenum">
              <a:rPr lang="zh-TW" altLang="en-US" sz="1900" smtClean="0"/>
              <a:pPr/>
              <a:t>2</a:t>
            </a:fld>
            <a:endParaRPr lang="en-US" altLang="zh-TW" sz="1900" dirty="0"/>
          </a:p>
        </p:txBody>
      </p:sp>
    </p:spTree>
  </p:cSld>
  <p:clrMapOvr>
    <a:masterClrMapping/>
  </p:clrMapOvr>
  <p:transition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-728328" y="2262651"/>
            <a:ext cx="224434" cy="5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100" tIns="55550" rIns="111100" bIns="55550" anchor="ctr">
            <a:spAutoFit/>
          </a:bodyPr>
          <a:lstStyle/>
          <a:p>
            <a:pPr algn="ctr"/>
            <a:endParaRPr lang="zh-TW" altLang="en-US">
              <a:ea typeface="標楷體" pitchFamily="65" charset="-120"/>
            </a:endParaRPr>
          </a:p>
        </p:txBody>
      </p:sp>
      <p:sp>
        <p:nvSpPr>
          <p:cNvPr id="24579" name="Rectangle 6"/>
          <p:cNvSpPr txBox="1">
            <a:spLocks noGrp="1" noChangeArrowheads="1"/>
          </p:cNvSpPr>
          <p:nvPr/>
        </p:nvSpPr>
        <p:spPr bwMode="auto">
          <a:xfrm>
            <a:off x="8831592" y="7371512"/>
            <a:ext cx="2690484" cy="55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1" tIns="45559" rIns="91121" bIns="45559" anchor="b"/>
          <a:lstStyle/>
          <a:p>
            <a:pPr algn="r" defTabSz="912329" eaLnBrk="0" hangingPunct="0"/>
            <a:fld id="{5870A87C-E20E-4946-BDAF-063A1E57A085}" type="slidenum">
              <a:rPr lang="zh-TW" altLang="en-US" sz="1800" b="1"/>
              <a:pPr algn="r" defTabSz="912329" eaLnBrk="0" hangingPunct="0"/>
              <a:t>20</a:t>
            </a:fld>
            <a:endParaRPr lang="en-US" altLang="zh-TW" sz="1800" b="1" dirty="0"/>
          </a:p>
        </p:txBody>
      </p:sp>
      <p:sp>
        <p:nvSpPr>
          <p:cNvPr id="24583" name="TextBox 25"/>
          <p:cNvSpPr txBox="1">
            <a:spLocks noChangeArrowheads="1"/>
          </p:cNvSpPr>
          <p:nvPr/>
        </p:nvSpPr>
        <p:spPr bwMode="auto">
          <a:xfrm>
            <a:off x="2448441" y="825170"/>
            <a:ext cx="5048909" cy="5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0" tIns="55550" rIns="111100" bIns="55550">
            <a:spAutoFit/>
          </a:bodyPr>
          <a:lstStyle/>
          <a:p>
            <a:endParaRPr lang="zh-TW" altLang="ko-KR" b="1"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24584" name="文字方塊 4"/>
          <p:cNvSpPr txBox="1">
            <a:spLocks noChangeArrowheads="1"/>
          </p:cNvSpPr>
          <p:nvPr/>
        </p:nvSpPr>
        <p:spPr bwMode="auto">
          <a:xfrm>
            <a:off x="4392885" y="432420"/>
            <a:ext cx="2798052" cy="78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00" tIns="55550" rIns="111100" bIns="55550">
            <a:spAutoFit/>
          </a:bodyPr>
          <a:lstStyle/>
          <a:p>
            <a:r>
              <a:rPr lang="zh-TW" altLang="en-US" sz="4400" b="1" dirty="0">
                <a:solidFill>
                  <a:srgbClr val="663300"/>
                </a:solidFill>
                <a:ea typeface="標楷體" pitchFamily="65" charset="-120"/>
              </a:rPr>
              <a:t>肆、結論</a:t>
            </a:r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1152525" y="1440532"/>
            <a:ext cx="9577064" cy="462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>
              <a:lnSpc>
                <a:spcPts val="4400"/>
              </a:lnSpc>
              <a:buFontTx/>
              <a:buNone/>
            </a:pP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交通事故分析成果，可應用於擬訂交通執法勤務規劃、交通工程改善方案，以及交通教育宣導方向，本局除依分析結果嚴正執法外；有關道路交通事故防制，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涉及教育宣導、工程改善及車輛監理等面向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，必須相關單位共同努力始能竟其全</a:t>
            </a:r>
            <a:r>
              <a:rPr lang="zh-TW" altLang="en-US" b="1">
                <a:solidFill>
                  <a:schemeClr val="tx1"/>
                </a:solidFill>
                <a:latin typeface="+mn-ea"/>
                <a:ea typeface="+mn-ea"/>
              </a:rPr>
              <a:t>功，協請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交通部公路總局新竹區監理所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桃園監理站、中壢監理站及本府教育局、社會局、民政局、衛生局、觀光旅遊局及勞動局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等配合就各業管事項加強交通安全宣導工作，以有效防制交通事故發生。</a:t>
            </a:r>
            <a:endParaRPr lang="en-US" altLang="zh-TW" b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2007030x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4853687" y="2796350"/>
            <a:ext cx="6668388" cy="4584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12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6351146" y="1881386"/>
          <a:ext cx="5170931" cy="253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CorelDRAW" r:id="rId5" imgW="5524560" imgH="3052080" progId="">
                  <p:embed/>
                </p:oleObj>
              </mc:Choice>
              <mc:Fallback>
                <p:oleObj name="CorelDRAW" r:id="rId5" imgW="5524560" imgH="3052080" progId="">
                  <p:embed/>
                  <p:pic>
                    <p:nvPicPr>
                      <p:cNvPr id="0" name="Picture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146" y="1881386"/>
                        <a:ext cx="5170931" cy="2530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54502" dir="4832261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21</a:t>
            </a:fld>
            <a:endParaRPr lang="en-US" altLang="zh-TW" sz="1900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76461" y="6913140"/>
            <a:ext cx="4320480" cy="6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00" tIns="55550" rIns="111100" bIns="5555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ea typeface="標楷體" pitchFamily="65" charset="-120"/>
              </a:rPr>
              <a:t>桃園市政府警察局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字方塊 4"/>
          <p:cNvSpPr txBox="1">
            <a:spLocks noChangeArrowheads="1"/>
          </p:cNvSpPr>
          <p:nvPr/>
        </p:nvSpPr>
        <p:spPr bwMode="auto">
          <a:xfrm>
            <a:off x="2766499" y="594940"/>
            <a:ext cx="5172932" cy="7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pPr algn="ctr"/>
            <a:r>
              <a:rPr lang="zh-TW" altLang="en-US" sz="3900" b="1" dirty="0">
                <a:solidFill>
                  <a:srgbClr val="663300"/>
                </a:solidFill>
              </a:rPr>
              <a:t>壹、前言</a:t>
            </a:r>
          </a:p>
        </p:txBody>
      </p:sp>
      <p:sp>
        <p:nvSpPr>
          <p:cNvPr id="21506" name="文字方塊 5"/>
          <p:cNvSpPr txBox="1">
            <a:spLocks noChangeArrowheads="1"/>
          </p:cNvSpPr>
          <p:nvPr/>
        </p:nvSpPr>
        <p:spPr bwMode="auto">
          <a:xfrm>
            <a:off x="1076618" y="1464083"/>
            <a:ext cx="9613641" cy="485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just"/>
            <a:r>
              <a:rPr lang="zh-TW" altLang="en-US" b="1" dirty="0">
                <a:solidFill>
                  <a:schemeClr val="tx1"/>
                </a:solidFill>
              </a:rPr>
              <a:t>    本市</a:t>
            </a:r>
            <a:r>
              <a:rPr lang="en-US" altLang="zh-TW" b="1" dirty="0">
                <a:solidFill>
                  <a:schemeClr val="tx1"/>
                </a:solidFill>
              </a:rPr>
              <a:t>106</a:t>
            </a:r>
            <a:r>
              <a:rPr lang="zh-TW" altLang="en-US" b="1" dirty="0">
                <a:solidFill>
                  <a:schemeClr val="tx1"/>
                </a:solidFill>
              </a:rPr>
              <a:t>年</a:t>
            </a:r>
            <a:r>
              <a:rPr lang="en-US" altLang="zh-TW" b="1" dirty="0">
                <a:solidFill>
                  <a:schemeClr val="tx1"/>
                </a:solidFill>
              </a:rPr>
              <a:t>A1</a:t>
            </a:r>
            <a:r>
              <a:rPr lang="zh-TW" altLang="en-US" b="1" dirty="0">
                <a:solidFill>
                  <a:schemeClr val="tx1"/>
                </a:solidFill>
              </a:rPr>
              <a:t>類交通事故發生</a:t>
            </a:r>
            <a:r>
              <a:rPr lang="en-US" altLang="zh-TW" b="1" dirty="0">
                <a:solidFill>
                  <a:srgbClr val="0000CC"/>
                </a:solidFill>
              </a:rPr>
              <a:t>110</a:t>
            </a:r>
            <a:r>
              <a:rPr lang="zh-TW" altLang="zh-TW" b="1" dirty="0">
                <a:solidFill>
                  <a:srgbClr val="0000CC"/>
                </a:solidFill>
              </a:rPr>
              <a:t>件、死亡</a:t>
            </a:r>
            <a:r>
              <a:rPr lang="en-US" altLang="zh-TW" b="1" dirty="0">
                <a:solidFill>
                  <a:srgbClr val="0000CC"/>
                </a:solidFill>
              </a:rPr>
              <a:t>111</a:t>
            </a:r>
            <a:r>
              <a:rPr lang="zh-TW" altLang="zh-TW" b="1" dirty="0">
                <a:solidFill>
                  <a:srgbClr val="0000CC"/>
                </a:solidFill>
              </a:rPr>
              <a:t>人</a:t>
            </a:r>
            <a:r>
              <a:rPr lang="zh-TW" altLang="zh-TW" b="1" dirty="0">
                <a:solidFill>
                  <a:schemeClr val="tx1"/>
                </a:solidFill>
              </a:rPr>
              <a:t>、受傷</a:t>
            </a:r>
            <a:r>
              <a:rPr lang="en-US" altLang="zh-TW" b="1" dirty="0">
                <a:solidFill>
                  <a:schemeClr val="tx1"/>
                </a:solidFill>
              </a:rPr>
              <a:t>46</a:t>
            </a:r>
            <a:r>
              <a:rPr lang="zh-TW" altLang="zh-TW" b="1" dirty="0">
                <a:solidFill>
                  <a:schemeClr val="tx1"/>
                </a:solidFill>
              </a:rPr>
              <a:t>人，較</a:t>
            </a:r>
            <a:r>
              <a:rPr lang="en-US" altLang="zh-TW" b="1" dirty="0">
                <a:solidFill>
                  <a:schemeClr val="tx1"/>
                </a:solidFill>
              </a:rPr>
              <a:t>105</a:t>
            </a:r>
            <a:r>
              <a:rPr lang="zh-TW" altLang="zh-TW" b="1" dirty="0">
                <a:solidFill>
                  <a:schemeClr val="tx1"/>
                </a:solidFill>
              </a:rPr>
              <a:t>年（</a:t>
            </a:r>
            <a:r>
              <a:rPr lang="en-US" altLang="zh-TW" b="1" dirty="0">
                <a:solidFill>
                  <a:schemeClr val="tx1"/>
                </a:solidFill>
              </a:rPr>
              <a:t>112</a:t>
            </a:r>
            <a:r>
              <a:rPr lang="zh-TW" altLang="zh-TW" b="1" dirty="0">
                <a:solidFill>
                  <a:schemeClr val="tx1"/>
                </a:solidFill>
              </a:rPr>
              <a:t>件、死亡</a:t>
            </a:r>
            <a:r>
              <a:rPr lang="en-US" altLang="zh-TW" b="1" dirty="0">
                <a:solidFill>
                  <a:schemeClr val="tx1"/>
                </a:solidFill>
              </a:rPr>
              <a:t>114</a:t>
            </a:r>
            <a:r>
              <a:rPr lang="zh-TW" altLang="zh-TW" b="1" dirty="0">
                <a:solidFill>
                  <a:schemeClr val="tx1"/>
                </a:solidFill>
              </a:rPr>
              <a:t>人、</a:t>
            </a:r>
            <a:r>
              <a:rPr lang="en-US" altLang="zh-TW" b="1" dirty="0">
                <a:solidFill>
                  <a:schemeClr val="tx1"/>
                </a:solidFill>
              </a:rPr>
              <a:t>45</a:t>
            </a:r>
            <a:r>
              <a:rPr lang="zh-TW" altLang="zh-TW" b="1" dirty="0">
                <a:solidFill>
                  <a:schemeClr val="tx1"/>
                </a:solidFill>
              </a:rPr>
              <a:t>人）</a:t>
            </a:r>
            <a:r>
              <a:rPr lang="zh-TW" altLang="zh-TW" b="1" dirty="0">
                <a:solidFill>
                  <a:srgbClr val="0000FF"/>
                </a:solidFill>
              </a:rPr>
              <a:t>減少</a:t>
            </a:r>
            <a:r>
              <a:rPr lang="en-US" altLang="zh-TW" b="1" dirty="0">
                <a:solidFill>
                  <a:srgbClr val="0000FF"/>
                </a:solidFill>
              </a:rPr>
              <a:t>2</a:t>
            </a:r>
            <a:r>
              <a:rPr lang="zh-TW" altLang="zh-TW" b="1" dirty="0">
                <a:solidFill>
                  <a:srgbClr val="0000FF"/>
                </a:solidFill>
              </a:rPr>
              <a:t>件（</a:t>
            </a:r>
            <a:r>
              <a:rPr lang="en-US" altLang="zh-TW" b="1" dirty="0">
                <a:solidFill>
                  <a:srgbClr val="0000FF"/>
                </a:solidFill>
              </a:rPr>
              <a:t>-1.8%</a:t>
            </a:r>
            <a:r>
              <a:rPr lang="zh-TW" altLang="zh-TW" b="1" dirty="0">
                <a:solidFill>
                  <a:srgbClr val="0000FF"/>
                </a:solidFill>
              </a:rPr>
              <a:t>）、死亡減少</a:t>
            </a:r>
            <a:r>
              <a:rPr lang="en-US" altLang="zh-TW" b="1" dirty="0">
                <a:solidFill>
                  <a:srgbClr val="0000FF"/>
                </a:solidFill>
              </a:rPr>
              <a:t>3</a:t>
            </a:r>
            <a:r>
              <a:rPr lang="zh-TW" altLang="zh-TW" b="1" dirty="0">
                <a:solidFill>
                  <a:srgbClr val="0000FF"/>
                </a:solidFill>
              </a:rPr>
              <a:t>人（</a:t>
            </a:r>
            <a:r>
              <a:rPr lang="en-US" altLang="zh-TW" b="1" dirty="0">
                <a:solidFill>
                  <a:srgbClr val="0000FF"/>
                </a:solidFill>
              </a:rPr>
              <a:t>-2.6%</a:t>
            </a:r>
            <a:r>
              <a:rPr lang="zh-TW" altLang="zh-TW" b="1" dirty="0">
                <a:solidFill>
                  <a:srgbClr val="0000FF"/>
                </a:solidFill>
              </a:rPr>
              <a:t>）、</a:t>
            </a:r>
            <a:r>
              <a:rPr lang="zh-TW" altLang="zh-TW" b="1" dirty="0">
                <a:solidFill>
                  <a:schemeClr val="tx1"/>
                </a:solidFill>
              </a:rPr>
              <a:t>受傷增加</a:t>
            </a:r>
            <a:r>
              <a:rPr lang="en-US" altLang="zh-TW" b="1" dirty="0">
                <a:solidFill>
                  <a:schemeClr val="tx1"/>
                </a:solidFill>
              </a:rPr>
              <a:t>1</a:t>
            </a:r>
            <a:r>
              <a:rPr lang="zh-TW" altLang="zh-TW" b="1" dirty="0">
                <a:solidFill>
                  <a:schemeClr val="tx1"/>
                </a:solidFill>
              </a:rPr>
              <a:t>人（</a:t>
            </a:r>
            <a:r>
              <a:rPr lang="en-US" altLang="zh-TW" b="1" dirty="0">
                <a:solidFill>
                  <a:schemeClr val="tx1"/>
                </a:solidFill>
              </a:rPr>
              <a:t>+2.2%</a:t>
            </a:r>
            <a:r>
              <a:rPr lang="zh-TW" altLang="zh-TW" b="1" dirty="0">
                <a:solidFill>
                  <a:schemeClr val="tx1"/>
                </a:solidFill>
              </a:rPr>
              <a:t>）</a:t>
            </a:r>
            <a:r>
              <a:rPr lang="zh-TW" altLang="en-US" b="1" dirty="0">
                <a:solidFill>
                  <a:schemeClr val="tx1"/>
                </a:solidFill>
              </a:rPr>
              <a:t>；</a:t>
            </a:r>
            <a:r>
              <a:rPr lang="en-US" altLang="zh-TW" b="1" dirty="0">
                <a:solidFill>
                  <a:schemeClr val="tx1"/>
                </a:solidFill>
              </a:rPr>
              <a:t>A2</a:t>
            </a:r>
            <a:r>
              <a:rPr lang="zh-TW" altLang="zh-TW" b="1" dirty="0">
                <a:solidFill>
                  <a:schemeClr val="tx1"/>
                </a:solidFill>
              </a:rPr>
              <a:t>類交通事故計發生</a:t>
            </a:r>
            <a:r>
              <a:rPr lang="en-US" altLang="zh-TW" b="1" dirty="0">
                <a:solidFill>
                  <a:srgbClr val="0000CC"/>
                </a:solidFill>
              </a:rPr>
              <a:t>3</a:t>
            </a:r>
            <a:r>
              <a:rPr lang="zh-TW" altLang="zh-TW" b="1" dirty="0">
                <a:solidFill>
                  <a:srgbClr val="0000CC"/>
                </a:solidFill>
              </a:rPr>
              <a:t>萬</a:t>
            </a:r>
            <a:r>
              <a:rPr lang="en-US" altLang="zh-TW" b="1" dirty="0">
                <a:solidFill>
                  <a:srgbClr val="0000CC"/>
                </a:solidFill>
              </a:rPr>
              <a:t>762</a:t>
            </a:r>
            <a:r>
              <a:rPr lang="zh-TW" altLang="zh-TW" b="1" dirty="0">
                <a:solidFill>
                  <a:srgbClr val="0000CC"/>
                </a:solidFill>
              </a:rPr>
              <a:t>件，受傷</a:t>
            </a:r>
            <a:r>
              <a:rPr lang="en-US" altLang="zh-TW" b="1" dirty="0">
                <a:solidFill>
                  <a:srgbClr val="0000CC"/>
                </a:solidFill>
              </a:rPr>
              <a:t>4</a:t>
            </a:r>
            <a:r>
              <a:rPr lang="zh-TW" altLang="zh-TW" b="1" dirty="0">
                <a:solidFill>
                  <a:srgbClr val="0000CC"/>
                </a:solidFill>
              </a:rPr>
              <a:t>萬</a:t>
            </a:r>
            <a:r>
              <a:rPr lang="en-US" altLang="zh-TW" b="1" dirty="0">
                <a:solidFill>
                  <a:srgbClr val="0000CC"/>
                </a:solidFill>
              </a:rPr>
              <a:t>227</a:t>
            </a:r>
            <a:r>
              <a:rPr lang="zh-TW" altLang="zh-TW" b="1" dirty="0">
                <a:solidFill>
                  <a:srgbClr val="0000CC"/>
                </a:solidFill>
              </a:rPr>
              <a:t>人</a:t>
            </a:r>
            <a:r>
              <a:rPr lang="zh-TW" altLang="zh-TW" b="1" dirty="0">
                <a:solidFill>
                  <a:schemeClr val="tx1"/>
                </a:solidFill>
              </a:rPr>
              <a:t>，較</a:t>
            </a:r>
            <a:r>
              <a:rPr lang="en-US" altLang="zh-TW" b="1" dirty="0">
                <a:solidFill>
                  <a:schemeClr val="tx1"/>
                </a:solidFill>
              </a:rPr>
              <a:t>105</a:t>
            </a:r>
            <a:r>
              <a:rPr lang="zh-TW" altLang="zh-TW" b="1" dirty="0">
                <a:solidFill>
                  <a:schemeClr val="tx1"/>
                </a:solidFill>
              </a:rPr>
              <a:t>年（</a:t>
            </a:r>
            <a:r>
              <a:rPr lang="en-US" altLang="zh-TW" b="1" dirty="0">
                <a:solidFill>
                  <a:schemeClr val="tx1"/>
                </a:solidFill>
              </a:rPr>
              <a:t>3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1,063</a:t>
            </a:r>
            <a:r>
              <a:rPr lang="zh-TW" altLang="zh-TW" b="1" dirty="0">
                <a:solidFill>
                  <a:schemeClr val="tx1"/>
                </a:solidFill>
              </a:rPr>
              <a:t>件、受傷</a:t>
            </a:r>
            <a:r>
              <a:rPr lang="en-US" altLang="zh-TW" b="1" dirty="0">
                <a:solidFill>
                  <a:schemeClr val="tx1"/>
                </a:solidFill>
              </a:rPr>
              <a:t>4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166</a:t>
            </a:r>
            <a:r>
              <a:rPr lang="zh-TW" altLang="zh-TW" b="1" dirty="0">
                <a:solidFill>
                  <a:schemeClr val="tx1"/>
                </a:solidFill>
              </a:rPr>
              <a:t>人）發生件數</a:t>
            </a:r>
            <a:r>
              <a:rPr lang="zh-TW" altLang="zh-TW" b="1" dirty="0">
                <a:solidFill>
                  <a:srgbClr val="0000CC"/>
                </a:solidFill>
              </a:rPr>
              <a:t>減少</a:t>
            </a:r>
            <a:r>
              <a:rPr lang="en-US" altLang="zh-TW" b="1" dirty="0">
                <a:solidFill>
                  <a:srgbClr val="0000CC"/>
                </a:solidFill>
              </a:rPr>
              <a:t>301</a:t>
            </a:r>
            <a:r>
              <a:rPr lang="zh-TW" altLang="zh-TW" b="1" dirty="0">
                <a:solidFill>
                  <a:srgbClr val="0000CC"/>
                </a:solidFill>
              </a:rPr>
              <a:t>件（</a:t>
            </a:r>
            <a:r>
              <a:rPr lang="en-US" altLang="zh-TW" b="1" dirty="0">
                <a:solidFill>
                  <a:srgbClr val="0000CC"/>
                </a:solidFill>
              </a:rPr>
              <a:t>-1%</a:t>
            </a:r>
            <a:r>
              <a:rPr lang="zh-TW" altLang="zh-TW" b="1" dirty="0">
                <a:solidFill>
                  <a:srgbClr val="0000CC"/>
                </a:solidFill>
              </a:rPr>
              <a:t>）</a:t>
            </a:r>
            <a:r>
              <a:rPr lang="zh-TW" altLang="zh-TW" b="1" dirty="0">
                <a:solidFill>
                  <a:schemeClr val="tx1"/>
                </a:solidFill>
              </a:rPr>
              <a:t>、受傷人數增加</a:t>
            </a:r>
            <a:r>
              <a:rPr lang="en-US" altLang="zh-TW" b="1" dirty="0">
                <a:solidFill>
                  <a:schemeClr val="tx1"/>
                </a:solidFill>
              </a:rPr>
              <a:t>61</a:t>
            </a:r>
            <a:r>
              <a:rPr lang="zh-TW" altLang="zh-TW" b="1" dirty="0">
                <a:solidFill>
                  <a:schemeClr val="tx1"/>
                </a:solidFill>
              </a:rPr>
              <a:t>人（</a:t>
            </a:r>
            <a:r>
              <a:rPr lang="en-US" altLang="zh-TW" b="1" dirty="0">
                <a:solidFill>
                  <a:schemeClr val="tx1"/>
                </a:solidFill>
              </a:rPr>
              <a:t>+0.2%</a:t>
            </a:r>
            <a:r>
              <a:rPr lang="zh-TW" altLang="zh-TW" b="1" dirty="0">
                <a:solidFill>
                  <a:schemeClr val="tx1"/>
                </a:solidFill>
              </a:rPr>
              <a:t>）</a:t>
            </a:r>
            <a:r>
              <a:rPr kumimoji="0" lang="zh-TW" altLang="en-US" b="1" dirty="0">
                <a:solidFill>
                  <a:schemeClr val="tx1"/>
                </a:solidFill>
              </a:rPr>
              <a:t>。</a:t>
            </a:r>
            <a:endParaRPr kumimoji="0" lang="en-US" altLang="zh-TW" b="1" dirty="0">
              <a:solidFill>
                <a:schemeClr val="tx1"/>
              </a:solidFill>
            </a:endParaRPr>
          </a:p>
          <a:p>
            <a:pPr algn="just"/>
            <a:r>
              <a:rPr kumimoji="0" lang="zh-TW" altLang="en-US" b="1" dirty="0">
                <a:solidFill>
                  <a:schemeClr val="tx1"/>
                </a:solidFill>
              </a:rPr>
              <a:t>    整體觀察，本市交通安全呈正向逐漸改善中，為確立道安工作之重點方向，達成改善交通安全之目標，本報告將針對本市交通事故特性進行分析，並提出交通執法面向之策進作為及</a:t>
            </a:r>
            <a:r>
              <a:rPr kumimoji="0" lang="en-US" altLang="zh-TW" b="1" dirty="0">
                <a:solidFill>
                  <a:schemeClr val="tx1"/>
                </a:solidFill>
              </a:rPr>
              <a:t>107</a:t>
            </a:r>
            <a:r>
              <a:rPr kumimoji="0" lang="zh-TW" altLang="en-US" b="1" dirty="0">
                <a:solidFill>
                  <a:schemeClr val="tx1"/>
                </a:solidFill>
              </a:rPr>
              <a:t>年之工作重點，期使各道安友軍未來針對本市交通事故特性，一同研議因應作為。</a:t>
            </a: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3</a:t>
            </a:fld>
            <a:endParaRPr lang="en-US" altLang="zh-TW" sz="19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2664693" y="288404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29300" y="1942241"/>
            <a:ext cx="4687360" cy="48314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wrap="square" lIns="111080" tIns="55540" rIns="111080" bIns="55540">
            <a:spAutoFit/>
          </a:bodyPr>
          <a:lstStyle/>
          <a:p>
            <a:pPr marL="622300" indent="-622300" algn="just" eaLnBrk="0" hangingPunct="0">
              <a:lnSpc>
                <a:spcPts val="4600"/>
              </a:lnSpc>
            </a:pPr>
            <a:r>
              <a:rPr kumimoji="0" lang="en-US" altLang="zh-TW" sz="3000" b="1" dirty="0">
                <a:solidFill>
                  <a:schemeClr val="tx1"/>
                </a:solidFill>
                <a:latin typeface="+mj-lt"/>
                <a:ea typeface="+mn-ea"/>
              </a:rPr>
              <a:t>(</a:t>
            </a:r>
            <a:r>
              <a:rPr kumimoji="0" lang="zh-TW" altLang="en-US" sz="3000" b="1" dirty="0">
                <a:solidFill>
                  <a:schemeClr val="tx1"/>
                </a:solidFill>
                <a:latin typeface="+mj-lt"/>
                <a:ea typeface="+mn-ea"/>
              </a:rPr>
              <a:t>一</a:t>
            </a:r>
            <a:r>
              <a:rPr kumimoji="0" lang="en-US" altLang="zh-TW" sz="3000" b="1" dirty="0">
                <a:solidFill>
                  <a:schemeClr val="tx1"/>
                </a:solidFill>
                <a:latin typeface="+mj-lt"/>
                <a:ea typeface="+mn-ea"/>
              </a:rPr>
              <a:t>)106</a:t>
            </a:r>
            <a:r>
              <a:rPr kumimoji="0" lang="zh-TW" altLang="en-US" sz="3000" b="1" dirty="0">
                <a:solidFill>
                  <a:schemeClr val="tx1"/>
                </a:solidFill>
                <a:latin typeface="+mj-lt"/>
                <a:ea typeface="+mn-ea"/>
              </a:rPr>
              <a:t>年計發生</a:t>
            </a:r>
            <a:r>
              <a:rPr kumimoji="0" lang="zh-TW" altLang="en-US" sz="3000" b="1" dirty="0">
                <a:solidFill>
                  <a:srgbClr val="FF0000"/>
                </a:solidFill>
                <a:latin typeface="+mj-lt"/>
                <a:ea typeface="+mn-ea"/>
              </a:rPr>
              <a:t>「</a:t>
            </a:r>
            <a:r>
              <a:rPr kumimoji="0" lang="en-US" altLang="zh-TW" sz="3000" b="1" dirty="0">
                <a:solidFill>
                  <a:srgbClr val="FF0000"/>
                </a:solidFill>
                <a:latin typeface="+mj-lt"/>
                <a:ea typeface="+mn-ea"/>
              </a:rPr>
              <a:t>A1</a:t>
            </a:r>
            <a:r>
              <a:rPr kumimoji="0" lang="zh-TW" altLang="en-US" sz="3000" b="1" dirty="0">
                <a:solidFill>
                  <a:srgbClr val="FF0000"/>
                </a:solidFill>
                <a:latin typeface="+mj-lt"/>
                <a:ea typeface="+mn-ea"/>
              </a:rPr>
              <a:t>類」</a:t>
            </a:r>
            <a:r>
              <a:rPr kumimoji="0" lang="zh-TW" altLang="en-US" sz="3000" b="1" dirty="0">
                <a:solidFill>
                  <a:schemeClr val="tx1"/>
                </a:solidFill>
                <a:latin typeface="+mj-lt"/>
                <a:ea typeface="+mn-ea"/>
              </a:rPr>
              <a:t>交通事故</a:t>
            </a:r>
            <a:r>
              <a:rPr lang="en-US" altLang="zh-TW" sz="3000" b="1" dirty="0">
                <a:solidFill>
                  <a:srgbClr val="0000CC"/>
                </a:solidFill>
                <a:latin typeface="+mj-lt"/>
              </a:rPr>
              <a:t>110</a:t>
            </a:r>
            <a:r>
              <a:rPr lang="zh-TW" altLang="zh-TW" sz="3000" b="1" dirty="0">
                <a:solidFill>
                  <a:srgbClr val="0000CC"/>
                </a:solidFill>
                <a:latin typeface="+mj-lt"/>
              </a:rPr>
              <a:t>件、死亡</a:t>
            </a:r>
            <a:r>
              <a:rPr lang="en-US" altLang="zh-TW" sz="3000" b="1" dirty="0">
                <a:solidFill>
                  <a:srgbClr val="0000CC"/>
                </a:solidFill>
                <a:latin typeface="+mj-lt"/>
              </a:rPr>
              <a:t>111</a:t>
            </a:r>
            <a:r>
              <a:rPr lang="zh-TW" altLang="zh-TW" sz="3000" b="1" dirty="0">
                <a:solidFill>
                  <a:srgbClr val="0000CC"/>
                </a:solidFill>
                <a:latin typeface="+mj-lt"/>
              </a:rPr>
              <a:t>人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、受傷</a:t>
            </a:r>
            <a:r>
              <a:rPr lang="en-US" altLang="zh-TW" sz="3000" b="1" dirty="0">
                <a:solidFill>
                  <a:schemeClr val="tx1"/>
                </a:solidFill>
                <a:latin typeface="+mj-lt"/>
              </a:rPr>
              <a:t>46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人，較</a:t>
            </a:r>
            <a:r>
              <a:rPr lang="en-US" altLang="zh-TW" sz="3000" b="1" dirty="0">
                <a:solidFill>
                  <a:schemeClr val="tx1"/>
                </a:solidFill>
                <a:latin typeface="+mj-lt"/>
              </a:rPr>
              <a:t>105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年（</a:t>
            </a:r>
            <a:r>
              <a:rPr lang="en-US" altLang="zh-TW" sz="3000" b="1" dirty="0">
                <a:solidFill>
                  <a:schemeClr val="tx1"/>
                </a:solidFill>
                <a:latin typeface="+mj-lt"/>
              </a:rPr>
              <a:t>112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件、死亡</a:t>
            </a:r>
            <a:r>
              <a:rPr lang="en-US" altLang="zh-TW" sz="3000" b="1" dirty="0">
                <a:solidFill>
                  <a:schemeClr val="tx1"/>
                </a:solidFill>
                <a:latin typeface="+mj-lt"/>
              </a:rPr>
              <a:t>114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人、</a:t>
            </a:r>
            <a:r>
              <a:rPr lang="en-US" altLang="zh-TW" sz="3000" b="1" dirty="0">
                <a:solidFill>
                  <a:schemeClr val="tx1"/>
                </a:solidFill>
                <a:latin typeface="+mj-lt"/>
              </a:rPr>
              <a:t>45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人）</a:t>
            </a:r>
            <a:r>
              <a:rPr lang="zh-TW" altLang="zh-TW" sz="3000" b="1" dirty="0">
                <a:solidFill>
                  <a:srgbClr val="0000FF"/>
                </a:solidFill>
                <a:latin typeface="+mj-lt"/>
              </a:rPr>
              <a:t>減少</a:t>
            </a:r>
            <a:r>
              <a:rPr lang="en-US" altLang="zh-TW" sz="3000" b="1" dirty="0">
                <a:solidFill>
                  <a:srgbClr val="0000FF"/>
                </a:solidFill>
                <a:latin typeface="+mj-lt"/>
              </a:rPr>
              <a:t>2</a:t>
            </a:r>
            <a:r>
              <a:rPr lang="zh-TW" altLang="zh-TW" sz="3000" b="1" dirty="0">
                <a:solidFill>
                  <a:srgbClr val="0000FF"/>
                </a:solidFill>
                <a:latin typeface="+mj-lt"/>
              </a:rPr>
              <a:t>件（</a:t>
            </a:r>
            <a:r>
              <a:rPr lang="en-US" altLang="zh-TW" sz="3000" b="1" dirty="0">
                <a:solidFill>
                  <a:srgbClr val="0000FF"/>
                </a:solidFill>
                <a:latin typeface="+mj-lt"/>
              </a:rPr>
              <a:t>-1.8%</a:t>
            </a:r>
            <a:r>
              <a:rPr lang="zh-TW" altLang="zh-TW" sz="3000" b="1" dirty="0">
                <a:solidFill>
                  <a:srgbClr val="0000FF"/>
                </a:solidFill>
                <a:latin typeface="+mj-lt"/>
              </a:rPr>
              <a:t>）、死亡減少</a:t>
            </a:r>
            <a:r>
              <a:rPr lang="en-US" altLang="zh-TW" sz="3000" b="1" dirty="0">
                <a:solidFill>
                  <a:srgbClr val="0000FF"/>
                </a:solidFill>
                <a:latin typeface="+mj-lt"/>
              </a:rPr>
              <a:t>3</a:t>
            </a:r>
            <a:r>
              <a:rPr lang="zh-TW" altLang="zh-TW" sz="3000" b="1" dirty="0">
                <a:solidFill>
                  <a:srgbClr val="0000FF"/>
                </a:solidFill>
                <a:latin typeface="+mj-lt"/>
              </a:rPr>
              <a:t>人（</a:t>
            </a:r>
            <a:r>
              <a:rPr lang="en-US" altLang="zh-TW" sz="3000" b="1" dirty="0">
                <a:solidFill>
                  <a:srgbClr val="0000FF"/>
                </a:solidFill>
                <a:latin typeface="+mj-lt"/>
              </a:rPr>
              <a:t>-2.6%</a:t>
            </a:r>
            <a:r>
              <a:rPr lang="zh-TW" altLang="zh-TW" sz="3000" b="1" dirty="0">
                <a:solidFill>
                  <a:srgbClr val="0000FF"/>
                </a:solidFill>
                <a:latin typeface="+mj-lt"/>
              </a:rPr>
              <a:t>）、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受傷增加</a:t>
            </a:r>
            <a:r>
              <a:rPr lang="en-US" altLang="zh-TW" sz="3000" b="1" dirty="0">
                <a:solidFill>
                  <a:schemeClr val="tx1"/>
                </a:solidFill>
                <a:latin typeface="+mj-lt"/>
              </a:rPr>
              <a:t>1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人（</a:t>
            </a:r>
            <a:r>
              <a:rPr lang="en-US" altLang="zh-TW" sz="3000" b="1" dirty="0">
                <a:solidFill>
                  <a:schemeClr val="tx1"/>
                </a:solidFill>
                <a:latin typeface="+mj-lt"/>
              </a:rPr>
              <a:t>+2.2%</a:t>
            </a:r>
            <a:r>
              <a:rPr lang="zh-TW" altLang="zh-TW" sz="3000" b="1" dirty="0">
                <a:solidFill>
                  <a:schemeClr val="tx1"/>
                </a:solidFill>
                <a:latin typeface="+mj-lt"/>
              </a:rPr>
              <a:t>）</a:t>
            </a:r>
            <a:r>
              <a:rPr kumimoji="0" lang="zh-TW" altLang="en-US" sz="3000" b="1" dirty="0">
                <a:solidFill>
                  <a:schemeClr val="tx1"/>
                </a:solidFill>
                <a:latin typeface="+mj-lt"/>
                <a:ea typeface="+mn-ea"/>
              </a:rPr>
              <a:t>。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4</a:t>
            </a:fld>
            <a:endParaRPr lang="en-US" altLang="zh-TW" sz="1900" dirty="0"/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5665215" y="1709658"/>
            <a:ext cx="5328022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61" tIns="55530" rIns="111061" bIns="55530">
            <a:spAutoFit/>
          </a:bodyPr>
          <a:lstStyle/>
          <a:p>
            <a:r>
              <a:rPr kumimoji="0" lang="en-US" altLang="zh-TW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97</a:t>
            </a:r>
            <a:r>
              <a:rPr kumimoji="0" lang="zh-TW" altLang="en-US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年</a:t>
            </a:r>
            <a:r>
              <a:rPr kumimoji="0" lang="en-US" altLang="zh-TW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-106</a:t>
            </a:r>
            <a:r>
              <a:rPr kumimoji="0" lang="zh-TW" altLang="en-US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年</a:t>
            </a:r>
            <a:r>
              <a:rPr kumimoji="0" lang="zh-TW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「</a:t>
            </a:r>
            <a:r>
              <a:rPr kumimoji="0" lang="en-US" altLang="zh-TW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A1</a:t>
            </a:r>
            <a:r>
              <a:rPr kumimoji="0" lang="zh-TW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類」</a:t>
            </a:r>
            <a:r>
              <a:rPr kumimoji="0" lang="zh-TW" altLang="en-US" sz="2400" b="1" dirty="0">
                <a:solidFill>
                  <a:schemeClr val="tx1"/>
                </a:solidFill>
                <a:cs typeface="Times New Roman" pitchFamily="18" charset="0"/>
              </a:rPr>
              <a:t>交通事故趨勢圖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916660" y="2235469"/>
            <a:ext cx="6461001" cy="4423746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28575">
            <a:solidFill>
              <a:schemeClr val="accent1"/>
            </a:solidFill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392" tIns="45695" rIns="91392" bIns="45695" anchor="ctr"/>
          <a:lstStyle/>
          <a:p>
            <a:pPr>
              <a:defRPr/>
            </a:pPr>
            <a:endParaRPr kumimoji="0" lang="zh-TW" altLang="en-US" sz="2200" dirty="0">
              <a:latin typeface="Calibri" pitchFamily="34" charset="0"/>
              <a:ea typeface="新細明體" pitchFamily="18" charset="-12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812050"/>
              </p:ext>
            </p:extLst>
          </p:nvPr>
        </p:nvGraphicFramePr>
        <p:xfrm>
          <a:off x="4968949" y="2376636"/>
          <a:ext cx="624497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모서리가 둥근 직사각형 6"/>
          <p:cNvSpPr/>
          <p:nvPr/>
        </p:nvSpPr>
        <p:spPr bwMode="auto">
          <a:xfrm>
            <a:off x="216421" y="1178078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48480" y="1152500"/>
            <a:ext cx="5048909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一、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A1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類交通事故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2664693" y="144388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5</a:t>
            </a:fld>
            <a:endParaRPr lang="en-US" altLang="zh-TW" sz="1900" dirty="0"/>
          </a:p>
        </p:txBody>
      </p:sp>
      <p:graphicFrame>
        <p:nvGraphicFramePr>
          <p:cNvPr id="9" name="Group 103"/>
          <p:cNvGraphicFramePr>
            <a:graphicFrameLocks noGrp="1"/>
          </p:cNvGraphicFramePr>
          <p:nvPr/>
        </p:nvGraphicFramePr>
        <p:xfrm>
          <a:off x="800324" y="2243668"/>
          <a:ext cx="9725431" cy="46322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8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1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1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0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10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10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1000">
                <a:tc row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年別</a:t>
                      </a:r>
                      <a:b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警察局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增減比較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件數</a:t>
                      </a:r>
                      <a:endParaRPr kumimoji="1" lang="zh-TW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死亡</a:t>
                      </a:r>
                      <a:endParaRPr kumimoji="1" lang="zh-TW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件數</a:t>
                      </a:r>
                      <a:endParaRPr kumimoji="1" lang="zh-TW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死亡</a:t>
                      </a:r>
                      <a:endParaRPr kumimoji="1" lang="zh-TW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件數</a:t>
                      </a:r>
                      <a:endParaRPr kumimoji="1" lang="zh-TW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死亡</a:t>
                      </a:r>
                      <a:endParaRPr kumimoji="1" lang="zh-TW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新北市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114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118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114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-4</a:t>
                      </a:r>
                    </a:p>
                  </a:txBody>
                  <a:tcPr marL="0" marR="432000" marT="0" marB="0" anchor="ctr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-4</a:t>
                      </a:r>
                    </a:p>
                  </a:txBody>
                  <a:tcPr marL="0" marR="4320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臺北市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88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89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61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65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-27</a:t>
                      </a:r>
                    </a:p>
                  </a:txBody>
                  <a:tcPr marL="0" marR="432000" marT="0" marB="0" anchor="ctr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-24</a:t>
                      </a:r>
                    </a:p>
                  </a:txBody>
                  <a:tcPr marL="0" marR="43200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臺中市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98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102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93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94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-5</a:t>
                      </a:r>
                    </a:p>
                  </a:txBody>
                  <a:tcPr marL="0" marR="432000" marT="0" marB="0" anchor="ctr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-8</a:t>
                      </a:r>
                    </a:p>
                  </a:txBody>
                  <a:tcPr marL="0" marR="4320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臺南市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174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177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171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171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-3</a:t>
                      </a:r>
                    </a:p>
                  </a:txBody>
                  <a:tcPr marL="0" marR="432000" marT="0" marB="0" anchor="ctr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-6</a:t>
                      </a:r>
                    </a:p>
                  </a:txBody>
                  <a:tcPr marL="0" marR="43200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高雄市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160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164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136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137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-24</a:t>
                      </a:r>
                    </a:p>
                  </a:txBody>
                  <a:tcPr marL="0" marR="432000" marT="0" marB="0" anchor="ctr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-27</a:t>
                      </a:r>
                    </a:p>
                  </a:txBody>
                  <a:tcPr marL="0" marR="43200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 marL="404813" marR="0" lvl="0" indent="-404813" algn="ctr" defTabSz="1101725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桃園市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112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114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111</a:t>
                      </a: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-2</a:t>
                      </a:r>
                    </a:p>
                  </a:txBody>
                  <a:tcPr marL="0" marR="432000" marT="0" marB="0" anchor="ctr"/>
                </a:tc>
                <a:tc>
                  <a:txBody>
                    <a:bodyPr/>
                    <a:lstStyle/>
                    <a:p>
                      <a:pPr marL="404813" marR="0" lvl="0" indent="-404813" algn="r" defTabSz="11017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-3</a:t>
                      </a:r>
                    </a:p>
                  </a:txBody>
                  <a:tcPr marL="0" marR="43200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91133">
                <a:tc gridSpan="7"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經統計</a:t>
                      </a:r>
                      <a:r>
                        <a:rPr kumimoji="1" lang="en-US" altLang="zh-TW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年本市與</a:t>
                      </a:r>
                      <a:r>
                        <a:rPr kumimoji="1" lang="en-US" altLang="zh-TW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都</a:t>
                      </a:r>
                      <a:r>
                        <a:rPr kumimoji="1" lang="en-US" altLang="zh-TW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A1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類交通事故死亡人數與</a:t>
                      </a:r>
                      <a:r>
                        <a:rPr kumimoji="1" lang="en-US" altLang="zh-TW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年同期比較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均為減少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，以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高雄市減少</a:t>
                      </a:r>
                      <a:r>
                        <a:rPr kumimoji="1" lang="en-US" altLang="zh-TW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人最多，本市減少</a:t>
                      </a:r>
                      <a:r>
                        <a:rPr kumimoji="1" lang="en-US" altLang="zh-TW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1" lang="zh-TW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kumimoji="1" lang="zh-TW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814" marR="94814" marT="43458" marB="43458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모서리가 둥근 직사각형 6"/>
          <p:cNvSpPr/>
          <p:nvPr/>
        </p:nvSpPr>
        <p:spPr bwMode="auto">
          <a:xfrm>
            <a:off x="216421" y="1034062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48480" y="1008484"/>
            <a:ext cx="5048909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一、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A1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類交通事故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16" name="Text Box 101"/>
          <p:cNvSpPr txBox="1">
            <a:spLocks noChangeArrowheads="1"/>
          </p:cNvSpPr>
          <p:nvPr/>
        </p:nvSpPr>
        <p:spPr bwMode="auto">
          <a:xfrm>
            <a:off x="576461" y="1616237"/>
            <a:ext cx="7764855" cy="5430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lIns="111080" tIns="55540" rIns="111080" bIns="55540">
            <a:spAutoFit/>
          </a:bodyPr>
          <a:lstStyle/>
          <a:p>
            <a:pPr defTabSz="1101353">
              <a:defRPr/>
            </a:pPr>
            <a:r>
              <a:rPr kumimoji="0" lang="en-US" altLang="zh-TW" b="1" dirty="0">
                <a:solidFill>
                  <a:schemeClr val="tx1"/>
                </a:solidFill>
              </a:rPr>
              <a:t>(</a:t>
            </a:r>
            <a:r>
              <a:rPr kumimoji="0" lang="zh-TW" altLang="en-US" b="1" dirty="0">
                <a:solidFill>
                  <a:schemeClr val="tx1"/>
                </a:solidFill>
              </a:rPr>
              <a:t>二</a:t>
            </a:r>
            <a:r>
              <a:rPr kumimoji="0" lang="en-US" altLang="zh-TW" b="1" dirty="0">
                <a:solidFill>
                  <a:schemeClr val="tx1"/>
                </a:solidFill>
              </a:rPr>
              <a:t>)</a:t>
            </a:r>
            <a:r>
              <a:rPr kumimoji="0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106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年本市與</a:t>
            </a:r>
            <a:r>
              <a:rPr kumimoji="0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都</a:t>
            </a:r>
            <a:r>
              <a:rPr kumimoji="0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A1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類事故件數、人數比較表</a:t>
            </a:r>
          </a:p>
        </p:txBody>
      </p:sp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69495" y="1512540"/>
            <a:ext cx="8387886" cy="4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marL="555400" indent="-555400">
              <a:lnSpc>
                <a:spcPct val="90000"/>
              </a:lnSpc>
              <a:defRPr/>
            </a:pPr>
            <a:r>
              <a:rPr kumimoji="0" lang="en-US" altLang="zh-TW" b="1" dirty="0">
                <a:solidFill>
                  <a:schemeClr val="tx1"/>
                </a:solidFill>
              </a:rPr>
              <a:t>(</a:t>
            </a:r>
            <a:r>
              <a:rPr kumimoji="0" lang="zh-TW" altLang="en-US" b="1" dirty="0">
                <a:solidFill>
                  <a:schemeClr val="tx1"/>
                </a:solidFill>
              </a:rPr>
              <a:t>三</a:t>
            </a:r>
            <a:r>
              <a:rPr kumimoji="0" lang="en-US" altLang="zh-TW" b="1" dirty="0">
                <a:solidFill>
                  <a:schemeClr val="tx1"/>
                </a:solidFill>
              </a:rPr>
              <a:t>)</a:t>
            </a:r>
            <a:r>
              <a:rPr kumimoji="0"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「</a:t>
            </a:r>
            <a:r>
              <a:rPr kumimoji="0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A1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類」交通事故「主要肇因」前</a:t>
            </a:r>
            <a:r>
              <a:rPr kumimoji="0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10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項統計</a:t>
            </a:r>
            <a:endParaRPr kumimoji="0"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" name="文字方塊 4"/>
          <p:cNvSpPr txBox="1">
            <a:spLocks noChangeArrowheads="1"/>
          </p:cNvSpPr>
          <p:nvPr/>
        </p:nvSpPr>
        <p:spPr bwMode="auto">
          <a:xfrm>
            <a:off x="2617765" y="144388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6</a:t>
            </a:fld>
            <a:endParaRPr lang="en-US" altLang="zh-TW" sz="1900" dirty="0"/>
          </a:p>
        </p:txBody>
      </p:sp>
      <p:graphicFrame>
        <p:nvGraphicFramePr>
          <p:cNvPr id="16" name="Group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133948"/>
              </p:ext>
            </p:extLst>
          </p:nvPr>
        </p:nvGraphicFramePr>
        <p:xfrm>
          <a:off x="692451" y="2088604"/>
          <a:ext cx="10248961" cy="5000557"/>
        </p:xfrm>
        <a:graphic>
          <a:graphicData uri="http://schemas.openxmlformats.org/drawingml/2006/table">
            <a:tbl>
              <a:tblPr/>
              <a:tblGrid>
                <a:gridCol w="762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2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98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7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1750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排序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年肇事因素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件數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比例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排序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106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年肇事因素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件數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比例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878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未注意車前狀態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27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24.1%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未注意車前狀態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32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29.1%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878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未依規定讓車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17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15.2%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未依規定讓車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17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15.5%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773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違反號誌管制或指揮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10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8.9%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其他引起事故之違規或不當行為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10%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878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未依規定減速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8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7.1%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行人未依規定穿越道路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5.5%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7773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2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其他引起事故之違規或不當行為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5.4%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未依規定減速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5.5%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78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行人未依規定穿越道路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5.4%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超速失控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7.1%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878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不明原因肇事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6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5.4%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違反號誌管制或指揮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4.5%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863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酒醉（後）駕駛失控</a:t>
                      </a:r>
                      <a:endParaRPr lang="zh-TW" altLang="en-US" dirty="0"/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4.5%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未保安全行車間距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4.5%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2790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迴轉未依規定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5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4.5%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酒醉（後）駕駛失控</a:t>
                      </a:r>
                      <a:endParaRPr lang="zh-TW" altLang="en-US" dirty="0"/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3.6%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109"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其他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(4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件以下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22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19.6%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其他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件以下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19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17.3%</a:t>
                      </a: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109">
                <a:tc gridSpan="2"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事故發生總件數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事故發生總件數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18000" marR="90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3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8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648469" y="7119872"/>
            <a:ext cx="953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註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其他引起事故之違規或不當行為，如：打錯檔位、閃避失控、誤踩油門、</a:t>
            </a:r>
            <a:r>
              <a:rPr lang="zh-TW" altLang="zh-TW" sz="1800" b="1" dirty="0">
                <a:solidFill>
                  <a:schemeClr val="tx1"/>
                </a:solidFill>
              </a:rPr>
              <a:t>偏行不當</a:t>
            </a:r>
            <a:r>
              <a:rPr lang="zh-TW" altLang="en-US" sz="1800" b="1" dirty="0">
                <a:solidFill>
                  <a:schemeClr val="tx1"/>
                </a:solidFill>
              </a:rPr>
              <a:t>、</a:t>
            </a:r>
            <a:r>
              <a:rPr lang="zh-TW" altLang="zh-TW" sz="1800" b="1" dirty="0">
                <a:solidFill>
                  <a:schemeClr val="tx1"/>
                </a:solidFill>
              </a:rPr>
              <a:t>…</a:t>
            </a:r>
            <a:r>
              <a:rPr lang="zh-TW" altLang="en-US" sz="1800" b="1" dirty="0">
                <a:solidFill>
                  <a:schemeClr val="tx1"/>
                </a:solidFill>
              </a:rPr>
              <a:t>。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6"/>
          <p:cNvSpPr/>
          <p:nvPr/>
        </p:nvSpPr>
        <p:spPr bwMode="auto">
          <a:xfrm>
            <a:off x="216421" y="890046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248480" y="864468"/>
            <a:ext cx="5048909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一、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A1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類交通事故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504453" y="1507694"/>
            <a:ext cx="9313408" cy="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r>
              <a:rPr kumimoji="0" lang="en-US" altLang="zh-TW" b="1" dirty="0">
                <a:solidFill>
                  <a:schemeClr val="tx1"/>
                </a:solidFill>
              </a:rPr>
              <a:t>(</a:t>
            </a:r>
            <a:r>
              <a:rPr kumimoji="0" lang="zh-TW" altLang="en-US" b="1" dirty="0">
                <a:solidFill>
                  <a:schemeClr val="tx1"/>
                </a:solidFill>
              </a:rPr>
              <a:t>四</a:t>
            </a:r>
            <a:r>
              <a:rPr kumimoji="0" lang="en-US" altLang="zh-TW" b="1" dirty="0">
                <a:solidFill>
                  <a:schemeClr val="tx1"/>
                </a:solidFill>
              </a:rPr>
              <a:t>)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「</a:t>
            </a:r>
            <a:r>
              <a:rPr kumimoji="0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A1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類」各類肇事死亡人數及其所占比率統計表</a:t>
            </a:r>
            <a:endParaRPr kumimoji="0" lang="zh-TW" altLang="en-US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2617765" y="216396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7</a:t>
            </a:fld>
            <a:endParaRPr lang="en-US" altLang="zh-TW" sz="19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94485"/>
              </p:ext>
            </p:extLst>
          </p:nvPr>
        </p:nvGraphicFramePr>
        <p:xfrm>
          <a:off x="776065" y="2065184"/>
          <a:ext cx="9848807" cy="561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1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1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11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11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6744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j-lt"/>
                        </a:rPr>
                        <a:t>年度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0" dirty="0">
                          <a:effectLst/>
                          <a:latin typeface="+mj-lt"/>
                        </a:rPr>
                        <a:t>A1</a:t>
                      </a:r>
                      <a:r>
                        <a:rPr lang="zh-TW" sz="1800" kern="100" spc="-100" dirty="0">
                          <a:effectLst/>
                          <a:latin typeface="+mj-lt"/>
                        </a:rPr>
                        <a:t>類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死亡人數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機車駕駛人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死亡人數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年長者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死亡人數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歲以上）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年輕族群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(18~24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歲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酒駕事故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死亡人數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行人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死亡人數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20" dirty="0">
                          <a:effectLst/>
                          <a:latin typeface="+mj-lt"/>
                        </a:rPr>
                        <a:t>自行車騎士</a:t>
                      </a:r>
                      <a:endParaRPr lang="zh-TW" sz="18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-100" dirty="0">
                          <a:effectLst/>
                          <a:latin typeface="+mj-lt"/>
                        </a:rPr>
                        <a:t>死亡人數</a:t>
                      </a:r>
                      <a:endParaRPr lang="zh-TW" sz="18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106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111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人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 dirty="0">
                          <a:effectLst/>
                          <a:latin typeface="+mj-lt"/>
                        </a:rPr>
                        <a:t>66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2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 dirty="0">
                          <a:effectLst/>
                          <a:latin typeface="+mj-lt"/>
                        </a:rPr>
                        <a:t>59.5%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 dirty="0">
                          <a:effectLst/>
                          <a:latin typeface="+mj-lt"/>
                        </a:rPr>
                        <a:t>21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2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 dirty="0">
                          <a:effectLst/>
                          <a:latin typeface="+mj-lt"/>
                        </a:rPr>
                        <a:t>18.9%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spc="-100" dirty="0">
                          <a:effectLst/>
                          <a:latin typeface="+mj-lt"/>
                        </a:rPr>
                        <a:t>2</a:t>
                      </a:r>
                      <a:r>
                        <a:rPr lang="en-US" sz="2000" kern="100" spc="-100" dirty="0">
                          <a:effectLst/>
                          <a:latin typeface="+mj-lt"/>
                        </a:rPr>
                        <a:t>2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2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altLang="zh-TW" sz="2000" kern="100" spc="-100" dirty="0">
                          <a:effectLst/>
                          <a:latin typeface="+mj-lt"/>
                        </a:rPr>
                        <a:t>19.8</a:t>
                      </a:r>
                      <a:r>
                        <a:rPr lang="en-US" sz="2000" kern="100" spc="-100" dirty="0">
                          <a:effectLst/>
                          <a:latin typeface="+mj-lt"/>
                        </a:rPr>
                        <a:t>%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>
                          <a:effectLst/>
                          <a:latin typeface="+mj-lt"/>
                        </a:rPr>
                        <a:t>4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人</a:t>
                      </a:r>
                      <a:endParaRPr lang="zh-TW" sz="2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>
                          <a:effectLst/>
                          <a:latin typeface="+mj-lt"/>
                        </a:rPr>
                        <a:t>3.6%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）</a:t>
                      </a:r>
                      <a:endParaRPr lang="zh-TW" sz="20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>
                          <a:effectLst/>
                          <a:latin typeface="+mj-lt"/>
                        </a:rPr>
                        <a:t>21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人</a:t>
                      </a:r>
                      <a:endParaRPr lang="zh-TW" sz="2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>
                          <a:effectLst/>
                          <a:latin typeface="+mj-lt"/>
                        </a:rPr>
                        <a:t>18.9%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）</a:t>
                      </a:r>
                      <a:endParaRPr lang="zh-TW" sz="20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>
                          <a:effectLst/>
                          <a:latin typeface="+mj-lt"/>
                        </a:rPr>
                        <a:t>5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人</a:t>
                      </a:r>
                      <a:endParaRPr lang="zh-TW" sz="2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>
                          <a:effectLst/>
                          <a:latin typeface="+mj-lt"/>
                        </a:rPr>
                        <a:t>4.5%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）</a:t>
                      </a:r>
                      <a:endParaRPr lang="zh-TW" sz="20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105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114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人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 dirty="0">
                          <a:effectLst/>
                          <a:latin typeface="+mj-lt"/>
                        </a:rPr>
                        <a:t>68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2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 dirty="0">
                          <a:effectLst/>
                          <a:latin typeface="+mj-lt"/>
                        </a:rPr>
                        <a:t>60%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 dirty="0">
                          <a:effectLst/>
                          <a:latin typeface="+mj-lt"/>
                        </a:rPr>
                        <a:t>25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2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 dirty="0">
                          <a:effectLst/>
                          <a:latin typeface="+mj-lt"/>
                        </a:rPr>
                        <a:t>21.9%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 dirty="0">
                          <a:effectLst/>
                          <a:latin typeface="+mj-lt"/>
                        </a:rPr>
                        <a:t>27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人</a:t>
                      </a:r>
                      <a:endParaRPr lang="zh-TW" sz="2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 dirty="0">
                          <a:effectLst/>
                          <a:latin typeface="+mj-lt"/>
                        </a:rPr>
                        <a:t>23.7%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>
                          <a:effectLst/>
                          <a:latin typeface="+mj-lt"/>
                        </a:rPr>
                        <a:t>5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人</a:t>
                      </a:r>
                      <a:endParaRPr lang="zh-TW" sz="2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>
                          <a:effectLst/>
                          <a:latin typeface="+mj-lt"/>
                        </a:rPr>
                        <a:t>4.4%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）</a:t>
                      </a:r>
                      <a:endParaRPr lang="zh-TW" sz="20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>
                          <a:effectLst/>
                          <a:latin typeface="+mj-lt"/>
                        </a:rPr>
                        <a:t>14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人</a:t>
                      </a:r>
                      <a:endParaRPr lang="zh-TW" sz="2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>
                          <a:effectLst/>
                          <a:latin typeface="+mj-lt"/>
                        </a:rPr>
                        <a:t>12.3%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）</a:t>
                      </a:r>
                      <a:endParaRPr lang="zh-TW" sz="20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0">
                          <a:effectLst/>
                          <a:latin typeface="+mj-lt"/>
                        </a:rPr>
                        <a:t>5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人</a:t>
                      </a:r>
                      <a:endParaRPr lang="zh-TW" sz="2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>
                          <a:effectLst/>
                          <a:latin typeface="+mj-lt"/>
                        </a:rPr>
                        <a:t>4.4%</a:t>
                      </a:r>
                      <a:r>
                        <a:rPr lang="zh-TW" sz="2000" kern="100" spc="-100">
                          <a:effectLst/>
                          <a:latin typeface="+mj-lt"/>
                        </a:rPr>
                        <a:t>）</a:t>
                      </a:r>
                      <a:endParaRPr lang="zh-TW" sz="2000" kern="10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lt"/>
                        </a:rPr>
                        <a:t>同期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lt"/>
                        </a:rPr>
                        <a:t>比較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-3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人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-2.6%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-2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人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-2.9%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-4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人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dirty="0">
                          <a:effectLst/>
                          <a:latin typeface="+mj-lt"/>
                        </a:rPr>
                        <a:t>-16%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人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spc="-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altLang="zh-TW" sz="2000" b="0" kern="100" spc="-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2000" b="0" kern="100" spc="-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18.5%</a:t>
                      </a:r>
                      <a:r>
                        <a:rPr lang="zh-TW" sz="2000" b="0" kern="100" spc="-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）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-1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人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(-20%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+7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人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+50%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lt"/>
                        </a:rPr>
                        <a:t>0</a:t>
                      </a:r>
                      <a:r>
                        <a:rPr lang="zh-TW" sz="2000" kern="100" dirty="0">
                          <a:effectLst/>
                          <a:latin typeface="+mj-lt"/>
                        </a:rPr>
                        <a:t>人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spc="-100" dirty="0">
                          <a:effectLst/>
                          <a:latin typeface="+mj-lt"/>
                        </a:rPr>
                        <a:t>（</a:t>
                      </a:r>
                      <a:r>
                        <a:rPr lang="en-US" sz="2000" kern="100" spc="-100" dirty="0">
                          <a:effectLst/>
                          <a:latin typeface="+mj-lt"/>
                        </a:rPr>
                        <a:t>0%</a:t>
                      </a:r>
                      <a:r>
                        <a:rPr lang="zh-TW" sz="2000" kern="100" spc="-100" dirty="0">
                          <a:effectLst/>
                          <a:latin typeface="+mj-lt"/>
                        </a:rPr>
                        <a:t>）</a:t>
                      </a:r>
                      <a:endParaRPr lang="zh-TW" sz="20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</a:t>
                      </a:r>
                      <a:endParaRPr lang="en-US" altLang="zh-TW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平均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59.6%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21.8%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21%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7.6%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16.8%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3.4%</a:t>
                      </a:r>
                      <a:r>
                        <a:rPr lang="zh-TW" altLang="en-US" sz="20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675209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</a:t>
                      </a:r>
                      <a:endParaRPr lang="en-US" altLang="zh-TW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平均比較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-6.7%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-7%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-19.2%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</a:t>
                      </a:r>
                      <a:r>
                        <a:rPr lang="zh-TW" altLang="en-US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-12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zh-TW" altLang="en-US" sz="2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(-55.6%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+5%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人</a:t>
                      </a:r>
                    </a:p>
                    <a:p>
                      <a:pPr marL="0" algn="ctr" defTabSz="91311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+25%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69448018"/>
                  </a:ext>
                </a:extLst>
              </a:tr>
              <a:tr h="1485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備註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marL="625475" lvl="0" indent="-576000" algn="just" defTabSz="1109663" fontAlgn="ctr">
                        <a:lnSpc>
                          <a:spcPts val="2600"/>
                        </a:lnSpc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一、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</a:rPr>
                        <a:t>106</a:t>
                      </a:r>
                      <a:r>
                        <a:rPr lang="zh-TW" altLang="zh-TW" sz="18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「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</a:rPr>
                        <a:t>A1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類」事故死亡者以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騎乘機車者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</a:rPr>
                        <a:t>計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66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人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</a:rPr>
                        <a:t>(占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59.5%</a:t>
                      </a:r>
                      <a:r>
                        <a:rPr lang="zh-TW" altLang="zh-TW" sz="18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為最多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，本局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</a:rPr>
                        <a:t>107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zh-TW" altLang="zh-TW" sz="1800" b="1" dirty="0">
                          <a:solidFill>
                            <a:schemeClr val="tx1"/>
                          </a:solidFill>
                        </a:rPr>
                        <a:t>持續強化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機車</a:t>
                      </a:r>
                      <a:r>
                        <a:rPr lang="zh-TW" altLang="zh-TW" sz="1800" b="1" dirty="0">
                          <a:solidFill>
                            <a:schemeClr val="tx1"/>
                          </a:solidFill>
                        </a:rPr>
                        <a:t>交通執法勤務規劃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625475" marR="0" lvl="0" indent="-576000" algn="just" defTabSz="1109663" rtl="0" eaLnBrk="1" fontAlgn="ctr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二、年長者事故雖較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年減少，惟所占比率仍偏高；</a:t>
                      </a:r>
                      <a:r>
                        <a:rPr lang="zh-TW" altLang="zh-TW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年輕族群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及行人事故均較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年增加，本局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年列為重點防制工作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marR="0" lvl="0" indent="-576000" algn="just" defTabSz="1109663" rtl="0" eaLnBrk="1" fontAlgn="ctr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三、</a:t>
                      </a:r>
                      <a:r>
                        <a:rPr lang="zh-TW" altLang="zh-TW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年輕族群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事故中大學生及高中生各計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人。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모서리가 둥근 직사각형 6"/>
          <p:cNvSpPr/>
          <p:nvPr/>
        </p:nvSpPr>
        <p:spPr bwMode="auto">
          <a:xfrm>
            <a:off x="216421" y="885200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48480" y="859622"/>
            <a:ext cx="5048909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一、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A1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類交通事故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2479871" y="2641170"/>
            <a:ext cx="224393" cy="373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111080" tIns="55540" rIns="111080" bIns="55540" anchor="ctr">
            <a:spAutoFit/>
          </a:bodyPr>
          <a:lstStyle/>
          <a:p>
            <a:pPr algn="ctr" eaLnBrk="0" hangingPunct="0"/>
            <a:endParaRPr kumimoji="0" lang="zh-TW" altLang="zh-TW" sz="17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2367851" y="2584324"/>
            <a:ext cx="224393" cy="4814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111080" tIns="55540" rIns="111080" bIns="55540" anchor="ctr">
            <a:spAutoFit/>
          </a:bodyPr>
          <a:lstStyle/>
          <a:p>
            <a:pPr algn="ctr" eaLnBrk="0" hangingPunct="0"/>
            <a:endParaRPr kumimoji="0" lang="ko-KR" alt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75935" y="1944588"/>
            <a:ext cx="9652946" cy="519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marL="1093444" indent="-1093444" algn="just" eaLnBrk="0" hangingPunct="0">
              <a:lnSpc>
                <a:spcPts val="3599"/>
              </a:lnSpc>
              <a:defRPr/>
            </a:pPr>
            <a:r>
              <a:rPr kumimoji="0" lang="en-US" altLang="zh-TW" b="1" dirty="0">
                <a:solidFill>
                  <a:schemeClr val="tx1"/>
                </a:solidFill>
              </a:rPr>
              <a:t>(</a:t>
            </a:r>
            <a:r>
              <a:rPr kumimoji="0" lang="zh-TW" altLang="en-US" b="1" dirty="0">
                <a:solidFill>
                  <a:schemeClr val="tx1"/>
                </a:solidFill>
              </a:rPr>
              <a:t>一</a:t>
            </a:r>
            <a:r>
              <a:rPr kumimoji="0" lang="en-US" altLang="zh-TW" b="1" dirty="0">
                <a:solidFill>
                  <a:schemeClr val="tx1"/>
                </a:solidFill>
              </a:rPr>
              <a:t>)</a:t>
            </a:r>
            <a:r>
              <a:rPr kumimoji="0" lang="en-US" altLang="en-US" b="1" dirty="0">
                <a:solidFill>
                  <a:schemeClr val="tx1"/>
                </a:solidFill>
              </a:rPr>
              <a:t>「</a:t>
            </a:r>
            <a:r>
              <a:rPr kumimoji="0" lang="en-US" altLang="zh-TW" b="1" dirty="0">
                <a:solidFill>
                  <a:srgbClr val="FF0000"/>
                </a:solidFill>
              </a:rPr>
              <a:t>A2</a:t>
            </a:r>
            <a:r>
              <a:rPr kumimoji="0" lang="zh-TW" altLang="en-US" b="1" dirty="0">
                <a:solidFill>
                  <a:srgbClr val="FF0000"/>
                </a:solidFill>
              </a:rPr>
              <a:t>類</a:t>
            </a:r>
            <a:r>
              <a:rPr kumimoji="0" lang="zh-TW" altLang="en-US" b="1" dirty="0"/>
              <a:t>」</a:t>
            </a:r>
            <a:r>
              <a:rPr kumimoji="0" lang="zh-TW" altLang="en-US" b="1" dirty="0">
                <a:solidFill>
                  <a:schemeClr val="tx1"/>
                </a:solidFill>
              </a:rPr>
              <a:t>道路交通事故統計</a:t>
            </a:r>
          </a:p>
          <a:p>
            <a:pPr marL="1081088" indent="-720725" algn="just" eaLnBrk="0" hangingPunct="0">
              <a:lnSpc>
                <a:spcPts val="3599"/>
              </a:lnSpc>
              <a:defRPr/>
            </a:pPr>
            <a:r>
              <a:rPr kumimoji="0" lang="en-US" altLang="zh-TW" b="1" dirty="0">
                <a:solidFill>
                  <a:schemeClr val="tx1"/>
                </a:solidFill>
              </a:rPr>
              <a:t> 1</a:t>
            </a:r>
            <a:r>
              <a:rPr kumimoji="0" lang="zh-TW" altLang="en-US" b="1" dirty="0">
                <a:solidFill>
                  <a:schemeClr val="tx1"/>
                </a:solidFill>
              </a:rPr>
              <a:t>、</a:t>
            </a:r>
            <a:r>
              <a:rPr kumimoji="0" lang="en-US" altLang="zh-TW" b="1" dirty="0">
                <a:solidFill>
                  <a:schemeClr val="tx1"/>
                </a:solidFill>
              </a:rPr>
              <a:t>106</a:t>
            </a:r>
            <a:r>
              <a:rPr kumimoji="0" lang="zh-TW" altLang="en-US" b="1" dirty="0">
                <a:solidFill>
                  <a:schemeClr val="tx1"/>
                </a:solidFill>
              </a:rPr>
              <a:t>年發生</a:t>
            </a:r>
            <a:r>
              <a:rPr lang="zh-TW" altLang="zh-TW" b="1" dirty="0">
                <a:solidFill>
                  <a:schemeClr val="tx1"/>
                </a:solidFill>
              </a:rPr>
              <a:t>「</a:t>
            </a:r>
            <a:r>
              <a:rPr lang="en-US" altLang="zh-TW" b="1" dirty="0">
                <a:solidFill>
                  <a:schemeClr val="tx1"/>
                </a:solidFill>
              </a:rPr>
              <a:t>A2</a:t>
            </a:r>
            <a:r>
              <a:rPr lang="zh-TW" altLang="zh-TW" b="1" dirty="0">
                <a:solidFill>
                  <a:schemeClr val="tx1"/>
                </a:solidFill>
              </a:rPr>
              <a:t>類」交通事故計</a:t>
            </a:r>
            <a:r>
              <a:rPr lang="en-US" altLang="zh-TW" b="1" dirty="0">
                <a:solidFill>
                  <a:srgbClr val="0000CC"/>
                </a:solidFill>
              </a:rPr>
              <a:t>3</a:t>
            </a:r>
            <a:r>
              <a:rPr lang="zh-TW" altLang="zh-TW" b="1" dirty="0">
                <a:solidFill>
                  <a:srgbClr val="0000CC"/>
                </a:solidFill>
              </a:rPr>
              <a:t>萬</a:t>
            </a:r>
            <a:r>
              <a:rPr lang="en-US" altLang="zh-TW" b="1" dirty="0">
                <a:solidFill>
                  <a:srgbClr val="0000CC"/>
                </a:solidFill>
              </a:rPr>
              <a:t>762</a:t>
            </a:r>
            <a:r>
              <a:rPr lang="zh-TW" altLang="zh-TW" b="1" dirty="0">
                <a:solidFill>
                  <a:srgbClr val="0000CC"/>
                </a:solidFill>
              </a:rPr>
              <a:t>件，受傷</a:t>
            </a:r>
            <a:r>
              <a:rPr lang="en-US" altLang="zh-TW" b="1" dirty="0">
                <a:solidFill>
                  <a:srgbClr val="0000CC"/>
                </a:solidFill>
              </a:rPr>
              <a:t>4</a:t>
            </a:r>
            <a:r>
              <a:rPr lang="zh-TW" altLang="zh-TW" b="1" dirty="0">
                <a:solidFill>
                  <a:srgbClr val="0000CC"/>
                </a:solidFill>
              </a:rPr>
              <a:t>萬</a:t>
            </a:r>
            <a:r>
              <a:rPr lang="en-US" altLang="zh-TW" b="1" dirty="0">
                <a:solidFill>
                  <a:srgbClr val="0000CC"/>
                </a:solidFill>
              </a:rPr>
              <a:t>227</a:t>
            </a:r>
            <a:r>
              <a:rPr lang="zh-TW" altLang="zh-TW" b="1" dirty="0">
                <a:solidFill>
                  <a:srgbClr val="0000CC"/>
                </a:solidFill>
              </a:rPr>
              <a:t>人</a:t>
            </a:r>
            <a:r>
              <a:rPr lang="zh-TW" altLang="zh-TW" b="1" dirty="0">
                <a:solidFill>
                  <a:schemeClr val="tx1"/>
                </a:solidFill>
              </a:rPr>
              <a:t>，較</a:t>
            </a:r>
            <a:r>
              <a:rPr lang="en-US" altLang="zh-TW" b="1" dirty="0">
                <a:solidFill>
                  <a:schemeClr val="tx1"/>
                </a:solidFill>
              </a:rPr>
              <a:t>105</a:t>
            </a:r>
            <a:r>
              <a:rPr lang="zh-TW" altLang="zh-TW" b="1" dirty="0">
                <a:solidFill>
                  <a:schemeClr val="tx1"/>
                </a:solidFill>
              </a:rPr>
              <a:t>年（</a:t>
            </a:r>
            <a:r>
              <a:rPr lang="en-US" altLang="zh-TW" b="1" dirty="0">
                <a:solidFill>
                  <a:schemeClr val="tx1"/>
                </a:solidFill>
              </a:rPr>
              <a:t>3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1,063</a:t>
            </a:r>
            <a:r>
              <a:rPr lang="zh-TW" altLang="zh-TW" b="1" dirty="0">
                <a:solidFill>
                  <a:schemeClr val="tx1"/>
                </a:solidFill>
              </a:rPr>
              <a:t>件、受傷</a:t>
            </a:r>
            <a:r>
              <a:rPr lang="en-US" altLang="zh-TW" b="1" dirty="0">
                <a:solidFill>
                  <a:schemeClr val="tx1"/>
                </a:solidFill>
              </a:rPr>
              <a:t>4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166</a:t>
            </a:r>
            <a:r>
              <a:rPr lang="zh-TW" altLang="zh-TW" b="1" dirty="0">
                <a:solidFill>
                  <a:schemeClr val="tx1"/>
                </a:solidFill>
              </a:rPr>
              <a:t>人）發生件數</a:t>
            </a:r>
            <a:r>
              <a:rPr lang="zh-TW" altLang="zh-TW" b="1" dirty="0">
                <a:solidFill>
                  <a:srgbClr val="0000CC"/>
                </a:solidFill>
              </a:rPr>
              <a:t>減少</a:t>
            </a:r>
            <a:r>
              <a:rPr lang="en-US" altLang="zh-TW" b="1" dirty="0">
                <a:solidFill>
                  <a:srgbClr val="0000CC"/>
                </a:solidFill>
              </a:rPr>
              <a:t>301</a:t>
            </a:r>
            <a:r>
              <a:rPr lang="zh-TW" altLang="zh-TW" b="1" dirty="0">
                <a:solidFill>
                  <a:srgbClr val="0000CC"/>
                </a:solidFill>
              </a:rPr>
              <a:t>件（</a:t>
            </a:r>
            <a:r>
              <a:rPr lang="en-US" altLang="zh-TW" b="1" dirty="0">
                <a:solidFill>
                  <a:srgbClr val="0000CC"/>
                </a:solidFill>
              </a:rPr>
              <a:t>-1%</a:t>
            </a:r>
            <a:r>
              <a:rPr lang="zh-TW" altLang="zh-TW" b="1" dirty="0">
                <a:solidFill>
                  <a:srgbClr val="0000CC"/>
                </a:solidFill>
              </a:rPr>
              <a:t>）</a:t>
            </a:r>
            <a:r>
              <a:rPr lang="zh-TW" altLang="zh-TW" b="1" dirty="0">
                <a:solidFill>
                  <a:schemeClr val="tx1"/>
                </a:solidFill>
              </a:rPr>
              <a:t>、受傷人數增加</a:t>
            </a:r>
            <a:r>
              <a:rPr lang="en-US" altLang="zh-TW" b="1" dirty="0">
                <a:solidFill>
                  <a:schemeClr val="tx1"/>
                </a:solidFill>
              </a:rPr>
              <a:t>61</a:t>
            </a:r>
            <a:r>
              <a:rPr lang="zh-TW" altLang="zh-TW" b="1" dirty="0">
                <a:solidFill>
                  <a:schemeClr val="tx1"/>
                </a:solidFill>
              </a:rPr>
              <a:t>人（</a:t>
            </a:r>
            <a:r>
              <a:rPr lang="en-US" altLang="zh-TW" b="1" dirty="0">
                <a:solidFill>
                  <a:schemeClr val="tx1"/>
                </a:solidFill>
              </a:rPr>
              <a:t>+0.2%</a:t>
            </a:r>
            <a:r>
              <a:rPr lang="zh-TW" altLang="zh-TW" b="1" dirty="0">
                <a:solidFill>
                  <a:schemeClr val="tx1"/>
                </a:solidFill>
              </a:rPr>
              <a:t>）</a:t>
            </a:r>
            <a:r>
              <a:rPr kumimoji="0" lang="zh-TW" altLang="en-US" b="1" dirty="0">
                <a:solidFill>
                  <a:schemeClr val="tx1"/>
                </a:solidFill>
              </a:rPr>
              <a:t>。</a:t>
            </a:r>
            <a:endParaRPr kumimoji="0" lang="en-US" altLang="zh-TW" b="1" dirty="0">
              <a:solidFill>
                <a:schemeClr val="tx1"/>
              </a:solidFill>
            </a:endParaRPr>
          </a:p>
          <a:p>
            <a:pPr marL="1081088" indent="-539750" algn="just" eaLnBrk="0" hangingPunct="0">
              <a:lnSpc>
                <a:spcPts val="3599"/>
              </a:lnSpc>
              <a:defRPr/>
            </a:pPr>
            <a:r>
              <a:rPr kumimoji="0" lang="en-US" altLang="zh-TW" b="1" dirty="0">
                <a:solidFill>
                  <a:schemeClr val="tx1"/>
                </a:solidFill>
              </a:rPr>
              <a:t>2</a:t>
            </a:r>
            <a:r>
              <a:rPr kumimoji="0" lang="zh-TW" altLang="en-US" b="1" dirty="0">
                <a:solidFill>
                  <a:schemeClr val="tx1"/>
                </a:solidFill>
              </a:rPr>
              <a:t>、</a:t>
            </a:r>
            <a:r>
              <a:rPr lang="zh-TW" altLang="zh-TW" b="1" dirty="0">
                <a:solidFill>
                  <a:schemeClr val="tx1"/>
                </a:solidFill>
              </a:rPr>
              <a:t>經統計本市近</a:t>
            </a:r>
            <a:r>
              <a:rPr lang="en-US" altLang="zh-TW" b="1" dirty="0">
                <a:solidFill>
                  <a:schemeClr val="tx1"/>
                </a:solidFill>
              </a:rPr>
              <a:t>10</a:t>
            </a:r>
            <a:r>
              <a:rPr lang="zh-TW" altLang="zh-TW" b="1" dirty="0">
                <a:solidFill>
                  <a:schemeClr val="tx1"/>
                </a:solidFill>
              </a:rPr>
              <a:t>年</a:t>
            </a:r>
            <a:r>
              <a:rPr lang="en-US" altLang="zh-TW" b="1" dirty="0">
                <a:solidFill>
                  <a:schemeClr val="tx1"/>
                </a:solidFill>
              </a:rPr>
              <a:t>(97</a:t>
            </a:r>
            <a:r>
              <a:rPr lang="zh-TW" altLang="zh-TW" b="1" dirty="0">
                <a:solidFill>
                  <a:schemeClr val="tx1"/>
                </a:solidFill>
              </a:rPr>
              <a:t>至</a:t>
            </a:r>
            <a:r>
              <a:rPr lang="en-US" altLang="zh-TW" b="1" dirty="0">
                <a:solidFill>
                  <a:schemeClr val="tx1"/>
                </a:solidFill>
              </a:rPr>
              <a:t>106</a:t>
            </a:r>
            <a:r>
              <a:rPr lang="zh-TW" altLang="zh-TW" b="1" dirty="0">
                <a:solidFill>
                  <a:schemeClr val="tx1"/>
                </a:solidFill>
              </a:rPr>
              <a:t>年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zh-TW" altLang="zh-TW" b="1" dirty="0">
                <a:solidFill>
                  <a:schemeClr val="tx1"/>
                </a:solidFill>
              </a:rPr>
              <a:t>間，「</a:t>
            </a:r>
            <a:r>
              <a:rPr lang="en-US" altLang="zh-TW" b="1" dirty="0">
                <a:solidFill>
                  <a:schemeClr val="tx1"/>
                </a:solidFill>
              </a:rPr>
              <a:t>A2</a:t>
            </a:r>
            <a:r>
              <a:rPr lang="zh-TW" altLang="zh-TW" b="1" dirty="0">
                <a:solidFill>
                  <a:schemeClr val="tx1"/>
                </a:solidFill>
              </a:rPr>
              <a:t>類」交通事故件數合計</a:t>
            </a:r>
            <a:r>
              <a:rPr lang="en-US" altLang="zh-TW" b="1" dirty="0">
                <a:solidFill>
                  <a:schemeClr val="tx1"/>
                </a:solidFill>
              </a:rPr>
              <a:t>24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3,136</a:t>
            </a:r>
            <a:r>
              <a:rPr lang="zh-TW" altLang="zh-TW" b="1" dirty="0">
                <a:solidFill>
                  <a:schemeClr val="tx1"/>
                </a:solidFill>
              </a:rPr>
              <a:t>件，受傷</a:t>
            </a:r>
            <a:r>
              <a:rPr lang="en-US" altLang="zh-TW" b="1" dirty="0">
                <a:solidFill>
                  <a:schemeClr val="tx1"/>
                </a:solidFill>
              </a:rPr>
              <a:t>31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7,763</a:t>
            </a:r>
            <a:r>
              <a:rPr lang="zh-TW" altLang="zh-TW" b="1" dirty="0">
                <a:solidFill>
                  <a:schemeClr val="tx1"/>
                </a:solidFill>
              </a:rPr>
              <a:t>人，平均每年發生</a:t>
            </a:r>
            <a:r>
              <a:rPr lang="en-US" altLang="zh-TW" b="1" dirty="0">
                <a:solidFill>
                  <a:schemeClr val="tx1"/>
                </a:solidFill>
              </a:rPr>
              <a:t>2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4,313</a:t>
            </a:r>
            <a:r>
              <a:rPr lang="zh-TW" altLang="zh-TW" b="1" dirty="0">
                <a:solidFill>
                  <a:schemeClr val="tx1"/>
                </a:solidFill>
              </a:rPr>
              <a:t>件，受傷</a:t>
            </a:r>
            <a:r>
              <a:rPr lang="en-US" altLang="zh-TW" b="1" dirty="0">
                <a:solidFill>
                  <a:schemeClr val="tx1"/>
                </a:solidFill>
              </a:rPr>
              <a:t>3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1,776</a:t>
            </a:r>
            <a:r>
              <a:rPr lang="zh-TW" altLang="zh-TW" b="1" dirty="0">
                <a:solidFill>
                  <a:schemeClr val="tx1"/>
                </a:solidFill>
              </a:rPr>
              <a:t>人；其中以</a:t>
            </a:r>
            <a:r>
              <a:rPr lang="en-US" altLang="zh-TW" b="1" dirty="0">
                <a:solidFill>
                  <a:schemeClr val="tx1"/>
                </a:solidFill>
              </a:rPr>
              <a:t>97</a:t>
            </a:r>
            <a:r>
              <a:rPr lang="zh-TW" altLang="zh-TW" b="1" dirty="0">
                <a:solidFill>
                  <a:schemeClr val="tx1"/>
                </a:solidFill>
              </a:rPr>
              <a:t>年</a:t>
            </a:r>
            <a:r>
              <a:rPr lang="en-US" altLang="zh-TW" b="1" dirty="0">
                <a:solidFill>
                  <a:schemeClr val="tx1"/>
                </a:solidFill>
              </a:rPr>
              <a:t>1</a:t>
            </a:r>
            <a:r>
              <a:rPr lang="zh-TW" altLang="zh-TW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3,510</a:t>
            </a:r>
            <a:r>
              <a:rPr lang="zh-TW" altLang="zh-TW" b="1" dirty="0">
                <a:solidFill>
                  <a:schemeClr val="tx1"/>
                </a:solidFill>
              </a:rPr>
              <a:t>件為最低，</a:t>
            </a:r>
            <a:r>
              <a:rPr lang="en-US" altLang="zh-TW" b="1" dirty="0">
                <a:solidFill>
                  <a:srgbClr val="FF0000"/>
                </a:solidFill>
              </a:rPr>
              <a:t>104</a:t>
            </a:r>
            <a:r>
              <a:rPr lang="zh-TW" altLang="zh-TW" b="1" dirty="0">
                <a:solidFill>
                  <a:srgbClr val="FF0000"/>
                </a:solidFill>
              </a:rPr>
              <a:t>年</a:t>
            </a:r>
            <a:r>
              <a:rPr lang="en-US" altLang="zh-TW" b="1" dirty="0">
                <a:solidFill>
                  <a:srgbClr val="FF0000"/>
                </a:solidFill>
              </a:rPr>
              <a:t>3</a:t>
            </a:r>
            <a:r>
              <a:rPr lang="zh-TW" altLang="zh-TW" b="1" dirty="0">
                <a:solidFill>
                  <a:srgbClr val="FF0000"/>
                </a:solidFill>
              </a:rPr>
              <a:t>萬</a:t>
            </a:r>
            <a:r>
              <a:rPr lang="en-US" altLang="zh-TW" b="1" dirty="0">
                <a:solidFill>
                  <a:srgbClr val="FF0000"/>
                </a:solidFill>
              </a:rPr>
              <a:t>1,805</a:t>
            </a:r>
            <a:r>
              <a:rPr lang="zh-TW" altLang="zh-TW" b="1" dirty="0">
                <a:solidFill>
                  <a:srgbClr val="FF0000"/>
                </a:solidFill>
              </a:rPr>
              <a:t>件最高，件數呈逐年增加之趨勢</a:t>
            </a:r>
            <a:r>
              <a:rPr lang="zh-TW" altLang="zh-TW" b="1" dirty="0">
                <a:solidFill>
                  <a:schemeClr val="tx1"/>
                </a:solidFill>
              </a:rPr>
              <a:t>，</a:t>
            </a:r>
            <a:r>
              <a:rPr lang="zh-TW" altLang="zh-TW" b="1" dirty="0">
                <a:solidFill>
                  <a:srgbClr val="0000FF"/>
                </a:solidFill>
              </a:rPr>
              <a:t>惟</a:t>
            </a:r>
            <a:r>
              <a:rPr lang="en-US" altLang="zh-TW" b="1" dirty="0">
                <a:solidFill>
                  <a:srgbClr val="0000FF"/>
                </a:solidFill>
              </a:rPr>
              <a:t>105</a:t>
            </a:r>
            <a:r>
              <a:rPr lang="zh-TW" altLang="zh-TW" b="1" dirty="0">
                <a:solidFill>
                  <a:srgbClr val="0000FF"/>
                </a:solidFill>
              </a:rPr>
              <a:t>及</a:t>
            </a:r>
            <a:r>
              <a:rPr lang="en-US" altLang="zh-TW" b="1" dirty="0">
                <a:solidFill>
                  <a:srgbClr val="0000FF"/>
                </a:solidFill>
              </a:rPr>
              <a:t>106</a:t>
            </a:r>
            <a:r>
              <a:rPr lang="zh-TW" altLang="zh-TW" b="1" dirty="0">
                <a:solidFill>
                  <a:srgbClr val="0000FF"/>
                </a:solidFill>
              </a:rPr>
              <a:t>年發生件數均已呈現下降之趨勢。</a:t>
            </a:r>
            <a:endParaRPr kumimoji="0" lang="en-US" altLang="zh-TW" b="1" dirty="0"/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2617765" y="365691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1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8</a:t>
            </a:fld>
            <a:endParaRPr lang="en-US" altLang="zh-TW" sz="1900" dirty="0"/>
          </a:p>
        </p:txBody>
      </p:sp>
      <p:sp>
        <p:nvSpPr>
          <p:cNvPr id="10" name="모서리가 둥근 직사각형 6"/>
          <p:cNvSpPr/>
          <p:nvPr/>
        </p:nvSpPr>
        <p:spPr bwMode="auto">
          <a:xfrm>
            <a:off x="216421" y="1261862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248480" y="1267973"/>
            <a:ext cx="5048909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二、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A2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類交通事故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590552" y="1889110"/>
            <a:ext cx="10514013" cy="55721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392" tIns="45695" rIns="91392" bIns="45695" anchor="ctr"/>
          <a:lstStyle/>
          <a:p>
            <a:pPr>
              <a:defRPr/>
            </a:pPr>
            <a:endParaRPr kumimoji="0" lang="zh-TW" altLang="en-US" sz="2200" dirty="0">
              <a:latin typeface="Calibri" pitchFamily="34" charset="0"/>
              <a:ea typeface="新細明體" pitchFamily="18" charset="-120"/>
            </a:endParaRPr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3936548"/>
              </p:ext>
            </p:extLst>
          </p:nvPr>
        </p:nvGraphicFramePr>
        <p:xfrm>
          <a:off x="903253" y="2246300"/>
          <a:ext cx="9858444" cy="507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4" name="矩形 4"/>
          <p:cNvSpPr>
            <a:spLocks noChangeArrowheads="1"/>
          </p:cNvSpPr>
          <p:nvPr/>
        </p:nvSpPr>
        <p:spPr bwMode="auto">
          <a:xfrm>
            <a:off x="2365363" y="1887203"/>
            <a:ext cx="7238336" cy="55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61" tIns="55530" rIns="111061" bIns="55530">
            <a:spAutoFit/>
          </a:bodyPr>
          <a:lstStyle/>
          <a:p>
            <a:r>
              <a:rPr kumimoji="0" lang="en-US" altLang="zh-TW" sz="29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97</a:t>
            </a:r>
            <a:r>
              <a:rPr kumimoji="0" lang="zh-TW" altLang="en-US" sz="29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年</a:t>
            </a:r>
            <a:r>
              <a:rPr kumimoji="0" lang="en-US" altLang="zh-TW" sz="29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-106</a:t>
            </a:r>
            <a:r>
              <a:rPr kumimoji="0" lang="zh-TW" altLang="en-US" sz="29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年</a:t>
            </a:r>
            <a:r>
              <a:rPr kumimoji="0" lang="zh-TW" altLang="en-US" sz="29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「</a:t>
            </a:r>
            <a:r>
              <a:rPr kumimoji="0" lang="en-US" altLang="zh-TW" sz="29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A2</a:t>
            </a:r>
            <a:r>
              <a:rPr kumimoji="0" lang="zh-TW" altLang="en-US" sz="29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類」</a:t>
            </a:r>
            <a:r>
              <a:rPr kumimoji="0" lang="zh-TW" altLang="en-US" sz="2900" b="1" dirty="0">
                <a:solidFill>
                  <a:schemeClr val="tx1"/>
                </a:solidFill>
                <a:cs typeface="Times New Roman" pitchFamily="18" charset="0"/>
              </a:rPr>
              <a:t>交通事故趨勢圖</a:t>
            </a:r>
          </a:p>
        </p:txBody>
      </p:sp>
      <p:sp>
        <p:nvSpPr>
          <p:cNvPr id="12" name="文字方塊 4"/>
          <p:cNvSpPr txBox="1">
            <a:spLocks noChangeArrowheads="1"/>
          </p:cNvSpPr>
          <p:nvPr/>
        </p:nvSpPr>
        <p:spPr bwMode="auto">
          <a:xfrm>
            <a:off x="2617765" y="365691"/>
            <a:ext cx="6192622" cy="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80" tIns="55540" rIns="111080" bIns="5554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</a:rPr>
              <a:t>貳、交通事故資料分析</a:t>
            </a:r>
          </a:p>
        </p:txBody>
      </p:sp>
      <p:sp>
        <p:nvSpPr>
          <p:cNvPr id="1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63561" y="7287161"/>
            <a:ext cx="2690484" cy="550113"/>
          </a:xfrm>
          <a:noFill/>
        </p:spPr>
        <p:txBody>
          <a:bodyPr/>
          <a:lstStyle/>
          <a:p>
            <a:fld id="{F07C7060-704F-48CF-8439-1FDFB18016A7}" type="slidenum">
              <a:rPr lang="zh-TW" altLang="en-US" sz="1900" smtClean="0"/>
              <a:pPr/>
              <a:t>9</a:t>
            </a:fld>
            <a:endParaRPr lang="en-US" altLang="zh-TW" sz="1900" dirty="0"/>
          </a:p>
        </p:txBody>
      </p:sp>
      <p:sp>
        <p:nvSpPr>
          <p:cNvPr id="10" name="모서리가 둥근 직사각형 6"/>
          <p:cNvSpPr/>
          <p:nvPr/>
        </p:nvSpPr>
        <p:spPr bwMode="auto">
          <a:xfrm>
            <a:off x="216421" y="1080492"/>
            <a:ext cx="7513353" cy="610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80" tIns="55540" rIns="111080" bIns="5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/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48480" y="1086603"/>
            <a:ext cx="5048909" cy="6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80" tIns="55540" rIns="111080" bIns="55540">
            <a:spAutoFit/>
          </a:bodyPr>
          <a:lstStyle/>
          <a:p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二、</a:t>
            </a:r>
            <a:r>
              <a:rPr lang="en-US" altLang="zh-TW" sz="3200" b="1" dirty="0">
                <a:solidFill>
                  <a:srgbClr val="663300"/>
                </a:solidFill>
                <a:cs typeface="Arial" pitchFamily="34" charset="0"/>
              </a:rPr>
              <a:t>A2</a:t>
            </a:r>
            <a:r>
              <a:rPr lang="zh-TW" altLang="en-US" sz="3200" b="1" dirty="0">
                <a:solidFill>
                  <a:srgbClr val="663300"/>
                </a:solidFill>
                <a:cs typeface="Arial" pitchFamily="34" charset="0"/>
              </a:rPr>
              <a:t>類交通事故</a:t>
            </a:r>
            <a:endParaRPr lang="ko-KR" altLang="ko-KR" sz="3200" b="1" dirty="0">
              <a:solidFill>
                <a:srgbClr val="6633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63575"/>
      </p:ext>
    </p:extLst>
  </p:cSld>
  <p:clrMapOvr>
    <a:masterClrMapping/>
  </p:clrMapOvr>
  <p:transition>
    <p:cover dir="lu"/>
  </p:transition>
</p:sld>
</file>

<file path=ppt/theme/theme1.xml><?xml version="1.0" encoding="utf-8"?>
<a:theme xmlns:a="http://schemas.openxmlformats.org/drawingml/2006/main" name="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Times New Roman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PEONYV</Template>
  <TotalTime>136825</TotalTime>
  <Words>3141</Words>
  <Application>Microsoft Office PowerPoint</Application>
  <PresentationFormat>自訂</PresentationFormat>
  <Paragraphs>499</Paragraphs>
  <Slides>21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預設簡報設計</vt:lpstr>
      <vt:lpstr>自訂設計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生教組長</cp:lastModifiedBy>
  <cp:revision>14363</cp:revision>
  <cp:lastPrinted>2018-03-29T01:05:19Z</cp:lastPrinted>
  <dcterms:created xsi:type="dcterms:W3CDTF">2007-03-22T02:19:35Z</dcterms:created>
  <dcterms:modified xsi:type="dcterms:W3CDTF">2018-04-30T03:02:26Z</dcterms:modified>
</cp:coreProperties>
</file>